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14"/>
  </p:notesMasterIdLst>
  <p:sldIdLst>
    <p:sldId id="259" r:id="rId2"/>
    <p:sldId id="263" r:id="rId3"/>
    <p:sldId id="365" r:id="rId4"/>
    <p:sldId id="587" r:id="rId5"/>
    <p:sldId id="586" r:id="rId6"/>
    <p:sldId id="585" r:id="rId7"/>
    <p:sldId id="588" r:id="rId8"/>
    <p:sldId id="584" r:id="rId9"/>
    <p:sldId id="583" r:id="rId10"/>
    <p:sldId id="589" r:id="rId11"/>
    <p:sldId id="593" r:id="rId12"/>
    <p:sldId id="592" r:id="rId13"/>
    <p:sldId id="591" r:id="rId14"/>
    <p:sldId id="590" r:id="rId15"/>
    <p:sldId id="594" r:id="rId16"/>
    <p:sldId id="599" r:id="rId17"/>
    <p:sldId id="598" r:id="rId18"/>
    <p:sldId id="597" r:id="rId19"/>
    <p:sldId id="600" r:id="rId20"/>
    <p:sldId id="601" r:id="rId21"/>
    <p:sldId id="596" r:id="rId22"/>
    <p:sldId id="602" r:id="rId23"/>
    <p:sldId id="603" r:id="rId24"/>
    <p:sldId id="604" r:id="rId25"/>
    <p:sldId id="595" r:id="rId26"/>
    <p:sldId id="608" r:id="rId27"/>
    <p:sldId id="607" r:id="rId28"/>
    <p:sldId id="606" r:id="rId29"/>
    <p:sldId id="605" r:id="rId30"/>
    <p:sldId id="609" r:id="rId31"/>
    <p:sldId id="610" r:id="rId32"/>
    <p:sldId id="611" r:id="rId33"/>
    <p:sldId id="615" r:id="rId34"/>
    <p:sldId id="614" r:id="rId35"/>
    <p:sldId id="617" r:id="rId36"/>
    <p:sldId id="616" r:id="rId37"/>
    <p:sldId id="613" r:id="rId38"/>
    <p:sldId id="612" r:id="rId39"/>
    <p:sldId id="618" r:id="rId40"/>
    <p:sldId id="619" r:id="rId41"/>
    <p:sldId id="621" r:id="rId42"/>
    <p:sldId id="620" r:id="rId43"/>
    <p:sldId id="622" r:id="rId44"/>
    <p:sldId id="627" r:id="rId45"/>
    <p:sldId id="626" r:id="rId46"/>
    <p:sldId id="628" r:id="rId47"/>
    <p:sldId id="625" r:id="rId48"/>
    <p:sldId id="624" r:id="rId49"/>
    <p:sldId id="623" r:id="rId50"/>
    <p:sldId id="632" r:id="rId51"/>
    <p:sldId id="631" r:id="rId52"/>
    <p:sldId id="633" r:id="rId53"/>
    <p:sldId id="630" r:id="rId54"/>
    <p:sldId id="629" r:id="rId55"/>
    <p:sldId id="634" r:id="rId56"/>
    <p:sldId id="635" r:id="rId57"/>
    <p:sldId id="639" r:id="rId58"/>
    <p:sldId id="640" r:id="rId59"/>
    <p:sldId id="638" r:id="rId60"/>
    <p:sldId id="641" r:id="rId61"/>
    <p:sldId id="642" r:id="rId62"/>
    <p:sldId id="643" r:id="rId63"/>
    <p:sldId id="637" r:id="rId64"/>
    <p:sldId id="645" r:id="rId65"/>
    <p:sldId id="644" r:id="rId66"/>
    <p:sldId id="636" r:id="rId67"/>
    <p:sldId id="649" r:id="rId68"/>
    <p:sldId id="651" r:id="rId69"/>
    <p:sldId id="650" r:id="rId70"/>
    <p:sldId id="652" r:id="rId71"/>
    <p:sldId id="662" r:id="rId72"/>
    <p:sldId id="648" r:id="rId73"/>
    <p:sldId id="647" r:id="rId74"/>
    <p:sldId id="646" r:id="rId75"/>
    <p:sldId id="655" r:id="rId76"/>
    <p:sldId id="656" r:id="rId77"/>
    <p:sldId id="653" r:id="rId78"/>
    <p:sldId id="660" r:id="rId79"/>
    <p:sldId id="658" r:id="rId80"/>
    <p:sldId id="659" r:id="rId81"/>
    <p:sldId id="657" r:id="rId82"/>
    <p:sldId id="661" r:id="rId83"/>
    <p:sldId id="663" r:id="rId84"/>
    <p:sldId id="666" r:id="rId85"/>
    <p:sldId id="665" r:id="rId86"/>
    <p:sldId id="664" r:id="rId87"/>
    <p:sldId id="670" r:id="rId88"/>
    <p:sldId id="671" r:id="rId89"/>
    <p:sldId id="669" r:id="rId90"/>
    <p:sldId id="667" r:id="rId91"/>
    <p:sldId id="673" r:id="rId92"/>
    <p:sldId id="672" r:id="rId93"/>
    <p:sldId id="676" r:id="rId94"/>
    <p:sldId id="674" r:id="rId95"/>
    <p:sldId id="675" r:id="rId96"/>
    <p:sldId id="677" r:id="rId97"/>
    <p:sldId id="678" r:id="rId98"/>
    <p:sldId id="679" r:id="rId99"/>
    <p:sldId id="680" r:id="rId100"/>
    <p:sldId id="685" r:id="rId101"/>
    <p:sldId id="681" r:id="rId102"/>
    <p:sldId id="686" r:id="rId103"/>
    <p:sldId id="687" r:id="rId104"/>
    <p:sldId id="688" r:id="rId105"/>
    <p:sldId id="689" r:id="rId106"/>
    <p:sldId id="684" r:id="rId107"/>
    <p:sldId id="690" r:id="rId108"/>
    <p:sldId id="683" r:id="rId109"/>
    <p:sldId id="691" r:id="rId110"/>
    <p:sldId id="692" r:id="rId111"/>
    <p:sldId id="682" r:id="rId112"/>
    <p:sldId id="281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E8E366-A768-4CB4-A548-FEBB1894CE69}">
          <p14:sldIdLst>
            <p14:sldId id="259"/>
            <p14:sldId id="263"/>
            <p14:sldId id="365"/>
            <p14:sldId id="587"/>
            <p14:sldId id="586"/>
            <p14:sldId id="585"/>
            <p14:sldId id="588"/>
            <p14:sldId id="584"/>
            <p14:sldId id="583"/>
            <p14:sldId id="589"/>
            <p14:sldId id="593"/>
            <p14:sldId id="592"/>
            <p14:sldId id="591"/>
            <p14:sldId id="590"/>
            <p14:sldId id="594"/>
            <p14:sldId id="599"/>
            <p14:sldId id="598"/>
            <p14:sldId id="597"/>
            <p14:sldId id="600"/>
            <p14:sldId id="601"/>
            <p14:sldId id="596"/>
            <p14:sldId id="602"/>
            <p14:sldId id="603"/>
            <p14:sldId id="604"/>
            <p14:sldId id="595"/>
            <p14:sldId id="608"/>
            <p14:sldId id="607"/>
            <p14:sldId id="606"/>
            <p14:sldId id="605"/>
            <p14:sldId id="609"/>
            <p14:sldId id="610"/>
            <p14:sldId id="611"/>
            <p14:sldId id="615"/>
            <p14:sldId id="614"/>
            <p14:sldId id="617"/>
            <p14:sldId id="616"/>
            <p14:sldId id="613"/>
            <p14:sldId id="612"/>
            <p14:sldId id="618"/>
            <p14:sldId id="619"/>
            <p14:sldId id="621"/>
            <p14:sldId id="620"/>
            <p14:sldId id="622"/>
            <p14:sldId id="627"/>
            <p14:sldId id="626"/>
            <p14:sldId id="628"/>
            <p14:sldId id="625"/>
            <p14:sldId id="624"/>
            <p14:sldId id="623"/>
            <p14:sldId id="632"/>
            <p14:sldId id="631"/>
            <p14:sldId id="633"/>
            <p14:sldId id="630"/>
            <p14:sldId id="629"/>
            <p14:sldId id="634"/>
            <p14:sldId id="635"/>
            <p14:sldId id="639"/>
            <p14:sldId id="640"/>
            <p14:sldId id="638"/>
            <p14:sldId id="641"/>
            <p14:sldId id="642"/>
            <p14:sldId id="643"/>
            <p14:sldId id="637"/>
            <p14:sldId id="645"/>
            <p14:sldId id="644"/>
            <p14:sldId id="636"/>
            <p14:sldId id="649"/>
            <p14:sldId id="651"/>
            <p14:sldId id="650"/>
            <p14:sldId id="652"/>
            <p14:sldId id="662"/>
            <p14:sldId id="648"/>
            <p14:sldId id="647"/>
            <p14:sldId id="646"/>
            <p14:sldId id="655"/>
            <p14:sldId id="656"/>
            <p14:sldId id="653"/>
            <p14:sldId id="660"/>
            <p14:sldId id="658"/>
            <p14:sldId id="659"/>
            <p14:sldId id="657"/>
            <p14:sldId id="661"/>
            <p14:sldId id="663"/>
            <p14:sldId id="666"/>
            <p14:sldId id="665"/>
            <p14:sldId id="664"/>
            <p14:sldId id="670"/>
            <p14:sldId id="671"/>
            <p14:sldId id="669"/>
          </p14:sldIdLst>
        </p14:section>
        <p14:section name="无标题节" id="{735AD14D-5830-47E7-903F-7124C25CE3D5}">
          <p14:sldIdLst>
            <p14:sldId id="667"/>
            <p14:sldId id="673"/>
            <p14:sldId id="672"/>
            <p14:sldId id="676"/>
            <p14:sldId id="674"/>
            <p14:sldId id="675"/>
            <p14:sldId id="677"/>
            <p14:sldId id="678"/>
            <p14:sldId id="679"/>
            <p14:sldId id="680"/>
            <p14:sldId id="685"/>
            <p14:sldId id="681"/>
            <p14:sldId id="686"/>
            <p14:sldId id="687"/>
            <p14:sldId id="688"/>
            <p14:sldId id="689"/>
            <p14:sldId id="684"/>
            <p14:sldId id="690"/>
            <p14:sldId id="683"/>
            <p14:sldId id="691"/>
            <p14:sldId id="692"/>
            <p14:sldId id="682"/>
          </p14:sldIdLst>
        </p14:section>
        <p14:section name="无标题节" id="{B7351177-79EB-40A8-B483-E26B95C81D64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CC00FF"/>
    <a:srgbClr val="7F18B8"/>
    <a:srgbClr val="0033CC"/>
    <a:srgbClr val="9E9AF8"/>
    <a:srgbClr val="F2F2F2"/>
    <a:srgbClr val="4D81BB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9.wmf"/><Relationship Id="rId1" Type="http://schemas.openxmlformats.org/officeDocument/2006/relationships/image" Target="../media/image26.wmf"/><Relationship Id="rId6" Type="http://schemas.openxmlformats.org/officeDocument/2006/relationships/image" Target="../media/image24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>
            <a:lvl1pPr marL="228600" indent="-2286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22085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164237"/>
            <a:ext cx="8897136" cy="6478351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2588"/>
            <a:ext cx="2057400" cy="265185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3760" y="6680129"/>
            <a:ext cx="2057400" cy="234499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126696"/>
            <a:ext cx="8897136" cy="6515892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7904" y="6232236"/>
            <a:ext cx="1866677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slide" Target="slide76.xml"/><Relationship Id="rId4" Type="http://schemas.openxmlformats.org/officeDocument/2006/relationships/image" Target="../media/image52.w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7.w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8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24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1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slide" Target="slide46.xml"/><Relationship Id="rId4" Type="http://schemas.openxmlformats.org/officeDocument/2006/relationships/image" Target="../media/image39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40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4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45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6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7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9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7" Type="http://schemas.openxmlformats.org/officeDocument/2006/relationships/slide" Target="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52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/>
          <a:lstStyle/>
          <a:p>
            <a:r>
              <a:rPr lang="zh-CN" altLang="en-US" dirty="0"/>
              <a:t>动态规划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2800" dirty="0"/>
              <a:t>—</a:t>
            </a:r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79C0-88FC-4B52-947A-743E15984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411762"/>
            <a:ext cx="6171741" cy="1576867"/>
          </a:xfrm>
        </p:spPr>
        <p:txBody>
          <a:bodyPr/>
          <a:lstStyle/>
          <a:p>
            <a:r>
              <a:rPr lang="zh-CN" altLang="en-US" dirty="0"/>
              <a:t>叶文</a:t>
            </a:r>
            <a:endParaRPr lang="en-US" altLang="zh-CN" dirty="0"/>
          </a:p>
          <a:p>
            <a:r>
              <a:rPr lang="en-US" altLang="zh-CN" sz="2000" dirty="0"/>
              <a:t>yewen@bupt.edu.cn</a:t>
            </a:r>
          </a:p>
          <a:p>
            <a:r>
              <a:rPr lang="zh-CN" altLang="en-US" sz="2000" dirty="0"/>
              <a:t>计算机学院（国家示范性软件学院）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10-11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E75AD-396F-4EF1-8600-65045AAA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动态规划算法设计步骤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F5394-AFDA-4865-B6B7-C09AEA892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1.</a:t>
            </a:r>
            <a:r>
              <a:rPr lang="zh-CN" altLang="en-US" sz="2400" dirty="0">
                <a:solidFill>
                  <a:srgbClr val="000000"/>
                </a:solidFill>
              </a:rPr>
              <a:t>找出最优解的性质，刻划其结构特征</a:t>
            </a:r>
            <a:r>
              <a:rPr lang="en-US" altLang="zh-CN" sz="2400" dirty="0">
                <a:solidFill>
                  <a:srgbClr val="000000"/>
                </a:solidFill>
              </a:rPr>
              <a:t>-</a:t>
            </a:r>
            <a:r>
              <a:rPr lang="zh-CN" altLang="en-US" sz="2400" dirty="0">
                <a:solidFill>
                  <a:srgbClr val="000000"/>
                </a:solidFill>
              </a:rPr>
              <a:t>最优子结构特征</a:t>
            </a:r>
          </a:p>
          <a:p>
            <a:pPr eaLnBrk="1" hangingPunct="1">
              <a:lnSpc>
                <a:spcPct val="110000"/>
              </a:lnSpc>
            </a:pPr>
            <a:endParaRPr lang="en-US" altLang="zh-CN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递归地定义最优值</a:t>
            </a:r>
            <a:endParaRPr lang="en-US" altLang="zh-CN" sz="2400" dirty="0"/>
          </a:p>
          <a:p>
            <a:pPr lvl="1">
              <a:lnSpc>
                <a:spcPct val="110000"/>
              </a:lnSpc>
            </a:pPr>
            <a:r>
              <a:rPr lang="zh-CN" altLang="en-US" sz="2400" dirty="0"/>
              <a:t>刻画原问题解与子问题解间的（数值）关系</a:t>
            </a:r>
            <a:r>
              <a:rPr lang="en-US" altLang="zh-CN" sz="2400" dirty="0"/>
              <a:t>: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400" dirty="0"/>
              <a:t>        表达式中存在</a:t>
            </a:r>
            <a:r>
              <a:rPr lang="zh-CN" altLang="en-US" sz="2400" b="1" u="sng" dirty="0">
                <a:solidFill>
                  <a:srgbClr val="FF3300"/>
                </a:solidFill>
              </a:rPr>
              <a:t>寻优变量、最优目标值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  </a:t>
            </a:r>
            <a:r>
              <a:rPr lang="zh-CN" altLang="en-US" sz="2400" dirty="0"/>
              <a:t>注意：子问题分解方式不是固定的，</a:t>
            </a:r>
            <a:r>
              <a:rPr lang="en-US" altLang="zh-CN" sz="2400" dirty="0"/>
              <a:t>n</a:t>
            </a:r>
            <a:r>
              <a:rPr lang="en-US" altLang="zh-CN" sz="2400" dirty="0">
                <a:sym typeface="Wingdings" panose="05000000000000000000" pitchFamily="2" charset="2"/>
              </a:rPr>
              <a:t>{</a:t>
            </a:r>
            <a:r>
              <a:rPr lang="en-US" altLang="zh-CN" sz="2400" dirty="0" err="1"/>
              <a:t>k,n</a:t>
            </a:r>
            <a:r>
              <a:rPr lang="en-US" altLang="zh-CN" sz="2400" dirty="0"/>
              <a:t>-k}, k?</a:t>
            </a:r>
          </a:p>
          <a:p>
            <a:pPr eaLnBrk="1" hangingPunct="1">
              <a:lnSpc>
                <a:spcPct val="110000"/>
              </a:lnSpc>
            </a:pPr>
            <a:endParaRPr lang="en-US" altLang="zh-CN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以</a:t>
            </a:r>
            <a:r>
              <a:rPr lang="zh-CN" altLang="en-US" sz="2400" b="1" u="sng" dirty="0">
                <a:solidFill>
                  <a:srgbClr val="FF3300"/>
                </a:solidFill>
              </a:rPr>
              <a:t>自底向上</a:t>
            </a:r>
            <a:r>
              <a:rPr lang="zh-CN" altLang="en-US" sz="2400" dirty="0"/>
              <a:t>的方式计算出各个子问题、原问题的最优值，并避免子问题的重复计算（记录已计算的子问题解）</a:t>
            </a:r>
          </a:p>
          <a:p>
            <a:pPr eaLnBrk="1" hangingPunct="1">
              <a:lnSpc>
                <a:spcPct val="110000"/>
              </a:lnSpc>
              <a:buNone/>
            </a:pPr>
            <a:endParaRPr lang="zh-CN" alt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altLang="zh-CN" sz="2400" dirty="0"/>
              <a:t>4. </a:t>
            </a:r>
            <a:r>
              <a:rPr lang="zh-CN" altLang="en-US" sz="2400" dirty="0"/>
              <a:t>根据计算最优值时得到的信息，构造最优解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9E368-C345-4F8E-A2CC-57CD2863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A0D9CC-0B47-40AA-903E-F214321F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2BA4D-B9E4-46A9-B39C-98FDC2B3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7940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633C7-62A3-488A-B779-37D6C79F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10C73-708B-4B7D-92C4-9469B51B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方法</a:t>
            </a:r>
            <a:r>
              <a:rPr lang="en-US" altLang="zh-CN" sz="2400" dirty="0"/>
              <a:t>1</a:t>
            </a:r>
            <a:r>
              <a:rPr lang="zh-CN" altLang="en-US" sz="2400" dirty="0"/>
              <a:t>：启发式三角剖分算法 </a:t>
            </a:r>
            <a:endParaRPr lang="en-US" altLang="zh-CN" dirty="0"/>
          </a:p>
          <a:p>
            <a:pPr lvl="1"/>
            <a:r>
              <a:rPr lang="zh-CN" altLang="en-US" dirty="0"/>
              <a:t>三层循环降为二层循环，复杂性由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i="1" baseline="30000" dirty="0"/>
              <a:t>3</a:t>
            </a:r>
            <a:r>
              <a:rPr lang="en-US" altLang="zh-CN" dirty="0"/>
              <a:t>) </a:t>
            </a:r>
            <a:r>
              <a:rPr lang="zh-CN" altLang="en-US" dirty="0"/>
              <a:t>降为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i="1" baseline="30000" dirty="0"/>
              <a:t>2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近似解，非最优解</a:t>
            </a:r>
            <a:endParaRPr lang="en-US" altLang="zh-CN" dirty="0"/>
          </a:p>
          <a:p>
            <a:pPr marL="0" indent="0" eaLnBrk="1" hangingPunct="1">
              <a:buNone/>
            </a:pPr>
            <a:endParaRPr lang="zh-CN" altLang="en-US" sz="2400" dirty="0"/>
          </a:p>
          <a:p>
            <a:pPr eaLnBrk="1" hangingPunct="1"/>
            <a:r>
              <a:rPr lang="zh-CN" altLang="en-US" sz="2400" dirty="0"/>
              <a:t>方法</a:t>
            </a:r>
            <a:r>
              <a:rPr lang="en-US" altLang="zh-CN" sz="2400" dirty="0"/>
              <a:t>2</a:t>
            </a:r>
            <a:r>
              <a:rPr lang="zh-CN" altLang="en-US" sz="2400" dirty="0"/>
              <a:t>：并行三角剖分算法</a:t>
            </a:r>
            <a:endParaRPr lang="en-US" altLang="zh-CN" dirty="0"/>
          </a:p>
          <a:p>
            <a:pPr lvl="1"/>
            <a:r>
              <a:rPr lang="zh-CN" altLang="en-US" dirty="0"/>
              <a:t>多核、多</a:t>
            </a:r>
            <a:r>
              <a:rPr lang="en-US" altLang="zh-CN" dirty="0"/>
              <a:t>CPU</a:t>
            </a:r>
            <a:r>
              <a:rPr lang="zh-CN" altLang="en-US" dirty="0"/>
              <a:t>上的并行计算</a:t>
            </a:r>
            <a:r>
              <a:rPr lang="en-US" altLang="zh-CN" dirty="0"/>
              <a:t>——for</a:t>
            </a:r>
            <a:r>
              <a:rPr lang="zh-CN" altLang="en-US" dirty="0"/>
              <a:t>循环（</a:t>
            </a:r>
            <a:r>
              <a:rPr lang="zh-CN" altLang="en-US" b="1" dirty="0">
                <a:solidFill>
                  <a:srgbClr val="FF0000"/>
                </a:solidFill>
              </a:rPr>
              <a:t>尽可能</a:t>
            </a:r>
            <a:r>
              <a:rPr lang="zh-CN" altLang="en-US" dirty="0"/>
              <a:t>）并行执行</a:t>
            </a:r>
            <a:r>
              <a:rPr lang="en-US" altLang="zh-CN" sz="2400" dirty="0"/>
              <a:t> </a:t>
            </a:r>
            <a:r>
              <a:rPr lang="zh-CN" altLang="en-US" sz="2400" dirty="0"/>
              <a:t>三层循环</a:t>
            </a:r>
            <a:endParaRPr lang="en-US" altLang="zh-CN" sz="2400" dirty="0"/>
          </a:p>
          <a:p>
            <a:pPr lvl="1"/>
            <a:r>
              <a:rPr lang="zh-CN" altLang="en-US" sz="2400" dirty="0"/>
              <a:t>保证解质量，最优解</a:t>
            </a:r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    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69BB29-509E-44BA-BF7B-0A0CBB05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BD50F-1711-42CA-9AF0-34FDD389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C4D198-5757-4E7D-AB73-4164B4C9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558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8F183-A6DF-4BE4-8983-14CB5A76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启发式三角剖分算法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0E79-1388-4D41-B58A-ECE076146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结合实际问题背景，优化算法，降低算法复杂性</a:t>
            </a:r>
            <a:endParaRPr lang="en-US" altLang="zh-CN" sz="2400" dirty="0"/>
          </a:p>
          <a:p>
            <a:pPr lvl="1"/>
            <a:r>
              <a:rPr lang="zh-CN" altLang="en-US" dirty="0"/>
              <a:t>分析递归表达式，避免过度搜索子问题的各种组合，根据启发式信息，选取某一种或少数某几种组合</a:t>
            </a:r>
            <a:endParaRPr lang="en-US" altLang="zh-CN" dirty="0"/>
          </a:p>
          <a:p>
            <a:pPr lvl="1"/>
            <a:r>
              <a:rPr lang="zh-CN" altLang="en-US" sz="2400" dirty="0"/>
              <a:t>由求解全局最优解（最小、最大），改为求解全局次优解（比较小、比较大）</a:t>
            </a:r>
            <a:endParaRPr lang="en-US" altLang="zh-CN" dirty="0"/>
          </a:p>
          <a:p>
            <a:r>
              <a:rPr lang="en-US" altLang="zh-CN" sz="2400" dirty="0"/>
              <a:t>E.g. </a:t>
            </a:r>
            <a:r>
              <a:rPr lang="zh-CN" altLang="en-US" sz="2400" dirty="0"/>
              <a:t>三角剖分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不需要搜索、比较</a:t>
            </a:r>
            <a:r>
              <a:rPr lang="en-US" altLang="zh-CN" sz="2400" dirty="0"/>
              <a:t>P{v</a:t>
            </a:r>
            <a:r>
              <a:rPr lang="en-US" altLang="zh-CN" sz="2400" baseline="-25000" dirty="0"/>
              <a:t>i-1</a:t>
            </a:r>
            <a:r>
              <a:rPr lang="en-US" altLang="zh-CN" sz="2400" dirty="0"/>
              <a:t>,v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en-US" altLang="zh-CN" sz="2400" dirty="0"/>
              <a:t>}</a:t>
            </a:r>
            <a:r>
              <a:rPr lang="zh-CN" altLang="en-US" sz="2400" dirty="0"/>
              <a:t>中的每个</a:t>
            </a:r>
            <a:r>
              <a:rPr lang="en-US" altLang="zh-CN" sz="2400" i="1" dirty="0" err="1"/>
              <a:t>v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，而是按照一定启发式信息，优先选取</a:t>
            </a:r>
            <a:r>
              <a:rPr lang="zh-CN" altLang="en-US" sz="2400" dirty="0">
                <a:solidFill>
                  <a:srgbClr val="FF0000"/>
                </a:solidFill>
              </a:rPr>
              <a:t>某个（或最多常数</a:t>
            </a:r>
            <a:r>
              <a:rPr lang="en-US" altLang="zh-CN" sz="2400" dirty="0">
                <a:solidFill>
                  <a:srgbClr val="FF0000"/>
                </a:solidFill>
              </a:rPr>
              <a:t>K=5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zh-CN" altLang="en-US" sz="2400" dirty="0"/>
              <a:t>）剖分点</a:t>
            </a:r>
            <a:r>
              <a:rPr lang="en-US" altLang="zh-CN" sz="2400" i="1" dirty="0" err="1"/>
              <a:t>v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，</a:t>
            </a:r>
            <a:r>
              <a:rPr lang="en-US" altLang="zh-CN" sz="2400" dirty="0"/>
              <a:t>e.g. </a:t>
            </a:r>
            <a:r>
              <a:rPr lang="en-US" altLang="zh-CN" sz="2400" i="1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= </a:t>
            </a:r>
            <a:r>
              <a:rPr lang="en-US" altLang="zh-CN" sz="2400" i="1" dirty="0"/>
              <a:t>v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，避免最内层循环，将算法复杂性由</a:t>
            </a:r>
            <a:r>
              <a:rPr lang="en-US" altLang="zh-CN" sz="2400" i="1" dirty="0">
                <a:latin typeface="Times New Roman" panose="02020603050405020304" pitchFamily="18" charset="0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) </a:t>
            </a:r>
            <a:r>
              <a:rPr lang="zh-CN" altLang="en-US" sz="2400" dirty="0">
                <a:latin typeface="Times New Roman" panose="02020603050405020304" pitchFamily="18" charset="0"/>
              </a:rPr>
              <a:t>降为</a:t>
            </a:r>
            <a:r>
              <a:rPr lang="en-US" altLang="zh-CN" sz="2400" i="1" dirty="0">
                <a:latin typeface="Times New Roman" panose="02020603050405020304" pitchFamily="18" charset="0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A613A-0B5A-4599-907C-5EFC6BE6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2C705-9C95-40C6-9829-9EF4280D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7806A-9355-407B-A87B-A6D5FEB4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6E6835-821E-4297-97F1-C7B609CE075E}"/>
              </a:ext>
            </a:extLst>
          </p:cNvPr>
          <p:cNvSpPr/>
          <p:nvPr/>
        </p:nvSpPr>
        <p:spPr>
          <a:xfrm>
            <a:off x="-15482" y="4460761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1BDEF733-87FF-4A23-9B59-F25265CEB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95424"/>
              </p:ext>
            </p:extLst>
          </p:nvPr>
        </p:nvGraphicFramePr>
        <p:xfrm>
          <a:off x="524268" y="3647961"/>
          <a:ext cx="784860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8" r:id="rId3" imgW="3327400" imgH="533400" progId="Equation.3">
                  <p:embed/>
                </p:oleObj>
              </mc:Choice>
              <mc:Fallback>
                <p:oleObj r:id="rId3" imgW="3327400" imgH="533400" progId="Equation.3">
                  <p:embed/>
                  <p:pic>
                    <p:nvPicPr>
                      <p:cNvPr id="95238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268" y="3647961"/>
                        <a:ext cx="7848600" cy="12588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>
            <a:extLst>
              <a:ext uri="{FF2B5EF4-FFF2-40B4-BE49-F238E27FC236}">
                <a16:creationId xmlns:a16="http://schemas.microsoft.com/office/drawing/2014/main" id="{C84EB7BE-5AF4-430F-8ABE-11FD3C01F858}"/>
              </a:ext>
            </a:extLst>
          </p:cNvPr>
          <p:cNvSpPr txBox="1"/>
          <p:nvPr/>
        </p:nvSpPr>
        <p:spPr>
          <a:xfrm>
            <a:off x="3240480" y="3090748"/>
            <a:ext cx="3111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10" name="AutoShape 7">
            <a:hlinkClick r:id="rId5" action="ppaction://hlinksldjump"/>
            <a:extLst>
              <a:ext uri="{FF2B5EF4-FFF2-40B4-BE49-F238E27FC236}">
                <a16:creationId xmlns:a16="http://schemas.microsoft.com/office/drawing/2014/main" id="{2407F273-5070-411D-8801-9FA778259100}"/>
              </a:ext>
            </a:extLst>
          </p:cNvPr>
          <p:cNvSpPr/>
          <p:nvPr/>
        </p:nvSpPr>
        <p:spPr>
          <a:xfrm>
            <a:off x="8444305" y="4367098"/>
            <a:ext cx="576263" cy="288925"/>
          </a:xfrm>
          <a:prstGeom prst="actionButtonForwardNext">
            <a:avLst/>
          </a:prstGeom>
          <a:solidFill>
            <a:schemeClr val="bg2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6AF336A-226B-4592-813E-6C6F129D0625}"/>
              </a:ext>
            </a:extLst>
          </p:cNvPr>
          <p:cNvSpPr/>
          <p:nvPr/>
        </p:nvSpPr>
        <p:spPr>
          <a:xfrm>
            <a:off x="1819668" y="4295661"/>
            <a:ext cx="936625" cy="685800"/>
          </a:xfrm>
          <a:custGeom>
            <a:avLst/>
            <a:gdLst>
              <a:gd name="txL" fmla="*/ 0 w 714"/>
              <a:gd name="txT" fmla="*/ 0 h 493"/>
              <a:gd name="txR" fmla="*/ 714 w 714"/>
              <a:gd name="txB" fmla="*/ 493 h 493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714" h="493">
                <a:moveTo>
                  <a:pt x="110" y="0"/>
                </a:moveTo>
                <a:cubicBezTo>
                  <a:pt x="262" y="3"/>
                  <a:pt x="415" y="0"/>
                  <a:pt x="567" y="9"/>
                </a:cubicBezTo>
                <a:cubicBezTo>
                  <a:pt x="576" y="9"/>
                  <a:pt x="578" y="23"/>
                  <a:pt x="586" y="27"/>
                </a:cubicBezTo>
                <a:cubicBezTo>
                  <a:pt x="594" y="32"/>
                  <a:pt x="604" y="33"/>
                  <a:pt x="613" y="36"/>
                </a:cubicBezTo>
                <a:cubicBezTo>
                  <a:pt x="677" y="79"/>
                  <a:pt x="656" y="55"/>
                  <a:pt x="686" y="100"/>
                </a:cubicBezTo>
                <a:cubicBezTo>
                  <a:pt x="689" y="109"/>
                  <a:pt x="690" y="120"/>
                  <a:pt x="695" y="128"/>
                </a:cubicBezTo>
                <a:cubicBezTo>
                  <a:pt x="700" y="135"/>
                  <a:pt x="714" y="137"/>
                  <a:pt x="714" y="146"/>
                </a:cubicBezTo>
                <a:cubicBezTo>
                  <a:pt x="714" y="223"/>
                  <a:pt x="709" y="300"/>
                  <a:pt x="695" y="375"/>
                </a:cubicBezTo>
                <a:cubicBezTo>
                  <a:pt x="693" y="388"/>
                  <a:pt x="676" y="392"/>
                  <a:pt x="668" y="402"/>
                </a:cubicBezTo>
                <a:cubicBezTo>
                  <a:pt x="621" y="458"/>
                  <a:pt x="581" y="482"/>
                  <a:pt x="512" y="493"/>
                </a:cubicBezTo>
                <a:cubicBezTo>
                  <a:pt x="457" y="487"/>
                  <a:pt x="402" y="484"/>
                  <a:pt x="348" y="475"/>
                </a:cubicBezTo>
                <a:cubicBezTo>
                  <a:pt x="295" y="466"/>
                  <a:pt x="243" y="437"/>
                  <a:pt x="192" y="420"/>
                </a:cubicBezTo>
                <a:cubicBezTo>
                  <a:pt x="163" y="400"/>
                  <a:pt x="134" y="386"/>
                  <a:pt x="101" y="375"/>
                </a:cubicBezTo>
                <a:cubicBezTo>
                  <a:pt x="87" y="361"/>
                  <a:pt x="67" y="353"/>
                  <a:pt x="55" y="338"/>
                </a:cubicBezTo>
                <a:cubicBezTo>
                  <a:pt x="49" y="331"/>
                  <a:pt x="51" y="319"/>
                  <a:pt x="46" y="311"/>
                </a:cubicBezTo>
                <a:cubicBezTo>
                  <a:pt x="30" y="284"/>
                  <a:pt x="11" y="268"/>
                  <a:pt x="0" y="237"/>
                </a:cubicBezTo>
                <a:cubicBezTo>
                  <a:pt x="14" y="172"/>
                  <a:pt x="16" y="109"/>
                  <a:pt x="37" y="45"/>
                </a:cubicBezTo>
                <a:cubicBezTo>
                  <a:pt x="38" y="41"/>
                  <a:pt x="106" y="3"/>
                  <a:pt x="110" y="0"/>
                </a:cubicBezTo>
                <a:close/>
              </a:path>
            </a:pathLst>
          </a:custGeom>
          <a:noFill/>
          <a:ln w="6350" cap="flat" cmpd="sng">
            <a:solidFill>
              <a:srgbClr val="0099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CFA6F9B-FA2A-452F-9896-DC7BAE293C88}"/>
              </a:ext>
            </a:extLst>
          </p:cNvPr>
          <p:cNvSpPr/>
          <p:nvPr/>
        </p:nvSpPr>
        <p:spPr>
          <a:xfrm flipH="1">
            <a:off x="2467368" y="3503498"/>
            <a:ext cx="865187" cy="792163"/>
          </a:xfrm>
          <a:prstGeom prst="line">
            <a:avLst/>
          </a:prstGeom>
          <a:ln w="6350" cap="flat" cmpd="sng">
            <a:solidFill>
              <a:srgbClr val="0099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B9F67B81-18B5-434F-92DA-72C7F920B3A0}"/>
              </a:ext>
            </a:extLst>
          </p:cNvPr>
          <p:cNvSpPr txBox="1"/>
          <p:nvPr/>
        </p:nvSpPr>
        <p:spPr>
          <a:xfrm>
            <a:off x="3259530" y="3103448"/>
            <a:ext cx="647700" cy="373063"/>
          </a:xfrm>
          <a:prstGeom prst="rect">
            <a:avLst/>
          </a:prstGeom>
          <a:noFill/>
          <a:ln w="6350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穷搜</a:t>
            </a:r>
          </a:p>
        </p:txBody>
      </p:sp>
    </p:spTree>
    <p:extLst>
      <p:ext uri="{BB962C8B-B14F-4D97-AF65-F5344CB8AC3E}">
        <p14:creationId xmlns:p14="http://schemas.microsoft.com/office/powerpoint/2010/main" val="919841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F12204-14C2-4881-BC9A-59FD8C5A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9E5C36-EAD9-435F-B71A-95940C3D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A0B095-0E60-451B-B26F-EFCD47CB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DD24BB89-C1BE-4857-9322-C73AA9A30AAE}"/>
              </a:ext>
            </a:extLst>
          </p:cNvPr>
          <p:cNvSpPr txBox="1">
            <a:spLocks/>
          </p:cNvSpPr>
          <p:nvPr/>
        </p:nvSpPr>
        <p:spPr bwMode="auto">
          <a:xfrm>
            <a:off x="6473072" y="5981629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ea typeface="微软雅黑 Light" panose="020B0502040204020203" pitchFamily="34" charset="-122"/>
              </a:rPr>
              <a:pPr algn="r"/>
              <a:t>102</a:t>
            </a:fld>
            <a:endParaRPr lang="en-US" altLang="zh-CN" sz="1200" dirty="0">
              <a:ea typeface="微软雅黑 Light" panose="020B0502040204020203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6E19FD-82FE-4CD8-931B-75C5E588CDD3}"/>
              </a:ext>
            </a:extLst>
          </p:cNvPr>
          <p:cNvSpPr/>
          <p:nvPr/>
        </p:nvSpPr>
        <p:spPr>
          <a:xfrm>
            <a:off x="315160" y="123109"/>
            <a:ext cx="8424862" cy="5386090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void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MinWeightTriangulation</a:t>
            </a:r>
            <a:r>
              <a:rPr lang="en-US" altLang="zh-CN" sz="2400" dirty="0">
                <a:ea typeface="微软雅黑 Light" panose="020B0502040204020203" pitchFamily="34" charset="-122"/>
              </a:rPr>
              <a:t>(int n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Type ** t, int **s)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(int  i = 1; i &lt;= n; i++)   t[i][i] = 0;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for (int  r = 2; r &lt;= n; r++)</a:t>
            </a:r>
            <a:r>
              <a:rPr lang="en-US" altLang="zh-CN" sz="2400" dirty="0">
                <a:ea typeface="微软雅黑 Light" panose="020B0502040204020203" pitchFamily="34" charset="-122"/>
              </a:rPr>
              <a:t> </a:t>
            </a:r>
            <a:r>
              <a:rPr lang="en-US" altLang="zh-CN" sz="1600" dirty="0">
                <a:ea typeface="微软雅黑 Light" panose="020B0502040204020203" pitchFamily="34" charset="-122"/>
              </a:rPr>
              <a:t>/*</a:t>
            </a:r>
            <a:r>
              <a:rPr lang="zh-CN" altLang="en-US" sz="1600" dirty="0">
                <a:ea typeface="微软雅黑 Light" panose="020B0502040204020203" pitchFamily="34" charset="-122"/>
              </a:rPr>
              <a:t>第</a:t>
            </a:r>
            <a:r>
              <a:rPr lang="en-US" altLang="zh-CN" sz="1600" dirty="0"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ea typeface="微软雅黑 Light" panose="020B0502040204020203" pitchFamily="34" charset="-122"/>
              </a:rPr>
              <a:t>层循环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for (int 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i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= 1; i &lt;= n-r+1; i++)</a:t>
            </a:r>
            <a:r>
              <a:rPr lang="en-US" altLang="zh-CN" sz="2400" dirty="0">
                <a:ea typeface="微软雅黑 Light" panose="020B0502040204020203" pitchFamily="34" charset="-122"/>
              </a:rPr>
              <a:t> {</a:t>
            </a:r>
            <a:r>
              <a:rPr lang="en-US" altLang="zh-CN" dirty="0">
                <a:ea typeface="微软雅黑 Light" panose="020B0502040204020203" pitchFamily="34" charset="-122"/>
              </a:rPr>
              <a:t>/*</a:t>
            </a:r>
            <a:r>
              <a:rPr lang="zh-CN" altLang="en-US" dirty="0">
                <a:ea typeface="微软雅黑 Light" panose="020B0502040204020203" pitchFamily="34" charset="-122"/>
              </a:rPr>
              <a:t>第</a:t>
            </a:r>
            <a:r>
              <a:rPr lang="en-US" altLang="zh-CN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层循环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int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 j</a:t>
            </a:r>
            <a:r>
              <a:rPr lang="en-US" altLang="zh-CN" sz="2400" dirty="0">
                <a:ea typeface="微软雅黑 Light" panose="020B0502040204020203" pitchFamily="34" charset="-122"/>
              </a:rPr>
              <a:t>= i + r – 1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t[i][i] = t[i+1][j] + w(i-1, i, j)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   s[i][i] =i;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</a:t>
            </a:r>
            <a:r>
              <a:rPr lang="en-US" altLang="zh-CN" sz="2400" u="sng" dirty="0">
                <a:solidFill>
                  <a:srgbClr val="CC0000"/>
                </a:solidFill>
                <a:ea typeface="微软雅黑 Light" panose="020B0502040204020203" pitchFamily="34" charset="-122"/>
              </a:rPr>
              <a:t>for (int k =i+1; k &lt;i+r-1; k++) </a:t>
            </a:r>
            <a:r>
              <a:rPr lang="en-US" altLang="zh-CN" sz="2400" dirty="0">
                <a:solidFill>
                  <a:srgbClr val="CC0000"/>
                </a:solidFill>
                <a:ea typeface="微软雅黑 Light" panose="020B0502040204020203" pitchFamily="34" charset="-122"/>
              </a:rPr>
              <a:t>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   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int u=t[i][k] + t[k+1][j] + W(i-1,k,j);</a:t>
            </a:r>
          </a:p>
          <a:p>
            <a:pPr lvl="0" eaLnBrk="1" hangingPunct="1"/>
            <a:r>
              <a:rPr lang="en-US" altLang="zh-CN" sz="2800" dirty="0">
                <a:ea typeface="微软雅黑 Light" panose="020B0502040204020203" pitchFamily="34" charset="-122"/>
              </a:rPr>
              <a:t>                        </a:t>
            </a:r>
            <a:r>
              <a:rPr lang="en-US" altLang="zh-CN" sz="2800" dirty="0">
                <a:solidFill>
                  <a:srgbClr val="FF3300"/>
                </a:solidFill>
                <a:ea typeface="微软雅黑 Light" panose="020B0502040204020203" pitchFamily="34" charset="-122"/>
              </a:rPr>
              <a:t>if (u&lt;t[i][j]) {t[i][j]) =u; s[i][j]) =k;</a:t>
            </a:r>
            <a:r>
              <a:rPr lang="en-US" altLang="zh-CN" sz="2400" dirty="0">
                <a:ea typeface="微软雅黑 Light" panose="020B0502040204020203" pitchFamily="34" charset="-122"/>
              </a:rPr>
              <a:t>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D9520966-3286-4F7B-A132-2374280C7D4E}"/>
              </a:ext>
            </a:extLst>
          </p:cNvPr>
          <p:cNvSpPr txBox="1"/>
          <p:nvPr/>
        </p:nvSpPr>
        <p:spPr>
          <a:xfrm>
            <a:off x="910472" y="5479979"/>
            <a:ext cx="8026138" cy="1015663"/>
          </a:xfrm>
          <a:prstGeom prst="rect">
            <a:avLst/>
          </a:prstGeom>
          <a:noFill/>
          <a:ln w="28575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利用启发式信息，在第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层循环内部，贪心策略，直接从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K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（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e.g. K=5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）个分割点中选取最好的</a:t>
            </a:r>
            <a:r>
              <a:rPr lang="en-US" altLang="zh-CN" sz="2000" dirty="0" err="1">
                <a:solidFill>
                  <a:srgbClr val="0099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000" baseline="-25000" dirty="0" err="1">
                <a:solidFill>
                  <a:srgbClr val="009900"/>
                </a:solidFill>
                <a:ea typeface="微软雅黑 Light" panose="020B0502040204020203" pitchFamily="34" charset="-122"/>
              </a:rPr>
              <a:t>k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，如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000" baseline="-25000" dirty="0">
                <a:solidFill>
                  <a:srgbClr val="009900"/>
                </a:solidFill>
                <a:ea typeface="微软雅黑 Light" panose="020B0502040204020203" pitchFamily="34" charset="-122"/>
              </a:rPr>
              <a:t>k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= v</a:t>
            </a:r>
            <a:r>
              <a:rPr lang="en-US" altLang="zh-CN" sz="2000" baseline="-25000" dirty="0">
                <a:solidFill>
                  <a:srgbClr val="009900"/>
                </a:solidFill>
                <a:ea typeface="微软雅黑 Light" panose="020B0502040204020203" pitchFamily="34" charset="-122"/>
              </a:rPr>
              <a:t>i+1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，避免第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层循环，算法时间复杂性降为</a:t>
            </a:r>
            <a:r>
              <a:rPr lang="en-US" altLang="zh-CN" sz="2000" i="1" dirty="0">
                <a:solidFill>
                  <a:srgbClr val="009900"/>
                </a:solidFill>
                <a:ea typeface="微软雅黑 Light" panose="020B0502040204020203" pitchFamily="34" charset="-122"/>
              </a:rPr>
              <a:t>O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000" i="1" dirty="0">
                <a:solidFill>
                  <a:srgbClr val="0099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000" baseline="30000" dirty="0">
                <a:solidFill>
                  <a:srgbClr val="009900"/>
                </a:solidFill>
                <a:ea typeface="微软雅黑 Light" panose="020B0502040204020203" pitchFamily="34" charset="-122"/>
              </a:rPr>
              <a:t>2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6771C3A5-3158-4EBC-ACAD-0F22E13C43AC}"/>
              </a:ext>
            </a:extLst>
          </p:cNvPr>
          <p:cNvSpPr/>
          <p:nvPr/>
        </p:nvSpPr>
        <p:spPr>
          <a:xfrm>
            <a:off x="6147635" y="934966"/>
            <a:ext cx="2519362" cy="792163"/>
          </a:xfrm>
          <a:prstGeom prst="wedgeRoundRectCallout">
            <a:avLst>
              <a:gd name="adj1" fmla="val -27065"/>
              <a:gd name="adj2" fmla="val -92486"/>
              <a:gd name="adj3" fmla="val 16667"/>
            </a:avLst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t: </a:t>
            </a:r>
            <a:r>
              <a:rPr lang="zh-CN" altLang="en-US" dirty="0">
                <a:ea typeface="微软雅黑 Light" panose="020B0502040204020203" pitchFamily="34" charset="-122"/>
              </a:rPr>
              <a:t>记录子问题最优值</a:t>
            </a:r>
          </a:p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s</a:t>
            </a:r>
            <a:r>
              <a:rPr lang="zh-CN" altLang="en-US" dirty="0">
                <a:ea typeface="微软雅黑 Light" panose="020B0502040204020203" pitchFamily="34" charset="-122"/>
              </a:rPr>
              <a:t>：记录子问题最优划分点</a:t>
            </a: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DD29BB09-EE92-46C3-9583-D0A7B8B7CA1C}"/>
              </a:ext>
            </a:extLst>
          </p:cNvPr>
          <p:cNvSpPr/>
          <p:nvPr/>
        </p:nvSpPr>
        <p:spPr>
          <a:xfrm>
            <a:off x="1685172" y="2087491"/>
            <a:ext cx="6551613" cy="2513013"/>
          </a:xfrm>
          <a:custGeom>
            <a:avLst/>
            <a:gdLst>
              <a:gd name="txL" fmla="*/ 0 w 4367"/>
              <a:gd name="txT" fmla="*/ 0 h 1116"/>
              <a:gd name="txR" fmla="*/ 4367 w 4367"/>
              <a:gd name="txB" fmla="*/ 1116 h 1116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367" h="1116">
                <a:moveTo>
                  <a:pt x="4264" y="1015"/>
                </a:moveTo>
                <a:cubicBezTo>
                  <a:pt x="3962" y="1116"/>
                  <a:pt x="3612" y="1020"/>
                  <a:pt x="3295" y="1006"/>
                </a:cubicBezTo>
                <a:cubicBezTo>
                  <a:pt x="3094" y="1010"/>
                  <a:pt x="2892" y="1028"/>
                  <a:pt x="2691" y="1024"/>
                </a:cubicBezTo>
                <a:cubicBezTo>
                  <a:pt x="2420" y="1019"/>
                  <a:pt x="1878" y="997"/>
                  <a:pt x="1878" y="997"/>
                </a:cubicBezTo>
                <a:cubicBezTo>
                  <a:pt x="1723" y="1001"/>
                  <a:pt x="1564" y="994"/>
                  <a:pt x="1411" y="1024"/>
                </a:cubicBezTo>
                <a:cubicBezTo>
                  <a:pt x="1234" y="1018"/>
                  <a:pt x="1058" y="1014"/>
                  <a:pt x="881" y="1006"/>
                </a:cubicBezTo>
                <a:cubicBezTo>
                  <a:pt x="852" y="1005"/>
                  <a:pt x="811" y="997"/>
                  <a:pt x="781" y="988"/>
                </a:cubicBezTo>
                <a:cubicBezTo>
                  <a:pt x="763" y="983"/>
                  <a:pt x="726" y="970"/>
                  <a:pt x="726" y="970"/>
                </a:cubicBezTo>
                <a:cubicBezTo>
                  <a:pt x="701" y="945"/>
                  <a:pt x="674" y="942"/>
                  <a:pt x="643" y="924"/>
                </a:cubicBezTo>
                <a:cubicBezTo>
                  <a:pt x="622" y="912"/>
                  <a:pt x="599" y="902"/>
                  <a:pt x="579" y="887"/>
                </a:cubicBezTo>
                <a:cubicBezTo>
                  <a:pt x="565" y="877"/>
                  <a:pt x="557" y="861"/>
                  <a:pt x="543" y="851"/>
                </a:cubicBezTo>
                <a:cubicBezTo>
                  <a:pt x="524" y="838"/>
                  <a:pt x="500" y="834"/>
                  <a:pt x="479" y="823"/>
                </a:cubicBezTo>
                <a:cubicBezTo>
                  <a:pt x="450" y="779"/>
                  <a:pt x="425" y="780"/>
                  <a:pt x="387" y="741"/>
                </a:cubicBezTo>
                <a:cubicBezTo>
                  <a:pt x="344" y="697"/>
                  <a:pt x="314" y="668"/>
                  <a:pt x="259" y="640"/>
                </a:cubicBezTo>
                <a:cubicBezTo>
                  <a:pt x="214" y="580"/>
                  <a:pt x="166" y="526"/>
                  <a:pt x="104" y="485"/>
                </a:cubicBezTo>
                <a:cubicBezTo>
                  <a:pt x="74" y="440"/>
                  <a:pt x="42" y="394"/>
                  <a:pt x="3" y="357"/>
                </a:cubicBezTo>
                <a:cubicBezTo>
                  <a:pt x="15" y="254"/>
                  <a:pt x="0" y="189"/>
                  <a:pt x="67" y="119"/>
                </a:cubicBezTo>
                <a:cubicBezTo>
                  <a:pt x="244" y="154"/>
                  <a:pt x="422" y="152"/>
                  <a:pt x="598" y="119"/>
                </a:cubicBezTo>
                <a:cubicBezTo>
                  <a:pt x="634" y="65"/>
                  <a:pt x="613" y="21"/>
                  <a:pt x="671" y="0"/>
                </a:cubicBezTo>
                <a:cubicBezTo>
                  <a:pt x="1238" y="20"/>
                  <a:pt x="1805" y="13"/>
                  <a:pt x="2371" y="37"/>
                </a:cubicBezTo>
                <a:cubicBezTo>
                  <a:pt x="2449" y="45"/>
                  <a:pt x="2523" y="74"/>
                  <a:pt x="2600" y="83"/>
                </a:cubicBezTo>
                <a:cubicBezTo>
                  <a:pt x="2642" y="88"/>
                  <a:pt x="2685" y="89"/>
                  <a:pt x="2728" y="92"/>
                </a:cubicBezTo>
                <a:cubicBezTo>
                  <a:pt x="2737" y="94"/>
                  <a:pt x="2798" y="105"/>
                  <a:pt x="2810" y="110"/>
                </a:cubicBezTo>
                <a:cubicBezTo>
                  <a:pt x="2866" y="134"/>
                  <a:pt x="2810" y="124"/>
                  <a:pt x="2865" y="138"/>
                </a:cubicBezTo>
                <a:cubicBezTo>
                  <a:pt x="2905" y="148"/>
                  <a:pt x="2906" y="142"/>
                  <a:pt x="2938" y="156"/>
                </a:cubicBezTo>
                <a:cubicBezTo>
                  <a:pt x="2971" y="170"/>
                  <a:pt x="2992" y="187"/>
                  <a:pt x="3030" y="192"/>
                </a:cubicBezTo>
                <a:cubicBezTo>
                  <a:pt x="3124" y="203"/>
                  <a:pt x="3208" y="214"/>
                  <a:pt x="3304" y="220"/>
                </a:cubicBezTo>
                <a:cubicBezTo>
                  <a:pt x="3373" y="234"/>
                  <a:pt x="3444" y="238"/>
                  <a:pt x="3514" y="247"/>
                </a:cubicBezTo>
                <a:cubicBezTo>
                  <a:pt x="3565" y="264"/>
                  <a:pt x="3604" y="273"/>
                  <a:pt x="3661" y="284"/>
                </a:cubicBezTo>
                <a:cubicBezTo>
                  <a:pt x="3695" y="291"/>
                  <a:pt x="3687" y="298"/>
                  <a:pt x="3725" y="311"/>
                </a:cubicBezTo>
                <a:cubicBezTo>
                  <a:pt x="3791" y="333"/>
                  <a:pt x="3860" y="345"/>
                  <a:pt x="3926" y="366"/>
                </a:cubicBezTo>
                <a:cubicBezTo>
                  <a:pt x="3961" y="389"/>
                  <a:pt x="3999" y="401"/>
                  <a:pt x="4035" y="421"/>
                </a:cubicBezTo>
                <a:cubicBezTo>
                  <a:pt x="4073" y="442"/>
                  <a:pt x="4055" y="439"/>
                  <a:pt x="4099" y="458"/>
                </a:cubicBezTo>
                <a:cubicBezTo>
                  <a:pt x="4138" y="475"/>
                  <a:pt x="4120" y="457"/>
                  <a:pt x="4163" y="485"/>
                </a:cubicBezTo>
                <a:cubicBezTo>
                  <a:pt x="4168" y="488"/>
                  <a:pt x="4197" y="518"/>
                  <a:pt x="4200" y="522"/>
                </a:cubicBezTo>
                <a:cubicBezTo>
                  <a:pt x="4213" y="539"/>
                  <a:pt x="4237" y="576"/>
                  <a:pt x="4237" y="576"/>
                </a:cubicBezTo>
                <a:cubicBezTo>
                  <a:pt x="4257" y="638"/>
                  <a:pt x="4290" y="692"/>
                  <a:pt x="4319" y="750"/>
                </a:cubicBezTo>
                <a:cubicBezTo>
                  <a:pt x="4342" y="843"/>
                  <a:pt x="4367" y="981"/>
                  <a:pt x="4264" y="1015"/>
                </a:cubicBezTo>
                <a:cubicBezTo>
                  <a:pt x="4258" y="1021"/>
                  <a:pt x="4246" y="1034"/>
                  <a:pt x="4246" y="1034"/>
                </a:cubicBezTo>
                <a:cubicBezTo>
                  <a:pt x="4246" y="1034"/>
                  <a:pt x="4258" y="1021"/>
                  <a:pt x="4264" y="1015"/>
                </a:cubicBezTo>
                <a:close/>
              </a:path>
            </a:pathLst>
          </a:custGeom>
          <a:noFill/>
          <a:ln w="38100" cap="flat" cmpd="sng">
            <a:solidFill>
              <a:srgbClr val="0099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9A9B3DB6-9784-465D-977D-6BF017199111}"/>
              </a:ext>
            </a:extLst>
          </p:cNvPr>
          <p:cNvSpPr/>
          <p:nvPr/>
        </p:nvSpPr>
        <p:spPr>
          <a:xfrm flipV="1">
            <a:off x="4887798" y="4390953"/>
            <a:ext cx="1259837" cy="1089025"/>
          </a:xfrm>
          <a:prstGeom prst="line">
            <a:avLst/>
          </a:prstGeom>
          <a:ln w="38100" cap="flat" cmpd="sng">
            <a:solidFill>
              <a:srgbClr val="0099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92C8B7C2-2964-48B4-A82E-D0684721AE4D}"/>
              </a:ext>
            </a:extLst>
          </p:cNvPr>
          <p:cNvSpPr txBox="1"/>
          <p:nvPr/>
        </p:nvSpPr>
        <p:spPr>
          <a:xfrm>
            <a:off x="-67079" y="3435957"/>
            <a:ext cx="2191557" cy="147732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Step2.2 </a:t>
            </a:r>
            <a:r>
              <a:rPr lang="zh-CN" altLang="en-US" dirty="0">
                <a:ea typeface="微软雅黑 Light" panose="020B0502040204020203" pitchFamily="34" charset="-122"/>
              </a:rPr>
              <a:t>依次考察后续断点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,…, 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j-1</a:t>
            </a:r>
            <a:r>
              <a:rPr lang="zh-CN" altLang="en-US" dirty="0">
                <a:ea typeface="微软雅黑 Light" panose="020B0502040204020203" pitchFamily="34" charset="-122"/>
              </a:rPr>
              <a:t>，一分为三，或</a:t>
            </a:r>
            <a:r>
              <a:rPr lang="zh-CN" altLang="en-US" b="1" dirty="0">
                <a:solidFill>
                  <a:srgbClr val="C00000"/>
                </a:solidFill>
                <a:ea typeface="微软雅黑 Light" panose="020B0502040204020203" pitchFamily="34" charset="-122"/>
              </a:rPr>
              <a:t>一分为二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solidFill>
                  <a:srgbClr val="C00000"/>
                </a:solidFill>
                <a:ea typeface="微软雅黑 Light" panose="020B0502040204020203" pitchFamily="34" charset="-122"/>
              </a:rPr>
              <a:t>j-1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ea typeface="微软雅黑 Light" panose="020B0502040204020203" pitchFamily="34" charset="-122"/>
              </a:rPr>
              <a:t>，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zh-CN" altLang="en-US" dirty="0">
                <a:ea typeface="微软雅黑 Light" panose="020B0502040204020203" pitchFamily="34" charset="-122"/>
              </a:rPr>
              <a:t>计算最优</a:t>
            </a:r>
            <a:r>
              <a:rPr lang="en-US" altLang="zh-CN" dirty="0">
                <a:ea typeface="微软雅黑 Light" panose="020B0502040204020203" pitchFamily="34" charset="-122"/>
              </a:rPr>
              <a:t>t[i][j]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62243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CFFD5-6C6E-492D-8029-DD01DB02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95B1E6-06C1-425B-980B-494A58C1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F27F60-CDE1-4F04-B8E6-20D861F4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100A8AE-1803-454E-8332-581ACC737675}"/>
              </a:ext>
            </a:extLst>
          </p:cNvPr>
          <p:cNvSpPr txBox="1"/>
          <p:nvPr/>
        </p:nvSpPr>
        <p:spPr>
          <a:xfrm>
            <a:off x="68263" y="0"/>
            <a:ext cx="8896350" cy="1938992"/>
          </a:xfrm>
          <a:prstGeom prst="rect">
            <a:avLst/>
          </a:prstGeom>
          <a:noFill/>
          <a:ln w="28575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利用启发式信息，在第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层循环内部，直接从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K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个分割点中选取某个</a:t>
            </a:r>
            <a:r>
              <a:rPr lang="en-US" altLang="zh-CN" sz="2400" dirty="0" err="1">
                <a:solidFill>
                  <a:srgbClr val="0099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 err="1">
                <a:solidFill>
                  <a:srgbClr val="009900"/>
                </a:solidFill>
                <a:ea typeface="微软雅黑 Light" panose="020B0502040204020203" pitchFamily="34" charset="-122"/>
              </a:rPr>
              <a:t>k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，避免第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层循环，算法时间复杂性降为</a:t>
            </a:r>
            <a:r>
              <a:rPr lang="en-US" altLang="zh-CN" sz="2400" i="1" dirty="0">
                <a:solidFill>
                  <a:srgbClr val="009900"/>
                </a:solidFill>
                <a:ea typeface="微软雅黑 Light" panose="020B0502040204020203" pitchFamily="34" charset="-122"/>
              </a:rPr>
              <a:t>O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(</a:t>
            </a:r>
            <a:r>
              <a:rPr lang="en-US" altLang="zh-CN" sz="2400" i="1" dirty="0">
                <a:solidFill>
                  <a:srgbClr val="009900"/>
                </a:solidFill>
                <a:ea typeface="微软雅黑 Light" panose="020B0502040204020203" pitchFamily="34" charset="-122"/>
              </a:rPr>
              <a:t>n</a:t>
            </a:r>
            <a:r>
              <a:rPr lang="en-US" altLang="zh-CN" sz="2400" baseline="30000" dirty="0">
                <a:solidFill>
                  <a:srgbClr val="009900"/>
                </a:solidFill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？？？</a:t>
            </a:r>
            <a:endParaRPr lang="en-US" altLang="zh-CN" sz="2400" dirty="0">
              <a:solidFill>
                <a:srgbClr val="0099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算法改进效率不高？：</a:t>
            </a:r>
            <a:endParaRPr lang="en-US" altLang="zh-CN" sz="2400" dirty="0">
              <a:solidFill>
                <a:srgbClr val="0099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自下而上计算，生成的子问题比较多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, 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有些是多余的</a:t>
            </a:r>
            <a:r>
              <a:rPr lang="en-US" altLang="zh-CN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——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没有用</a:t>
            </a:r>
            <a:r>
              <a:rPr lang="zh-CN" altLang="en-US" sz="2400">
                <a:solidFill>
                  <a:srgbClr val="009900"/>
                </a:solidFill>
                <a:ea typeface="微软雅黑 Light" panose="020B0502040204020203" pitchFamily="34" charset="-122"/>
              </a:rPr>
              <a:t>在最后的最优结果</a:t>
            </a:r>
            <a:r>
              <a:rPr lang="zh-CN" altLang="en-US" sz="2400" dirty="0">
                <a:solidFill>
                  <a:srgbClr val="009900"/>
                </a:solidFill>
                <a:ea typeface="微软雅黑 Light" panose="020B0502040204020203" pitchFamily="34" charset="-122"/>
              </a:rPr>
              <a:t>中！</a:t>
            </a:r>
            <a:endParaRPr lang="en-US" altLang="zh-CN" sz="2400" dirty="0">
              <a:solidFill>
                <a:srgbClr val="009900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AE7CA548-9376-47D7-B198-C307FA3F2981}"/>
              </a:ext>
            </a:extLst>
          </p:cNvPr>
          <p:cNvCxnSpPr/>
          <p:nvPr/>
        </p:nvCxnSpPr>
        <p:spPr>
          <a:xfrm>
            <a:off x="2038350" y="2522538"/>
            <a:ext cx="1584325" cy="4333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8" name="直接连接符 23">
            <a:extLst>
              <a:ext uri="{FF2B5EF4-FFF2-40B4-BE49-F238E27FC236}">
                <a16:creationId xmlns:a16="http://schemas.microsoft.com/office/drawing/2014/main" id="{35A1328C-1004-4799-8EBF-0FAD42134B8C}"/>
              </a:ext>
            </a:extLst>
          </p:cNvPr>
          <p:cNvCxnSpPr/>
          <p:nvPr/>
        </p:nvCxnSpPr>
        <p:spPr>
          <a:xfrm>
            <a:off x="3622675" y="2955925"/>
            <a:ext cx="576263" cy="1404938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9" name="直接连接符 25">
            <a:extLst>
              <a:ext uri="{FF2B5EF4-FFF2-40B4-BE49-F238E27FC236}">
                <a16:creationId xmlns:a16="http://schemas.microsoft.com/office/drawing/2014/main" id="{20D0DD57-6F00-425C-8F10-8FAE456B801D}"/>
              </a:ext>
            </a:extLst>
          </p:cNvPr>
          <p:cNvCxnSpPr/>
          <p:nvPr/>
        </p:nvCxnSpPr>
        <p:spPr>
          <a:xfrm flipV="1">
            <a:off x="3767138" y="4375150"/>
            <a:ext cx="431800" cy="135255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C44BCB18-80B6-4E32-BD75-D0FF15F55900}"/>
              </a:ext>
            </a:extLst>
          </p:cNvPr>
          <p:cNvCxnSpPr>
            <a:stCxn id="17" idx="3"/>
          </p:cNvCxnSpPr>
          <p:nvPr/>
        </p:nvCxnSpPr>
        <p:spPr>
          <a:xfrm flipV="1">
            <a:off x="1433210" y="5727701"/>
            <a:ext cx="2333928" cy="392757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1" name="直接连接符 29">
            <a:extLst>
              <a:ext uri="{FF2B5EF4-FFF2-40B4-BE49-F238E27FC236}">
                <a16:creationId xmlns:a16="http://schemas.microsoft.com/office/drawing/2014/main" id="{314A4244-0B1B-4489-8A5B-9CD269F43EC7}"/>
              </a:ext>
            </a:extLst>
          </p:cNvPr>
          <p:cNvCxnSpPr>
            <a:endCxn id="17" idx="3"/>
          </p:cNvCxnSpPr>
          <p:nvPr/>
        </p:nvCxnSpPr>
        <p:spPr>
          <a:xfrm>
            <a:off x="344488" y="4551363"/>
            <a:ext cx="1088722" cy="156909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2" name="直接连接符 38">
            <a:extLst>
              <a:ext uri="{FF2B5EF4-FFF2-40B4-BE49-F238E27FC236}">
                <a16:creationId xmlns:a16="http://schemas.microsoft.com/office/drawing/2014/main" id="{BB367BD0-6279-412F-8BD1-52F8D89A5576}"/>
              </a:ext>
            </a:extLst>
          </p:cNvPr>
          <p:cNvCxnSpPr/>
          <p:nvPr/>
        </p:nvCxnSpPr>
        <p:spPr>
          <a:xfrm flipH="1">
            <a:off x="344488" y="3227388"/>
            <a:ext cx="317500" cy="12969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3" name="直接连接符 45">
            <a:extLst>
              <a:ext uri="{FF2B5EF4-FFF2-40B4-BE49-F238E27FC236}">
                <a16:creationId xmlns:a16="http://schemas.microsoft.com/office/drawing/2014/main" id="{ED74FE8F-3E83-45D1-9620-2DBE67C3B6BE}"/>
              </a:ext>
            </a:extLst>
          </p:cNvPr>
          <p:cNvCxnSpPr/>
          <p:nvPr/>
        </p:nvCxnSpPr>
        <p:spPr>
          <a:xfrm flipV="1">
            <a:off x="661988" y="2522538"/>
            <a:ext cx="1376362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4797A739-6634-4332-B17C-94013299CFAD}"/>
              </a:ext>
            </a:extLst>
          </p:cNvPr>
          <p:cNvSpPr txBox="1"/>
          <p:nvPr/>
        </p:nvSpPr>
        <p:spPr>
          <a:xfrm>
            <a:off x="1846263" y="210661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609E3EF9-0BA0-48DA-8A10-A58538F26376}"/>
              </a:ext>
            </a:extLst>
          </p:cNvPr>
          <p:cNvSpPr txBox="1"/>
          <p:nvPr/>
        </p:nvSpPr>
        <p:spPr>
          <a:xfrm>
            <a:off x="276225" y="2813050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FE193180-CA37-4739-856C-06146EDE6B8D}"/>
              </a:ext>
            </a:extLst>
          </p:cNvPr>
          <p:cNvSpPr txBox="1"/>
          <p:nvPr/>
        </p:nvSpPr>
        <p:spPr>
          <a:xfrm>
            <a:off x="-41275" y="438308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F07144CC-FCE5-42B1-A3B6-6C99F3BAF05B}"/>
              </a:ext>
            </a:extLst>
          </p:cNvPr>
          <p:cNvSpPr txBox="1"/>
          <p:nvPr/>
        </p:nvSpPr>
        <p:spPr>
          <a:xfrm>
            <a:off x="1004888" y="5889625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8" name="TextBox 52">
            <a:extLst>
              <a:ext uri="{FF2B5EF4-FFF2-40B4-BE49-F238E27FC236}">
                <a16:creationId xmlns:a16="http://schemas.microsoft.com/office/drawing/2014/main" id="{63690A9B-8DCB-489E-B5BC-26181011AC64}"/>
              </a:ext>
            </a:extLst>
          </p:cNvPr>
          <p:cNvSpPr txBox="1"/>
          <p:nvPr/>
        </p:nvSpPr>
        <p:spPr>
          <a:xfrm>
            <a:off x="3813175" y="5543550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070BF872-74CD-4251-866B-049B329B37C6}"/>
              </a:ext>
            </a:extLst>
          </p:cNvPr>
          <p:cNvSpPr txBox="1"/>
          <p:nvPr/>
        </p:nvSpPr>
        <p:spPr>
          <a:xfrm>
            <a:off x="4198938" y="415448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id="{0C1A630E-AC24-47D3-841C-CF604C2400CD}"/>
              </a:ext>
            </a:extLst>
          </p:cNvPr>
          <p:cNvSpPr txBox="1"/>
          <p:nvPr/>
        </p:nvSpPr>
        <p:spPr>
          <a:xfrm>
            <a:off x="3622675" y="269716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55">
            <a:extLst>
              <a:ext uri="{FF2B5EF4-FFF2-40B4-BE49-F238E27FC236}">
                <a16:creationId xmlns:a16="http://schemas.microsoft.com/office/drawing/2014/main" id="{2641A050-DFA9-4698-9DD5-1A1927DC17B8}"/>
              </a:ext>
            </a:extLst>
          </p:cNvPr>
          <p:cNvCxnSpPr>
            <a:endCxn id="17" idx="3"/>
          </p:cNvCxnSpPr>
          <p:nvPr/>
        </p:nvCxnSpPr>
        <p:spPr>
          <a:xfrm flipH="1">
            <a:off x="1433210" y="2955925"/>
            <a:ext cx="2213279" cy="3164533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2" name="直接连接符 62">
            <a:extLst>
              <a:ext uri="{FF2B5EF4-FFF2-40B4-BE49-F238E27FC236}">
                <a16:creationId xmlns:a16="http://schemas.microsoft.com/office/drawing/2014/main" id="{F87B980A-C2B8-4F5C-82C2-36E4CB92A7D7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1433210" y="4385321"/>
            <a:ext cx="2765728" cy="1735137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3" name="直接连接符 64">
            <a:extLst>
              <a:ext uri="{FF2B5EF4-FFF2-40B4-BE49-F238E27FC236}">
                <a16:creationId xmlns:a16="http://schemas.microsoft.com/office/drawing/2014/main" id="{260C1D31-F626-4795-81F5-99D938F17C34}"/>
              </a:ext>
            </a:extLst>
          </p:cNvPr>
          <p:cNvCxnSpPr>
            <a:endCxn id="18" idx="1"/>
          </p:cNvCxnSpPr>
          <p:nvPr/>
        </p:nvCxnSpPr>
        <p:spPr>
          <a:xfrm>
            <a:off x="3648075" y="2952750"/>
            <a:ext cx="165100" cy="2821633"/>
          </a:xfrm>
          <a:prstGeom prst="line">
            <a:avLst/>
          </a:prstGeom>
          <a:ln w="28575" cap="flat" cmpd="sng"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</p:cxnSp>
      <p:sp>
        <p:nvSpPr>
          <p:cNvPr id="24" name="TextBox 70">
            <a:extLst>
              <a:ext uri="{FF2B5EF4-FFF2-40B4-BE49-F238E27FC236}">
                <a16:creationId xmlns:a16="http://schemas.microsoft.com/office/drawing/2014/main" id="{59746440-0A41-4B1C-A4AC-43BD512B721F}"/>
              </a:ext>
            </a:extLst>
          </p:cNvPr>
          <p:cNvSpPr txBox="1"/>
          <p:nvPr/>
        </p:nvSpPr>
        <p:spPr>
          <a:xfrm>
            <a:off x="4949825" y="1563142"/>
            <a:ext cx="4194175" cy="50783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E.g.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假设四边形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是最终的剖分结果中的一部分。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生成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的步骤：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Step1. r=1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的子问题，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条边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       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}, 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}, 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Step2.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r=1+1=2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的子问题，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个三角形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三角形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=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Step3.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r=2+1=3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的子问题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lang="en-US" altLang="zh-CN" dirty="0">
                <a:ea typeface="微软雅黑 Light" panose="020B0502040204020203" pitchFamily="34" charset="-122"/>
              </a:rPr>
              <a:t>,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    i=4, j=i+r-1=6,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          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四边形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=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三角形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 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种可选方式：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lvl="0" rtl="0"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(1) </a:t>
            </a:r>
            <a:r>
              <a:rPr lang="en-US" altLang="zh-CN" b="1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}+ 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</a:p>
          <a:p>
            <a:pPr lvl="0" rtl="0"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(2) </a:t>
            </a:r>
            <a:r>
              <a:rPr lang="en-US" altLang="zh-CN" b="1" dirty="0" err="1">
                <a:solidFill>
                  <a:srgbClr val="0070C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 err="1">
                <a:solidFill>
                  <a:srgbClr val="0070C0"/>
                </a:solidFill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solidFill>
                  <a:srgbClr val="0070C0"/>
                </a:solidFill>
                <a:ea typeface="微软雅黑 Light" panose="020B0502040204020203" pitchFamily="34" charset="-122"/>
              </a:rPr>
              <a:t>=</a:t>
            </a:r>
            <a:r>
              <a:rPr lang="en-US" altLang="zh-CN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solidFill>
                  <a:srgbClr val="0070C0"/>
                </a:solidFill>
                <a:ea typeface="微软雅黑 Light" panose="020B0502040204020203" pitchFamily="34" charset="-122"/>
              </a:rPr>
              <a:t>4</a:t>
            </a:r>
            <a:r>
              <a:rPr lang="en-US" altLang="zh-CN" dirty="0">
                <a:ea typeface="微软雅黑 Light" panose="020B0502040204020203" pitchFamily="34" charset="-122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}+ 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动态规划法：需要在上述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种组合中选择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启发式：直接选一种组合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 e.g.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离起点最近的顶点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组成弦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，即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第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此时，子问题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是多余的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没有用在最终剖分结果中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72">
            <a:extLst>
              <a:ext uri="{FF2B5EF4-FFF2-40B4-BE49-F238E27FC236}">
                <a16:creationId xmlns:a16="http://schemas.microsoft.com/office/drawing/2014/main" id="{292F6EF0-9B64-4734-9520-0E7C00E340FC}"/>
              </a:ext>
            </a:extLst>
          </p:cNvPr>
          <p:cNvCxnSpPr>
            <a:endCxn id="17" idx="3"/>
          </p:cNvCxnSpPr>
          <p:nvPr/>
        </p:nvCxnSpPr>
        <p:spPr>
          <a:xfrm>
            <a:off x="669925" y="3252788"/>
            <a:ext cx="763285" cy="286767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6" name="直接连接符 74">
            <a:extLst>
              <a:ext uri="{FF2B5EF4-FFF2-40B4-BE49-F238E27FC236}">
                <a16:creationId xmlns:a16="http://schemas.microsoft.com/office/drawing/2014/main" id="{D423610D-4A8E-43D7-A73A-69C6B0FA2EE2}"/>
              </a:ext>
            </a:extLst>
          </p:cNvPr>
          <p:cNvCxnSpPr/>
          <p:nvPr/>
        </p:nvCxnSpPr>
        <p:spPr>
          <a:xfrm flipV="1">
            <a:off x="669925" y="2955925"/>
            <a:ext cx="2952750" cy="319088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27" name="任意多边形 66">
            <a:extLst>
              <a:ext uri="{FF2B5EF4-FFF2-40B4-BE49-F238E27FC236}">
                <a16:creationId xmlns:a16="http://schemas.microsoft.com/office/drawing/2014/main" id="{79091D13-2BE9-4EA9-AD40-A6AD39CBB74A}"/>
              </a:ext>
            </a:extLst>
          </p:cNvPr>
          <p:cNvSpPr/>
          <p:nvPr/>
        </p:nvSpPr>
        <p:spPr>
          <a:xfrm>
            <a:off x="3216275" y="2568575"/>
            <a:ext cx="1465263" cy="3702050"/>
          </a:xfrm>
          <a:custGeom>
            <a:avLst/>
            <a:gdLst/>
            <a:ahLst/>
            <a:cxnLst>
              <a:cxn ang="0">
                <a:pos x="260895" y="145320"/>
              </a:cxn>
              <a:cxn ang="0">
                <a:pos x="217412" y="232462"/>
              </a:cxn>
              <a:cxn ang="0">
                <a:pos x="159436" y="435800"/>
              </a:cxn>
              <a:cxn ang="0">
                <a:pos x="101459" y="581039"/>
              </a:cxn>
              <a:cxn ang="0">
                <a:pos x="72470" y="726281"/>
              </a:cxn>
              <a:cxn ang="0">
                <a:pos x="28990" y="987712"/>
              </a:cxn>
              <a:cxn ang="0">
                <a:pos x="0" y="1089381"/>
              </a:cxn>
              <a:cxn ang="0">
                <a:pos x="28990" y="1742962"/>
              </a:cxn>
              <a:cxn ang="0">
                <a:pos x="115953" y="2294877"/>
              </a:cxn>
              <a:cxn ang="0">
                <a:pos x="159436" y="2454641"/>
              </a:cxn>
              <a:cxn ang="0">
                <a:pos x="217412" y="2846789"/>
              </a:cxn>
              <a:cxn ang="0">
                <a:pos x="260895" y="2977506"/>
              </a:cxn>
              <a:cxn ang="0">
                <a:pos x="304377" y="3122746"/>
              </a:cxn>
              <a:cxn ang="0">
                <a:pos x="333364" y="3355131"/>
              </a:cxn>
              <a:cxn ang="0">
                <a:pos x="434823" y="3543943"/>
              </a:cxn>
              <a:cxn ang="0">
                <a:pos x="652234" y="3660136"/>
              </a:cxn>
              <a:cxn ang="0">
                <a:pos x="739200" y="3689184"/>
              </a:cxn>
              <a:cxn ang="0">
                <a:pos x="1014587" y="3689184"/>
              </a:cxn>
              <a:cxn ang="0">
                <a:pos x="1101552" y="3543943"/>
              </a:cxn>
              <a:cxn ang="0">
                <a:pos x="1159528" y="3326083"/>
              </a:cxn>
              <a:cxn ang="0">
                <a:pos x="1246493" y="3195367"/>
              </a:cxn>
              <a:cxn ang="0">
                <a:pos x="1289975" y="3108223"/>
              </a:cxn>
              <a:cxn ang="0">
                <a:pos x="1333458" y="2948458"/>
              </a:cxn>
              <a:cxn ang="0">
                <a:pos x="1362445" y="2817742"/>
              </a:cxn>
              <a:cxn ang="0">
                <a:pos x="1405928" y="2657977"/>
              </a:cxn>
              <a:cxn ang="0">
                <a:pos x="1463904" y="2454641"/>
              </a:cxn>
              <a:cxn ang="0">
                <a:pos x="1405928" y="1481531"/>
              </a:cxn>
              <a:cxn ang="0">
                <a:pos x="1304469" y="1336289"/>
              </a:cxn>
              <a:cxn ang="0">
                <a:pos x="1260987" y="1249146"/>
              </a:cxn>
              <a:cxn ang="0">
                <a:pos x="1217504" y="1118428"/>
              </a:cxn>
              <a:cxn ang="0">
                <a:pos x="1174023" y="842473"/>
              </a:cxn>
              <a:cxn ang="0">
                <a:pos x="1145034" y="305082"/>
              </a:cxn>
              <a:cxn ang="0">
                <a:pos x="1101552" y="159843"/>
              </a:cxn>
              <a:cxn ang="0">
                <a:pos x="1000093" y="58174"/>
              </a:cxn>
              <a:cxn ang="0">
                <a:pos x="434823" y="29127"/>
              </a:cxn>
              <a:cxn ang="0">
                <a:pos x="289881" y="72697"/>
              </a:cxn>
            </a:cxnLst>
            <a:rect l="0" t="0" r="0" b="0"/>
            <a:pathLst>
              <a:path w="1465943" h="3701221">
                <a:moveTo>
                  <a:pt x="290286" y="72649"/>
                </a:moveTo>
                <a:cubicBezTo>
                  <a:pt x="275772" y="84744"/>
                  <a:pt x="270406" y="120826"/>
                  <a:pt x="261258" y="145221"/>
                </a:cubicBezTo>
                <a:cubicBezTo>
                  <a:pt x="255886" y="159546"/>
                  <a:pt x="253585" y="175079"/>
                  <a:pt x="246743" y="188763"/>
                </a:cubicBezTo>
                <a:cubicBezTo>
                  <a:pt x="238942" y="204365"/>
                  <a:pt x="227391" y="217792"/>
                  <a:pt x="217715" y="232306"/>
                </a:cubicBezTo>
                <a:cubicBezTo>
                  <a:pt x="197199" y="334883"/>
                  <a:pt x="211001" y="281473"/>
                  <a:pt x="174172" y="391963"/>
                </a:cubicBezTo>
                <a:cubicBezTo>
                  <a:pt x="169334" y="406477"/>
                  <a:pt x="166500" y="421822"/>
                  <a:pt x="159658" y="435506"/>
                </a:cubicBezTo>
                <a:cubicBezTo>
                  <a:pt x="149982" y="454858"/>
                  <a:pt x="138665" y="473474"/>
                  <a:pt x="130629" y="493563"/>
                </a:cubicBezTo>
                <a:cubicBezTo>
                  <a:pt x="119265" y="521973"/>
                  <a:pt x="111276" y="551620"/>
                  <a:pt x="101600" y="580649"/>
                </a:cubicBezTo>
                <a:lnTo>
                  <a:pt x="87086" y="624192"/>
                </a:lnTo>
                <a:cubicBezTo>
                  <a:pt x="82248" y="658059"/>
                  <a:pt x="76815" y="691846"/>
                  <a:pt x="72572" y="725792"/>
                </a:cubicBezTo>
                <a:cubicBezTo>
                  <a:pt x="67138" y="769265"/>
                  <a:pt x="64254" y="813050"/>
                  <a:pt x="58058" y="856421"/>
                </a:cubicBezTo>
                <a:cubicBezTo>
                  <a:pt x="53783" y="886343"/>
                  <a:pt x="38082" y="955362"/>
                  <a:pt x="29029" y="987049"/>
                </a:cubicBezTo>
                <a:cubicBezTo>
                  <a:pt x="24826" y="1001760"/>
                  <a:pt x="18718" y="1015881"/>
                  <a:pt x="14515" y="1030592"/>
                </a:cubicBezTo>
                <a:cubicBezTo>
                  <a:pt x="9035" y="1049772"/>
                  <a:pt x="4838" y="1069297"/>
                  <a:pt x="0" y="1088649"/>
                </a:cubicBezTo>
                <a:cubicBezTo>
                  <a:pt x="4838" y="1262820"/>
                  <a:pt x="6779" y="1437096"/>
                  <a:pt x="14515" y="1611163"/>
                </a:cubicBezTo>
                <a:cubicBezTo>
                  <a:pt x="16460" y="1654931"/>
                  <a:pt x="25669" y="1698110"/>
                  <a:pt x="29029" y="1741792"/>
                </a:cubicBezTo>
                <a:cubicBezTo>
                  <a:pt x="49972" y="2014056"/>
                  <a:pt x="-3303" y="1918266"/>
                  <a:pt x="72572" y="2032078"/>
                </a:cubicBezTo>
                <a:cubicBezTo>
                  <a:pt x="127189" y="2195930"/>
                  <a:pt x="85415" y="2047738"/>
                  <a:pt x="116115" y="2293335"/>
                </a:cubicBezTo>
                <a:cubicBezTo>
                  <a:pt x="118589" y="2313129"/>
                  <a:pt x="125380" y="2332147"/>
                  <a:pt x="130629" y="2351392"/>
                </a:cubicBezTo>
                <a:cubicBezTo>
                  <a:pt x="139897" y="2385373"/>
                  <a:pt x="149982" y="2419125"/>
                  <a:pt x="159658" y="2452992"/>
                </a:cubicBezTo>
                <a:cubicBezTo>
                  <a:pt x="164496" y="2486859"/>
                  <a:pt x="171331" y="2520500"/>
                  <a:pt x="174172" y="2554592"/>
                </a:cubicBezTo>
                <a:cubicBezTo>
                  <a:pt x="197110" y="2829848"/>
                  <a:pt x="141417" y="2730433"/>
                  <a:pt x="217715" y="2844878"/>
                </a:cubicBezTo>
                <a:lnTo>
                  <a:pt x="246743" y="2931963"/>
                </a:lnTo>
                <a:cubicBezTo>
                  <a:pt x="251581" y="2946477"/>
                  <a:pt x="252771" y="2962776"/>
                  <a:pt x="261258" y="2975506"/>
                </a:cubicBezTo>
                <a:lnTo>
                  <a:pt x="290286" y="3019049"/>
                </a:lnTo>
                <a:cubicBezTo>
                  <a:pt x="295124" y="3052916"/>
                  <a:pt x="301219" y="3086626"/>
                  <a:pt x="304800" y="3120649"/>
                </a:cubicBezTo>
                <a:cubicBezTo>
                  <a:pt x="310899" y="3178587"/>
                  <a:pt x="312089" y="3237012"/>
                  <a:pt x="319315" y="3294821"/>
                </a:cubicBezTo>
                <a:cubicBezTo>
                  <a:pt x="321789" y="3314615"/>
                  <a:pt x="328097" y="3333771"/>
                  <a:pt x="333829" y="3352878"/>
                </a:cubicBezTo>
                <a:cubicBezTo>
                  <a:pt x="358243" y="3434256"/>
                  <a:pt x="351661" y="3427191"/>
                  <a:pt x="391886" y="3483506"/>
                </a:cubicBezTo>
                <a:cubicBezTo>
                  <a:pt x="405946" y="3503191"/>
                  <a:pt x="417349" y="3525492"/>
                  <a:pt x="435429" y="3541563"/>
                </a:cubicBezTo>
                <a:cubicBezTo>
                  <a:pt x="461505" y="3564742"/>
                  <a:pt x="493486" y="3580268"/>
                  <a:pt x="522515" y="3599621"/>
                </a:cubicBezTo>
                <a:cubicBezTo>
                  <a:pt x="591514" y="3645620"/>
                  <a:pt x="549516" y="3623136"/>
                  <a:pt x="653143" y="3657678"/>
                </a:cubicBezTo>
                <a:lnTo>
                  <a:pt x="696686" y="3672192"/>
                </a:lnTo>
                <a:cubicBezTo>
                  <a:pt x="711200" y="3677030"/>
                  <a:pt x="725386" y="3682995"/>
                  <a:pt x="740229" y="3686706"/>
                </a:cubicBezTo>
                <a:lnTo>
                  <a:pt x="798286" y="3701221"/>
                </a:lnTo>
                <a:cubicBezTo>
                  <a:pt x="870857" y="3696383"/>
                  <a:pt x="945000" y="3702484"/>
                  <a:pt x="1016000" y="3686706"/>
                </a:cubicBezTo>
                <a:cubicBezTo>
                  <a:pt x="1068244" y="3675096"/>
                  <a:pt x="1059817" y="3618335"/>
                  <a:pt x="1074058" y="3585106"/>
                </a:cubicBezTo>
                <a:cubicBezTo>
                  <a:pt x="1080930" y="3569073"/>
                  <a:pt x="1093410" y="3556077"/>
                  <a:pt x="1103086" y="3541563"/>
                </a:cubicBezTo>
                <a:cubicBezTo>
                  <a:pt x="1129540" y="3409293"/>
                  <a:pt x="1102432" y="3529227"/>
                  <a:pt x="1146629" y="3381906"/>
                </a:cubicBezTo>
                <a:cubicBezTo>
                  <a:pt x="1152361" y="3362799"/>
                  <a:pt x="1152222" y="3341691"/>
                  <a:pt x="1161143" y="3323849"/>
                </a:cubicBezTo>
                <a:cubicBezTo>
                  <a:pt x="1176745" y="3292644"/>
                  <a:pt x="1199847" y="3265792"/>
                  <a:pt x="1219200" y="3236763"/>
                </a:cubicBezTo>
                <a:lnTo>
                  <a:pt x="1248229" y="3193221"/>
                </a:lnTo>
                <a:lnTo>
                  <a:pt x="1277258" y="3149678"/>
                </a:lnTo>
                <a:cubicBezTo>
                  <a:pt x="1282096" y="3135164"/>
                  <a:pt x="1287747" y="3120895"/>
                  <a:pt x="1291772" y="3106135"/>
                </a:cubicBezTo>
                <a:cubicBezTo>
                  <a:pt x="1302269" y="3067645"/>
                  <a:pt x="1308183" y="3027869"/>
                  <a:pt x="1320800" y="2990021"/>
                </a:cubicBezTo>
                <a:lnTo>
                  <a:pt x="1335315" y="2946478"/>
                </a:lnTo>
                <a:cubicBezTo>
                  <a:pt x="1340153" y="2917449"/>
                  <a:pt x="1343445" y="2888120"/>
                  <a:pt x="1349829" y="2859392"/>
                </a:cubicBezTo>
                <a:cubicBezTo>
                  <a:pt x="1353148" y="2844457"/>
                  <a:pt x="1359947" y="2830503"/>
                  <a:pt x="1364343" y="2815849"/>
                </a:cubicBezTo>
                <a:cubicBezTo>
                  <a:pt x="1374464" y="2782113"/>
                  <a:pt x="1384104" y="2748230"/>
                  <a:pt x="1393372" y="2714249"/>
                </a:cubicBezTo>
                <a:cubicBezTo>
                  <a:pt x="1398621" y="2695004"/>
                  <a:pt x="1403559" y="2675665"/>
                  <a:pt x="1407886" y="2656192"/>
                </a:cubicBezTo>
                <a:cubicBezTo>
                  <a:pt x="1413237" y="2632110"/>
                  <a:pt x="1415623" y="2607341"/>
                  <a:pt x="1422400" y="2583621"/>
                </a:cubicBezTo>
                <a:cubicBezTo>
                  <a:pt x="1435009" y="2539489"/>
                  <a:pt x="1465943" y="2452992"/>
                  <a:pt x="1465943" y="2452992"/>
                </a:cubicBezTo>
                <a:cubicBezTo>
                  <a:pt x="1461105" y="2206249"/>
                  <a:pt x="1459790" y="1959412"/>
                  <a:pt x="1451429" y="1712763"/>
                </a:cubicBezTo>
                <a:cubicBezTo>
                  <a:pt x="1450610" y="1688594"/>
                  <a:pt x="1427307" y="1499956"/>
                  <a:pt x="1407886" y="1480535"/>
                </a:cubicBezTo>
                <a:cubicBezTo>
                  <a:pt x="1393372" y="1466021"/>
                  <a:pt x="1377484" y="1452761"/>
                  <a:pt x="1364343" y="1436992"/>
                </a:cubicBezTo>
                <a:cubicBezTo>
                  <a:pt x="1332200" y="1398420"/>
                  <a:pt x="1332094" y="1380555"/>
                  <a:pt x="1306286" y="1335392"/>
                </a:cubicBezTo>
                <a:cubicBezTo>
                  <a:pt x="1297631" y="1320246"/>
                  <a:pt x="1285059" y="1307451"/>
                  <a:pt x="1277258" y="1291849"/>
                </a:cubicBezTo>
                <a:cubicBezTo>
                  <a:pt x="1270416" y="1278165"/>
                  <a:pt x="1268770" y="1262368"/>
                  <a:pt x="1262743" y="1248306"/>
                </a:cubicBezTo>
                <a:cubicBezTo>
                  <a:pt x="1254220" y="1228419"/>
                  <a:pt x="1243391" y="1209601"/>
                  <a:pt x="1233715" y="1190249"/>
                </a:cubicBezTo>
                <a:cubicBezTo>
                  <a:pt x="1228877" y="1166059"/>
                  <a:pt x="1224552" y="1141760"/>
                  <a:pt x="1219200" y="1117678"/>
                </a:cubicBezTo>
                <a:cubicBezTo>
                  <a:pt x="1214873" y="1098205"/>
                  <a:pt x="1207507" y="1079368"/>
                  <a:pt x="1204686" y="1059621"/>
                </a:cubicBezTo>
                <a:cubicBezTo>
                  <a:pt x="1162264" y="762659"/>
                  <a:pt x="1212622" y="1026730"/>
                  <a:pt x="1175658" y="841906"/>
                </a:cubicBezTo>
                <a:cubicBezTo>
                  <a:pt x="1170820" y="677411"/>
                  <a:pt x="1170026" y="512747"/>
                  <a:pt x="1161143" y="348421"/>
                </a:cubicBezTo>
                <a:cubicBezTo>
                  <a:pt x="1160317" y="333144"/>
                  <a:pt x="1150832" y="319589"/>
                  <a:pt x="1146629" y="304878"/>
                </a:cubicBezTo>
                <a:cubicBezTo>
                  <a:pt x="1141149" y="285698"/>
                  <a:pt x="1137847" y="265928"/>
                  <a:pt x="1132115" y="246821"/>
                </a:cubicBezTo>
                <a:cubicBezTo>
                  <a:pt x="1123322" y="217513"/>
                  <a:pt x="1112762" y="188764"/>
                  <a:pt x="1103086" y="159735"/>
                </a:cubicBezTo>
                <a:cubicBezTo>
                  <a:pt x="1087869" y="114084"/>
                  <a:pt x="1091625" y="103713"/>
                  <a:pt x="1045029" y="72649"/>
                </a:cubicBezTo>
                <a:cubicBezTo>
                  <a:pt x="1032299" y="64162"/>
                  <a:pt x="1016000" y="62973"/>
                  <a:pt x="1001486" y="58135"/>
                </a:cubicBezTo>
                <a:cubicBezTo>
                  <a:pt x="972457" y="38783"/>
                  <a:pt x="949224" y="-2033"/>
                  <a:pt x="914400" y="78"/>
                </a:cubicBezTo>
                <a:lnTo>
                  <a:pt x="435429" y="29106"/>
                </a:lnTo>
                <a:cubicBezTo>
                  <a:pt x="400017" y="40911"/>
                  <a:pt x="376478" y="44514"/>
                  <a:pt x="348343" y="72649"/>
                </a:cubicBezTo>
                <a:cubicBezTo>
                  <a:pt x="300774" y="120218"/>
                  <a:pt x="304800" y="60554"/>
                  <a:pt x="290286" y="72649"/>
                </a:cubicBezTo>
                <a:close/>
              </a:path>
            </a:pathLst>
          </a:custGeom>
          <a:noFill/>
          <a:ln w="6350" cap="flat" cmpd="sng">
            <a:solidFill>
              <a:srgbClr val="0070C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28" name="直接箭头连接符 76">
            <a:extLst>
              <a:ext uri="{FF2B5EF4-FFF2-40B4-BE49-F238E27FC236}">
                <a16:creationId xmlns:a16="http://schemas.microsoft.com/office/drawing/2014/main" id="{A620625F-4600-40AB-A7B4-426141B0CA83}"/>
              </a:ext>
            </a:extLst>
          </p:cNvPr>
          <p:cNvCxnSpPr/>
          <p:nvPr/>
        </p:nvCxnSpPr>
        <p:spPr>
          <a:xfrm flipH="1">
            <a:off x="2987675" y="5157192"/>
            <a:ext cx="3168501" cy="720526"/>
          </a:xfrm>
          <a:prstGeom prst="straightConnector1">
            <a:avLst/>
          </a:prstGeom>
          <a:ln w="635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9" name="直接箭头连接符 96">
            <a:extLst>
              <a:ext uri="{FF2B5EF4-FFF2-40B4-BE49-F238E27FC236}">
                <a16:creationId xmlns:a16="http://schemas.microsoft.com/office/drawing/2014/main" id="{60591DB0-AB08-4DAD-96B8-4B9623001D2B}"/>
              </a:ext>
            </a:extLst>
          </p:cNvPr>
          <p:cNvCxnSpPr/>
          <p:nvPr/>
        </p:nvCxnSpPr>
        <p:spPr>
          <a:xfrm flipH="1" flipV="1">
            <a:off x="3767139" y="4941889"/>
            <a:ext cx="3109117" cy="33336"/>
          </a:xfrm>
          <a:prstGeom prst="straightConnector1">
            <a:avLst/>
          </a:prstGeom>
          <a:ln w="635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480811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CFB98F-989A-4512-8DAF-9A56C200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224100-5105-4911-8CFD-67A7BB08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ACC40C-C41D-4340-AB0D-2ACA98B8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057356F-5ACB-4EFE-9517-8C9CC71E5129}"/>
              </a:ext>
            </a:extLst>
          </p:cNvPr>
          <p:cNvSpPr txBox="1"/>
          <p:nvPr/>
        </p:nvSpPr>
        <p:spPr>
          <a:xfrm>
            <a:off x="152905" y="190610"/>
            <a:ext cx="8816699" cy="707886"/>
          </a:xfrm>
          <a:prstGeom prst="rect">
            <a:avLst/>
          </a:prstGeom>
          <a:noFill/>
          <a:ln w="28575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000" b="1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自上而下递归分治法，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采用固定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(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贪心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分解方式</a:t>
            </a:r>
            <a:r>
              <a:rPr lang="en-US" altLang="zh-CN" sz="2000" dirty="0">
                <a:solidFill>
                  <a:srgbClr val="009900"/>
                </a:solidFill>
                <a:ea typeface="微软雅黑 Light" panose="020B0502040204020203" pitchFamily="34" charset="-122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一分为三、一分为二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: </a:t>
            </a:r>
            <a:r>
              <a:rPr lang="en-US" altLang="zh-CN" sz="2000" dirty="0">
                <a:ea typeface="微软雅黑 Light" panose="020B0502040204020203" pitchFamily="34" charset="-122"/>
              </a:rPr>
              <a:t>P{v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000" dirty="0">
                <a:ea typeface="微软雅黑 Light" panose="020B0502040204020203" pitchFamily="34" charset="-122"/>
              </a:rPr>
              <a:t>,v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ea typeface="微软雅黑 Light" panose="020B0502040204020203" pitchFamily="34" charset="-122"/>
              </a:rPr>
              <a:t>,…,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v</a:t>
            </a:r>
            <a:r>
              <a:rPr lang="en-US" altLang="zh-CN" sz="2000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sz="2000" dirty="0">
                <a:ea typeface="微软雅黑 Light" panose="020B0502040204020203" pitchFamily="34" charset="-122"/>
              </a:rPr>
              <a:t>}, k=(i-1)+[(j-i+2)/2</a:t>
            </a:r>
            <a:r>
              <a:rPr lang="zh-CN" altLang="en-US" sz="2000" dirty="0">
                <a:ea typeface="微软雅黑 Light" panose="020B0502040204020203" pitchFamily="34" charset="-122"/>
              </a:rPr>
              <a:t>取整</a:t>
            </a:r>
            <a:r>
              <a:rPr lang="en-US" altLang="zh-CN" sz="2000" dirty="0">
                <a:ea typeface="微软雅黑 Light" panose="020B0502040204020203" pitchFamily="34" charset="-122"/>
              </a:rPr>
              <a:t>]</a:t>
            </a:r>
            <a:r>
              <a:rPr lang="zh-CN" altLang="en-US" sz="2000" dirty="0">
                <a:ea typeface="微软雅黑 Light" panose="020B0502040204020203" pitchFamily="34" charset="-122"/>
              </a:rPr>
              <a:t>，选为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v</a:t>
            </a:r>
            <a:r>
              <a:rPr lang="en-US" altLang="zh-CN" sz="2000" baseline="-25000" dirty="0" err="1">
                <a:ea typeface="微软雅黑 Light" panose="020B0502040204020203" pitchFamily="34" charset="-122"/>
              </a:rPr>
              <a:t>k</a:t>
            </a:r>
            <a:r>
              <a:rPr lang="zh-CN" altLang="en-US" sz="2000" dirty="0">
                <a:ea typeface="微软雅黑 Light" panose="020B0502040204020203" pitchFamily="34" charset="-122"/>
              </a:rPr>
              <a:t>断点，或：从</a:t>
            </a:r>
            <a:r>
              <a:rPr lang="en-US" altLang="zh-CN" sz="2000" dirty="0">
                <a:ea typeface="微软雅黑 Light" panose="020B0502040204020203" pitchFamily="34" charset="-122"/>
              </a:rPr>
              <a:t>K</a:t>
            </a:r>
            <a:r>
              <a:rPr lang="zh-CN" altLang="en-US" sz="2000" dirty="0">
                <a:ea typeface="微软雅黑 Light" panose="020B0502040204020203" pitchFamily="34" charset="-122"/>
              </a:rPr>
              <a:t>个位置中选最好的，</a:t>
            </a:r>
            <a:endParaRPr lang="en-US" altLang="zh-CN" sz="2000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E54A66F2-D12D-44AB-8947-847C8FFD6137}"/>
              </a:ext>
            </a:extLst>
          </p:cNvPr>
          <p:cNvCxnSpPr/>
          <p:nvPr/>
        </p:nvCxnSpPr>
        <p:spPr>
          <a:xfrm>
            <a:off x="2022973" y="1630136"/>
            <a:ext cx="1584325" cy="4318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8" name="直接连接符 23">
            <a:extLst>
              <a:ext uri="{FF2B5EF4-FFF2-40B4-BE49-F238E27FC236}">
                <a16:creationId xmlns:a16="http://schemas.microsoft.com/office/drawing/2014/main" id="{704BF514-45E9-4CF8-BAEA-5F63766B4F0E}"/>
              </a:ext>
            </a:extLst>
          </p:cNvPr>
          <p:cNvCxnSpPr/>
          <p:nvPr/>
        </p:nvCxnSpPr>
        <p:spPr>
          <a:xfrm>
            <a:off x="3607298" y="2061936"/>
            <a:ext cx="574675" cy="140493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9" name="直接连接符 25">
            <a:extLst>
              <a:ext uri="{FF2B5EF4-FFF2-40B4-BE49-F238E27FC236}">
                <a16:creationId xmlns:a16="http://schemas.microsoft.com/office/drawing/2014/main" id="{492C840B-F89D-4144-A14D-6A1017EC3743}"/>
              </a:ext>
            </a:extLst>
          </p:cNvPr>
          <p:cNvCxnSpPr/>
          <p:nvPr/>
        </p:nvCxnSpPr>
        <p:spPr>
          <a:xfrm flipV="1">
            <a:off x="3750173" y="3482748"/>
            <a:ext cx="431800" cy="13525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A8E6A9C1-5E82-449E-9B37-BB25B3308D80}"/>
              </a:ext>
            </a:extLst>
          </p:cNvPr>
          <p:cNvCxnSpPr>
            <a:stCxn id="17" idx="3"/>
          </p:cNvCxnSpPr>
          <p:nvPr/>
        </p:nvCxnSpPr>
        <p:spPr>
          <a:xfrm flipV="1">
            <a:off x="1486762" y="4835300"/>
            <a:ext cx="2263411" cy="392756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1" name="直接连接符 29">
            <a:extLst>
              <a:ext uri="{FF2B5EF4-FFF2-40B4-BE49-F238E27FC236}">
                <a16:creationId xmlns:a16="http://schemas.microsoft.com/office/drawing/2014/main" id="{B4E3B492-B29B-4321-891F-EC87BFC60900}"/>
              </a:ext>
            </a:extLst>
          </p:cNvPr>
          <p:cNvCxnSpPr>
            <a:endCxn id="17" idx="3"/>
          </p:cNvCxnSpPr>
          <p:nvPr/>
        </p:nvCxnSpPr>
        <p:spPr>
          <a:xfrm>
            <a:off x="329110" y="3658961"/>
            <a:ext cx="1157652" cy="156909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2" name="直接连接符 38">
            <a:extLst>
              <a:ext uri="{FF2B5EF4-FFF2-40B4-BE49-F238E27FC236}">
                <a16:creationId xmlns:a16="http://schemas.microsoft.com/office/drawing/2014/main" id="{2BF81C78-EEB1-4059-A962-1BD184256255}"/>
              </a:ext>
            </a:extLst>
          </p:cNvPr>
          <p:cNvCxnSpPr/>
          <p:nvPr/>
        </p:nvCxnSpPr>
        <p:spPr>
          <a:xfrm flipH="1">
            <a:off x="329110" y="2334986"/>
            <a:ext cx="317500" cy="12954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3" name="直接连接符 45">
            <a:extLst>
              <a:ext uri="{FF2B5EF4-FFF2-40B4-BE49-F238E27FC236}">
                <a16:creationId xmlns:a16="http://schemas.microsoft.com/office/drawing/2014/main" id="{8BC74431-86F7-48F8-814B-AD00B76ED942}"/>
              </a:ext>
            </a:extLst>
          </p:cNvPr>
          <p:cNvCxnSpPr/>
          <p:nvPr/>
        </p:nvCxnSpPr>
        <p:spPr>
          <a:xfrm flipV="1">
            <a:off x="646610" y="1630136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CC66B0D3-719D-4430-8E47-7F13519AFE0F}"/>
              </a:ext>
            </a:extLst>
          </p:cNvPr>
          <p:cNvSpPr txBox="1"/>
          <p:nvPr/>
        </p:nvSpPr>
        <p:spPr>
          <a:xfrm>
            <a:off x="1830091" y="1205479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DF9407D3-84ED-4982-9FFA-DD5BD8884B90}"/>
              </a:ext>
            </a:extLst>
          </p:cNvPr>
          <p:cNvSpPr txBox="1"/>
          <p:nvPr/>
        </p:nvSpPr>
        <p:spPr>
          <a:xfrm>
            <a:off x="260848" y="192064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998F9C0F-DA05-49B1-9B03-61E11280E725}"/>
              </a:ext>
            </a:extLst>
          </p:cNvPr>
          <p:cNvSpPr txBox="1"/>
          <p:nvPr/>
        </p:nvSpPr>
        <p:spPr>
          <a:xfrm>
            <a:off x="-56652" y="348909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B8FD774C-611B-49C7-A2BB-A6805C48ADF5}"/>
              </a:ext>
            </a:extLst>
          </p:cNvPr>
          <p:cNvSpPr txBox="1"/>
          <p:nvPr/>
        </p:nvSpPr>
        <p:spPr>
          <a:xfrm>
            <a:off x="989510" y="4997223"/>
            <a:ext cx="49725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0066FF"/>
                </a:solidFill>
                <a:ea typeface="微软雅黑 Light" panose="020B0502040204020203" pitchFamily="34" charset="-122"/>
              </a:rPr>
              <a:t> v</a:t>
            </a:r>
            <a:r>
              <a:rPr lang="en-US" altLang="zh-CN" sz="2400" baseline="-25000" dirty="0">
                <a:solidFill>
                  <a:srgbClr val="0066FF"/>
                </a:solidFill>
                <a:ea typeface="微软雅黑 Light" panose="020B0502040204020203" pitchFamily="34" charset="-122"/>
              </a:rPr>
              <a:t>3</a:t>
            </a:r>
            <a:endParaRPr lang="zh-CN" altLang="en-US" sz="2400" baseline="-25000" dirty="0">
              <a:solidFill>
                <a:srgbClr val="0066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8" name="TextBox 52">
            <a:extLst>
              <a:ext uri="{FF2B5EF4-FFF2-40B4-BE49-F238E27FC236}">
                <a16:creationId xmlns:a16="http://schemas.microsoft.com/office/drawing/2014/main" id="{32D64F0C-83D4-4112-9BF3-F321B4EDCD3C}"/>
              </a:ext>
            </a:extLst>
          </p:cNvPr>
          <p:cNvSpPr txBox="1"/>
          <p:nvPr/>
        </p:nvSpPr>
        <p:spPr>
          <a:xfrm>
            <a:off x="3797798" y="4649561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976396B3-DADC-468B-9063-DB27CEEA38A2}"/>
              </a:ext>
            </a:extLst>
          </p:cNvPr>
          <p:cNvSpPr txBox="1"/>
          <p:nvPr/>
        </p:nvSpPr>
        <p:spPr>
          <a:xfrm>
            <a:off x="4181973" y="3262086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id="{4DED7E8D-CB49-4256-9998-E6920F23B2EC}"/>
              </a:ext>
            </a:extLst>
          </p:cNvPr>
          <p:cNvSpPr txBox="1"/>
          <p:nvPr/>
        </p:nvSpPr>
        <p:spPr>
          <a:xfrm>
            <a:off x="3607298" y="1804761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55">
            <a:extLst>
              <a:ext uri="{FF2B5EF4-FFF2-40B4-BE49-F238E27FC236}">
                <a16:creationId xmlns:a16="http://schemas.microsoft.com/office/drawing/2014/main" id="{3CF9BEB3-A9A5-429F-9469-56BD3F44F4CE}"/>
              </a:ext>
            </a:extLst>
          </p:cNvPr>
          <p:cNvCxnSpPr>
            <a:endCxn id="17" idx="3"/>
          </p:cNvCxnSpPr>
          <p:nvPr/>
        </p:nvCxnSpPr>
        <p:spPr>
          <a:xfrm flipH="1">
            <a:off x="1486762" y="2061936"/>
            <a:ext cx="2142769" cy="316612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2" name="直接连接符 72">
            <a:extLst>
              <a:ext uri="{FF2B5EF4-FFF2-40B4-BE49-F238E27FC236}">
                <a16:creationId xmlns:a16="http://schemas.microsoft.com/office/drawing/2014/main" id="{AE63C2BB-57C6-41F0-AAA0-CC1F1A65CC4D}"/>
              </a:ext>
            </a:extLst>
          </p:cNvPr>
          <p:cNvCxnSpPr>
            <a:endCxn id="17" idx="3"/>
          </p:cNvCxnSpPr>
          <p:nvPr/>
        </p:nvCxnSpPr>
        <p:spPr>
          <a:xfrm flipH="1">
            <a:off x="1486762" y="1630136"/>
            <a:ext cx="569549" cy="359792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3" name="直接连接符 56">
            <a:extLst>
              <a:ext uri="{FF2B5EF4-FFF2-40B4-BE49-F238E27FC236}">
                <a16:creationId xmlns:a16="http://schemas.microsoft.com/office/drawing/2014/main" id="{84EB0548-9050-4A1B-AC9B-91328E1A5FE4}"/>
              </a:ext>
            </a:extLst>
          </p:cNvPr>
          <p:cNvCxnSpPr/>
          <p:nvPr/>
        </p:nvCxnSpPr>
        <p:spPr>
          <a:xfrm>
            <a:off x="6560048" y="3058886"/>
            <a:ext cx="1584325" cy="4318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4" name="直接连接符 57">
            <a:extLst>
              <a:ext uri="{FF2B5EF4-FFF2-40B4-BE49-F238E27FC236}">
                <a16:creationId xmlns:a16="http://schemas.microsoft.com/office/drawing/2014/main" id="{DAFFB136-9D41-4A74-BDC4-38DD8AF6BB54}"/>
              </a:ext>
            </a:extLst>
          </p:cNvPr>
          <p:cNvCxnSpPr/>
          <p:nvPr/>
        </p:nvCxnSpPr>
        <p:spPr>
          <a:xfrm>
            <a:off x="8144373" y="3490686"/>
            <a:ext cx="576262" cy="1406525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5" name="直接连接符 58">
            <a:extLst>
              <a:ext uri="{FF2B5EF4-FFF2-40B4-BE49-F238E27FC236}">
                <a16:creationId xmlns:a16="http://schemas.microsoft.com/office/drawing/2014/main" id="{BA176836-8AB2-46E7-8C08-3C91E28B2531}"/>
              </a:ext>
            </a:extLst>
          </p:cNvPr>
          <p:cNvCxnSpPr/>
          <p:nvPr/>
        </p:nvCxnSpPr>
        <p:spPr>
          <a:xfrm flipV="1">
            <a:off x="8288835" y="4911498"/>
            <a:ext cx="431800" cy="135255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6" name="直接连接符 59">
            <a:extLst>
              <a:ext uri="{FF2B5EF4-FFF2-40B4-BE49-F238E27FC236}">
                <a16:creationId xmlns:a16="http://schemas.microsoft.com/office/drawing/2014/main" id="{632A2164-6C71-46EF-BFBA-05D3B0B943C6}"/>
              </a:ext>
            </a:extLst>
          </p:cNvPr>
          <p:cNvCxnSpPr>
            <a:stCxn id="33" idx="3"/>
          </p:cNvCxnSpPr>
          <p:nvPr/>
        </p:nvCxnSpPr>
        <p:spPr>
          <a:xfrm flipV="1">
            <a:off x="5954907" y="6264049"/>
            <a:ext cx="2333928" cy="392757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7" name="直接连接符 60">
            <a:extLst>
              <a:ext uri="{FF2B5EF4-FFF2-40B4-BE49-F238E27FC236}">
                <a16:creationId xmlns:a16="http://schemas.microsoft.com/office/drawing/2014/main" id="{FEAF1B25-D58A-4FB9-972D-566ADC62CD33}"/>
              </a:ext>
            </a:extLst>
          </p:cNvPr>
          <p:cNvCxnSpPr>
            <a:endCxn id="33" idx="3"/>
          </p:cNvCxnSpPr>
          <p:nvPr/>
        </p:nvCxnSpPr>
        <p:spPr>
          <a:xfrm>
            <a:off x="4866185" y="5087711"/>
            <a:ext cx="1088722" cy="156909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8" name="直接连接符 61">
            <a:extLst>
              <a:ext uri="{FF2B5EF4-FFF2-40B4-BE49-F238E27FC236}">
                <a16:creationId xmlns:a16="http://schemas.microsoft.com/office/drawing/2014/main" id="{345CF63D-92B6-461E-B978-FF353BBB6E3C}"/>
              </a:ext>
            </a:extLst>
          </p:cNvPr>
          <p:cNvCxnSpPr/>
          <p:nvPr/>
        </p:nvCxnSpPr>
        <p:spPr>
          <a:xfrm flipH="1">
            <a:off x="4866185" y="3763736"/>
            <a:ext cx="317500" cy="12969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9" name="直接连接符 63">
            <a:extLst>
              <a:ext uri="{FF2B5EF4-FFF2-40B4-BE49-F238E27FC236}">
                <a16:creationId xmlns:a16="http://schemas.microsoft.com/office/drawing/2014/main" id="{D39833AE-C092-488C-9F50-05D41AF88F92}"/>
              </a:ext>
            </a:extLst>
          </p:cNvPr>
          <p:cNvCxnSpPr/>
          <p:nvPr/>
        </p:nvCxnSpPr>
        <p:spPr>
          <a:xfrm flipV="1">
            <a:off x="5183685" y="3058886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30" name="TextBox 65">
            <a:extLst>
              <a:ext uri="{FF2B5EF4-FFF2-40B4-BE49-F238E27FC236}">
                <a16:creationId xmlns:a16="http://schemas.microsoft.com/office/drawing/2014/main" id="{76D77D7C-80FD-471B-8571-B1C1306135FF}"/>
              </a:ext>
            </a:extLst>
          </p:cNvPr>
          <p:cNvSpPr txBox="1"/>
          <p:nvPr/>
        </p:nvSpPr>
        <p:spPr>
          <a:xfrm>
            <a:off x="6367960" y="2642961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1" name="TextBox 67">
            <a:extLst>
              <a:ext uri="{FF2B5EF4-FFF2-40B4-BE49-F238E27FC236}">
                <a16:creationId xmlns:a16="http://schemas.microsoft.com/office/drawing/2014/main" id="{991DF235-4295-4E52-9801-CEF96AF65EAA}"/>
              </a:ext>
            </a:extLst>
          </p:cNvPr>
          <p:cNvSpPr txBox="1"/>
          <p:nvPr/>
        </p:nvSpPr>
        <p:spPr>
          <a:xfrm>
            <a:off x="4799510" y="334939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2" name="TextBox 68">
            <a:extLst>
              <a:ext uri="{FF2B5EF4-FFF2-40B4-BE49-F238E27FC236}">
                <a16:creationId xmlns:a16="http://schemas.microsoft.com/office/drawing/2014/main" id="{8AC818A0-7333-4456-B998-947290B073D1}"/>
              </a:ext>
            </a:extLst>
          </p:cNvPr>
          <p:cNvSpPr txBox="1"/>
          <p:nvPr/>
        </p:nvSpPr>
        <p:spPr>
          <a:xfrm>
            <a:off x="4482010" y="491784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8AED5B75-341F-4F61-9BD3-F9B54D9BEF27}"/>
              </a:ext>
            </a:extLst>
          </p:cNvPr>
          <p:cNvSpPr txBox="1"/>
          <p:nvPr/>
        </p:nvSpPr>
        <p:spPr>
          <a:xfrm>
            <a:off x="5526585" y="642597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4" name="TextBox 71">
            <a:extLst>
              <a:ext uri="{FF2B5EF4-FFF2-40B4-BE49-F238E27FC236}">
                <a16:creationId xmlns:a16="http://schemas.microsoft.com/office/drawing/2014/main" id="{50FE2FD6-3E2D-48D6-BEAB-7C37E3E09731}"/>
              </a:ext>
            </a:extLst>
          </p:cNvPr>
          <p:cNvSpPr txBox="1"/>
          <p:nvPr/>
        </p:nvSpPr>
        <p:spPr>
          <a:xfrm>
            <a:off x="8334873" y="6078311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895F6206-0917-4EFD-82E5-199133A140F7}"/>
              </a:ext>
            </a:extLst>
          </p:cNvPr>
          <p:cNvSpPr txBox="1"/>
          <p:nvPr/>
        </p:nvSpPr>
        <p:spPr>
          <a:xfrm>
            <a:off x="8720635" y="4690836"/>
            <a:ext cx="44916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b="1" baseline="-25000" dirty="0">
                <a:solidFill>
                  <a:srgbClr val="0066FF"/>
                </a:solidFill>
                <a:ea typeface="微软雅黑 Light" panose="020B0502040204020203" pitchFamily="34" charset="-122"/>
              </a:rPr>
              <a:t>5</a:t>
            </a:r>
            <a:endParaRPr lang="zh-CN" altLang="en-US" sz="2400" b="1" baseline="-25000" dirty="0">
              <a:solidFill>
                <a:srgbClr val="0066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6" name="TextBox 75">
            <a:extLst>
              <a:ext uri="{FF2B5EF4-FFF2-40B4-BE49-F238E27FC236}">
                <a16:creationId xmlns:a16="http://schemas.microsoft.com/office/drawing/2014/main" id="{83376F77-04AF-48D1-AD73-346F5F58208C}"/>
              </a:ext>
            </a:extLst>
          </p:cNvPr>
          <p:cNvSpPr txBox="1"/>
          <p:nvPr/>
        </p:nvSpPr>
        <p:spPr>
          <a:xfrm>
            <a:off x="8144373" y="3233511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cxnSp>
        <p:nvCxnSpPr>
          <p:cNvPr id="37" name="直接连接符 76">
            <a:extLst>
              <a:ext uri="{FF2B5EF4-FFF2-40B4-BE49-F238E27FC236}">
                <a16:creationId xmlns:a16="http://schemas.microsoft.com/office/drawing/2014/main" id="{C1BDFAD4-673D-4D56-BAE0-8EAABE2FDB6C}"/>
              </a:ext>
            </a:extLst>
          </p:cNvPr>
          <p:cNvCxnSpPr>
            <a:endCxn id="33" idx="3"/>
          </p:cNvCxnSpPr>
          <p:nvPr/>
        </p:nvCxnSpPr>
        <p:spPr>
          <a:xfrm flipH="1">
            <a:off x="5954907" y="3490686"/>
            <a:ext cx="2213278" cy="316612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8" name="直接连接符 77">
            <a:extLst>
              <a:ext uri="{FF2B5EF4-FFF2-40B4-BE49-F238E27FC236}">
                <a16:creationId xmlns:a16="http://schemas.microsoft.com/office/drawing/2014/main" id="{38E7207C-3560-4E94-8F55-0B6420C96B8D}"/>
              </a:ext>
            </a:extLst>
          </p:cNvPr>
          <p:cNvCxnSpPr/>
          <p:nvPr/>
        </p:nvCxnSpPr>
        <p:spPr>
          <a:xfrm flipH="1">
            <a:off x="5979023" y="3058886"/>
            <a:ext cx="614362" cy="355123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9" name="直接连接符 78">
            <a:extLst>
              <a:ext uri="{FF2B5EF4-FFF2-40B4-BE49-F238E27FC236}">
                <a16:creationId xmlns:a16="http://schemas.microsoft.com/office/drawing/2014/main" id="{A45CEFC1-5356-4447-9D9B-45612F70DEFC}"/>
              </a:ext>
            </a:extLst>
          </p:cNvPr>
          <p:cNvCxnSpPr/>
          <p:nvPr/>
        </p:nvCxnSpPr>
        <p:spPr>
          <a:xfrm flipV="1">
            <a:off x="5942510" y="4911498"/>
            <a:ext cx="2740025" cy="173355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40" name="TextBox 7">
            <a:extLst>
              <a:ext uri="{FF2B5EF4-FFF2-40B4-BE49-F238E27FC236}">
                <a16:creationId xmlns:a16="http://schemas.microsoft.com/office/drawing/2014/main" id="{77705421-ABE7-47B1-941C-EE040E6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477" y="885622"/>
            <a:ext cx="671491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step1. 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}={v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}+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}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 Light" panose="020B0502040204020203" pitchFamily="34" charset="-122"/>
              </a:rPr>
              <a:t>6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 Light" panose="020B0502040204020203" pitchFamily="34" charset="-122"/>
            </a:endParaRPr>
          </a:p>
        </p:txBody>
      </p:sp>
      <p:cxnSp>
        <p:nvCxnSpPr>
          <p:cNvPr id="41" name="直接箭头连接符 9">
            <a:extLst>
              <a:ext uri="{FF2B5EF4-FFF2-40B4-BE49-F238E27FC236}">
                <a16:creationId xmlns:a16="http://schemas.microsoft.com/office/drawing/2014/main" id="{3153BE69-DBFB-4E12-B759-0CB65E528D3C}"/>
              </a:ext>
            </a:extLst>
          </p:cNvPr>
          <p:cNvCxnSpPr>
            <a:cxnSpLocks/>
          </p:cNvCxnSpPr>
          <p:nvPr/>
        </p:nvCxnSpPr>
        <p:spPr>
          <a:xfrm flipH="1">
            <a:off x="3026274" y="1303756"/>
            <a:ext cx="3533774" cy="542280"/>
          </a:xfrm>
          <a:prstGeom prst="straightConnector1">
            <a:avLst/>
          </a:prstGeom>
          <a:ln w="635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2" name="TextBox 79">
            <a:extLst>
              <a:ext uri="{FF2B5EF4-FFF2-40B4-BE49-F238E27FC236}">
                <a16:creationId xmlns:a16="http://schemas.microsoft.com/office/drawing/2014/main" id="{AEA5B60B-67CF-4043-89A4-32895F8CB926}"/>
              </a:ext>
            </a:extLst>
          </p:cNvPr>
          <p:cNvSpPr txBox="1"/>
          <p:nvPr/>
        </p:nvSpPr>
        <p:spPr>
          <a:xfrm>
            <a:off x="4453435" y="1436461"/>
            <a:ext cx="2722220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step2. 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=</a:t>
            </a:r>
            <a:r>
              <a:rPr lang="en-US" altLang="zh-CN" sz="2400" b="1" dirty="0">
                <a:solidFill>
                  <a:srgbClr val="C00000"/>
                </a:solidFill>
                <a:ea typeface="微软雅黑 Light" panose="020B0502040204020203" pitchFamily="34" charset="-122"/>
              </a:rPr>
              <a:t>{v</a:t>
            </a:r>
            <a:r>
              <a:rPr lang="en-US" altLang="zh-CN" sz="2400" b="1" baseline="-25000" dirty="0">
                <a:solidFill>
                  <a:srgbClr val="C00000"/>
                </a:solidFill>
                <a:ea typeface="微软雅黑 Light" panose="020B0502040204020203" pitchFamily="34" charset="-122"/>
              </a:rPr>
              <a:t>3</a:t>
            </a:r>
            <a:r>
              <a:rPr lang="en-US" altLang="zh-CN" sz="2400" b="1" dirty="0">
                <a:solidFill>
                  <a:srgbClr val="0066FF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b="1" baseline="-25000" dirty="0">
                <a:solidFill>
                  <a:srgbClr val="0066FF"/>
                </a:solidFill>
                <a:ea typeface="微软雅黑 Light" panose="020B0502040204020203" pitchFamily="34" charset="-122"/>
              </a:rPr>
              <a:t>5</a:t>
            </a:r>
            <a:r>
              <a:rPr lang="en-US" altLang="zh-CN" sz="2400" b="1" dirty="0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b="1" baseline="-25000" dirty="0">
                <a:solidFill>
                  <a:srgbClr val="C00000"/>
                </a:solidFill>
                <a:ea typeface="微软雅黑 Light" panose="020B0502040204020203" pitchFamily="34" charset="-122"/>
              </a:rPr>
              <a:t>6</a:t>
            </a:r>
            <a:r>
              <a:rPr lang="en-US" altLang="zh-CN" sz="2400" b="1" dirty="0">
                <a:solidFill>
                  <a:srgbClr val="C00000"/>
                </a:solidFill>
                <a:ea typeface="微软雅黑 Light" panose="020B0502040204020203" pitchFamily="34" charset="-122"/>
              </a:rPr>
              <a:t>}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+</a:t>
            </a:r>
            <a:r>
              <a:rPr lang="en-US" altLang="zh-CN" sz="2400" dirty="0">
                <a:ea typeface="微软雅黑 Light" panose="020B0502040204020203" pitchFamily="34" charset="-122"/>
              </a:rPr>
              <a:t>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cxnSp>
        <p:nvCxnSpPr>
          <p:cNvPr id="43" name="直接箭头连接符 80">
            <a:extLst>
              <a:ext uri="{FF2B5EF4-FFF2-40B4-BE49-F238E27FC236}">
                <a16:creationId xmlns:a16="http://schemas.microsoft.com/office/drawing/2014/main" id="{398548F5-03C7-4743-99FD-A70CCAB6C111}"/>
              </a:ext>
            </a:extLst>
          </p:cNvPr>
          <p:cNvCxnSpPr/>
          <p:nvPr/>
        </p:nvCxnSpPr>
        <p:spPr>
          <a:xfrm>
            <a:off x="5626598" y="2150836"/>
            <a:ext cx="2297112" cy="3228975"/>
          </a:xfrm>
          <a:prstGeom prst="straightConnector1">
            <a:avLst/>
          </a:prstGeom>
          <a:ln w="635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4" name="TextBox 11">
            <a:extLst>
              <a:ext uri="{FF2B5EF4-FFF2-40B4-BE49-F238E27FC236}">
                <a16:creationId xmlns:a16="http://schemas.microsoft.com/office/drawing/2014/main" id="{B99A9FC0-ADC1-4FB5-9F18-3204920673CA}"/>
              </a:ext>
            </a:extLst>
          </p:cNvPr>
          <p:cNvSpPr txBox="1"/>
          <p:nvPr/>
        </p:nvSpPr>
        <p:spPr>
          <a:xfrm>
            <a:off x="6204448" y="2341336"/>
            <a:ext cx="2849562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不需要生成子问题</a:t>
            </a:r>
            <a:r>
              <a:rPr lang="en-US" altLang="zh-CN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{v</a:t>
            </a:r>
            <a:r>
              <a:rPr lang="en-US" altLang="zh-CN" b="1" baseline="-25000" dirty="0">
                <a:solidFill>
                  <a:srgbClr val="0070C0"/>
                </a:solidFill>
                <a:ea typeface="微软雅黑 Light" panose="020B0502040204020203" pitchFamily="34" charset="-122"/>
              </a:rPr>
              <a:t>4</a:t>
            </a:r>
            <a:r>
              <a:rPr lang="en-US" altLang="zh-CN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solidFill>
                  <a:srgbClr val="0070C0"/>
                </a:solidFill>
                <a:ea typeface="微软雅黑 Light" panose="020B0502040204020203" pitchFamily="34" charset="-122"/>
              </a:rPr>
              <a:t>5</a:t>
            </a:r>
            <a:r>
              <a:rPr lang="en-US" altLang="zh-CN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solidFill>
                  <a:srgbClr val="0070C0"/>
                </a:solidFill>
                <a:ea typeface="微软雅黑 Light" panose="020B0502040204020203" pitchFamily="34" charset="-122"/>
              </a:rPr>
              <a:t>6</a:t>
            </a:r>
            <a:r>
              <a:rPr lang="en-US" altLang="zh-CN" b="1" dirty="0">
                <a:solidFill>
                  <a:srgbClr val="0070C0"/>
                </a:solidFill>
                <a:ea typeface="微软雅黑 Light" panose="020B0502040204020203" pitchFamily="34" charset="-122"/>
              </a:rPr>
              <a:t>}</a:t>
            </a:r>
            <a:endParaRPr lang="zh-CN" altLang="en-US" b="1" dirty="0">
              <a:solidFill>
                <a:srgbClr val="0070C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5" name="任意多边形 13">
            <a:extLst>
              <a:ext uri="{FF2B5EF4-FFF2-40B4-BE49-F238E27FC236}">
                <a16:creationId xmlns:a16="http://schemas.microsoft.com/office/drawing/2014/main" id="{B06B554D-7CE4-45CE-BD44-D3B00034D6AD}"/>
              </a:ext>
            </a:extLst>
          </p:cNvPr>
          <p:cNvSpPr/>
          <p:nvPr/>
        </p:nvSpPr>
        <p:spPr>
          <a:xfrm>
            <a:off x="7804648" y="3050948"/>
            <a:ext cx="1219200" cy="3702050"/>
          </a:xfrm>
          <a:custGeom>
            <a:avLst/>
            <a:gdLst/>
            <a:ahLst/>
            <a:cxnLst>
              <a:cxn ang="0">
                <a:pos x="188865" y="580998"/>
              </a:cxn>
              <a:cxn ang="0">
                <a:pos x="145358" y="813398"/>
              </a:cxn>
              <a:cxn ang="0">
                <a:pos x="116354" y="1031273"/>
              </a:cxn>
              <a:cxn ang="0">
                <a:pos x="72847" y="1292722"/>
              </a:cxn>
              <a:cxn ang="0">
                <a:pos x="14838" y="1554171"/>
              </a:cxn>
              <a:cxn ang="0">
                <a:pos x="29340" y="1975395"/>
              </a:cxn>
              <a:cxn ang="0">
                <a:pos x="72847" y="2164221"/>
              </a:cxn>
              <a:cxn ang="0">
                <a:pos x="116354" y="2396621"/>
              </a:cxn>
              <a:cxn ang="0">
                <a:pos x="174363" y="2629020"/>
              </a:cxn>
              <a:cxn ang="0">
                <a:pos x="217870" y="2745219"/>
              </a:cxn>
              <a:cxn ang="0">
                <a:pos x="275879" y="2875943"/>
              </a:cxn>
              <a:cxn ang="0">
                <a:pos x="304883" y="2977618"/>
              </a:cxn>
              <a:cxn ang="0">
                <a:pos x="348390" y="3151919"/>
              </a:cxn>
              <a:cxn ang="0">
                <a:pos x="406399" y="3326218"/>
              </a:cxn>
              <a:cxn ang="0">
                <a:pos x="478911" y="3485993"/>
              </a:cxn>
              <a:cxn ang="0">
                <a:pos x="594930" y="3616718"/>
              </a:cxn>
              <a:cxn ang="0">
                <a:pos x="725453" y="3660293"/>
              </a:cxn>
              <a:cxn ang="0">
                <a:pos x="884978" y="3703866"/>
              </a:cxn>
              <a:cxn ang="0">
                <a:pos x="1044503" y="3645767"/>
              </a:cxn>
              <a:cxn ang="0">
                <a:pos x="1102512" y="3485993"/>
              </a:cxn>
              <a:cxn ang="0">
                <a:pos x="1146019" y="3355269"/>
              </a:cxn>
              <a:cxn ang="0">
                <a:pos x="1175023" y="2527345"/>
              </a:cxn>
              <a:cxn ang="0">
                <a:pos x="1131517" y="2294946"/>
              </a:cxn>
              <a:cxn ang="0">
                <a:pos x="1146019" y="1307247"/>
              </a:cxn>
              <a:cxn ang="0">
                <a:pos x="1189526" y="1220097"/>
              </a:cxn>
              <a:cxn ang="0">
                <a:pos x="1218530" y="929598"/>
              </a:cxn>
              <a:cxn ang="0">
                <a:pos x="1160521" y="595523"/>
              </a:cxn>
              <a:cxn ang="0">
                <a:pos x="1117014" y="435749"/>
              </a:cxn>
              <a:cxn ang="0">
                <a:pos x="1015498" y="319548"/>
              </a:cxn>
              <a:cxn ang="0">
                <a:pos x="826969" y="188823"/>
              </a:cxn>
              <a:cxn ang="0">
                <a:pos x="725453" y="159774"/>
              </a:cxn>
              <a:cxn ang="0">
                <a:pos x="580428" y="87148"/>
              </a:cxn>
              <a:cxn ang="0">
                <a:pos x="449906" y="43575"/>
              </a:cxn>
              <a:cxn ang="0">
                <a:pos x="217870" y="101675"/>
              </a:cxn>
            </a:cxnLst>
            <a:rect l="0" t="0" r="0" b="0"/>
            <a:pathLst>
              <a:path w="1219535" h="3701142">
                <a:moveTo>
                  <a:pt x="203535" y="0"/>
                </a:moveTo>
                <a:cubicBezTo>
                  <a:pt x="198697" y="193524"/>
                  <a:pt x="197811" y="387187"/>
                  <a:pt x="189021" y="580571"/>
                </a:cubicBezTo>
                <a:cubicBezTo>
                  <a:pt x="188115" y="600498"/>
                  <a:pt x="177540" y="618912"/>
                  <a:pt x="174507" y="638628"/>
                </a:cubicBezTo>
                <a:cubicBezTo>
                  <a:pt x="146729" y="819185"/>
                  <a:pt x="177888" y="715569"/>
                  <a:pt x="145478" y="812800"/>
                </a:cubicBezTo>
                <a:cubicBezTo>
                  <a:pt x="140640" y="861181"/>
                  <a:pt x="137390" y="909747"/>
                  <a:pt x="130964" y="957942"/>
                </a:cubicBezTo>
                <a:cubicBezTo>
                  <a:pt x="127704" y="982395"/>
                  <a:pt x="119710" y="1006061"/>
                  <a:pt x="116450" y="1030514"/>
                </a:cubicBezTo>
                <a:cubicBezTo>
                  <a:pt x="110024" y="1078710"/>
                  <a:pt x="108361" y="1127461"/>
                  <a:pt x="101935" y="1175657"/>
                </a:cubicBezTo>
                <a:cubicBezTo>
                  <a:pt x="94150" y="1234040"/>
                  <a:pt x="89188" y="1242928"/>
                  <a:pt x="72907" y="1291771"/>
                </a:cubicBezTo>
                <a:cubicBezTo>
                  <a:pt x="37344" y="1540698"/>
                  <a:pt x="77655" y="1301803"/>
                  <a:pt x="43878" y="1436914"/>
                </a:cubicBezTo>
                <a:lnTo>
                  <a:pt x="14850" y="1553028"/>
                </a:lnTo>
                <a:cubicBezTo>
                  <a:pt x="10012" y="1625599"/>
                  <a:pt x="-2171" y="1698053"/>
                  <a:pt x="335" y="1770742"/>
                </a:cubicBezTo>
                <a:cubicBezTo>
                  <a:pt x="2693" y="1839122"/>
                  <a:pt x="19214" y="1906278"/>
                  <a:pt x="29364" y="1973942"/>
                </a:cubicBezTo>
                <a:cubicBezTo>
                  <a:pt x="33730" y="2003045"/>
                  <a:pt x="38107" y="2032170"/>
                  <a:pt x="43878" y="2061028"/>
                </a:cubicBezTo>
                <a:cubicBezTo>
                  <a:pt x="52991" y="2106594"/>
                  <a:pt x="59072" y="2121125"/>
                  <a:pt x="72907" y="2162628"/>
                </a:cubicBezTo>
                <a:cubicBezTo>
                  <a:pt x="77745" y="2206171"/>
                  <a:pt x="80759" y="2249955"/>
                  <a:pt x="87421" y="2293257"/>
                </a:cubicBezTo>
                <a:cubicBezTo>
                  <a:pt x="92629" y="2327108"/>
                  <a:pt x="105610" y="2362339"/>
                  <a:pt x="116450" y="2394857"/>
                </a:cubicBezTo>
                <a:cubicBezTo>
                  <a:pt x="119737" y="2417866"/>
                  <a:pt x="134866" y="2537194"/>
                  <a:pt x="145478" y="2569028"/>
                </a:cubicBezTo>
                <a:cubicBezTo>
                  <a:pt x="152320" y="2589554"/>
                  <a:pt x="165720" y="2607313"/>
                  <a:pt x="174507" y="2627085"/>
                </a:cubicBezTo>
                <a:cubicBezTo>
                  <a:pt x="185088" y="2650894"/>
                  <a:pt x="194387" y="2675262"/>
                  <a:pt x="203535" y="2699657"/>
                </a:cubicBezTo>
                <a:cubicBezTo>
                  <a:pt x="208907" y="2713982"/>
                  <a:pt x="211208" y="2729516"/>
                  <a:pt x="218050" y="2743200"/>
                </a:cubicBezTo>
                <a:cubicBezTo>
                  <a:pt x="225851" y="2758802"/>
                  <a:pt x="237402" y="2772228"/>
                  <a:pt x="247078" y="2786742"/>
                </a:cubicBezTo>
                <a:lnTo>
                  <a:pt x="276107" y="2873828"/>
                </a:lnTo>
                <a:cubicBezTo>
                  <a:pt x="280945" y="2888342"/>
                  <a:pt x="286910" y="2902528"/>
                  <a:pt x="290621" y="2917371"/>
                </a:cubicBezTo>
                <a:cubicBezTo>
                  <a:pt x="295459" y="2936723"/>
                  <a:pt x="297277" y="2957093"/>
                  <a:pt x="305135" y="2975428"/>
                </a:cubicBezTo>
                <a:cubicBezTo>
                  <a:pt x="312007" y="2991462"/>
                  <a:pt x="324488" y="3004457"/>
                  <a:pt x="334164" y="3018971"/>
                </a:cubicBezTo>
                <a:cubicBezTo>
                  <a:pt x="339002" y="3062514"/>
                  <a:pt x="342888" y="3106173"/>
                  <a:pt x="348678" y="3149600"/>
                </a:cubicBezTo>
                <a:cubicBezTo>
                  <a:pt x="352733" y="3180013"/>
                  <a:pt x="360630" y="3246075"/>
                  <a:pt x="377707" y="3280228"/>
                </a:cubicBezTo>
                <a:cubicBezTo>
                  <a:pt x="385508" y="3295830"/>
                  <a:pt x="397059" y="3309257"/>
                  <a:pt x="406735" y="3323771"/>
                </a:cubicBezTo>
                <a:cubicBezTo>
                  <a:pt x="411573" y="3343123"/>
                  <a:pt x="414246" y="3363150"/>
                  <a:pt x="421250" y="3381828"/>
                </a:cubicBezTo>
                <a:cubicBezTo>
                  <a:pt x="445177" y="3445633"/>
                  <a:pt x="448678" y="3429828"/>
                  <a:pt x="479307" y="3483428"/>
                </a:cubicBezTo>
                <a:cubicBezTo>
                  <a:pt x="489171" y="3500689"/>
                  <a:pt x="518074" y="3568953"/>
                  <a:pt x="537364" y="3585028"/>
                </a:cubicBezTo>
                <a:cubicBezTo>
                  <a:pt x="553986" y="3598879"/>
                  <a:pt x="576635" y="3603322"/>
                  <a:pt x="595421" y="3614057"/>
                </a:cubicBezTo>
                <a:cubicBezTo>
                  <a:pt x="610567" y="3622712"/>
                  <a:pt x="622415" y="3637569"/>
                  <a:pt x="638964" y="3643085"/>
                </a:cubicBezTo>
                <a:cubicBezTo>
                  <a:pt x="666883" y="3652391"/>
                  <a:pt x="697322" y="3651216"/>
                  <a:pt x="726050" y="3657600"/>
                </a:cubicBezTo>
                <a:cubicBezTo>
                  <a:pt x="740985" y="3660919"/>
                  <a:pt x="754832" y="3668089"/>
                  <a:pt x="769592" y="3672114"/>
                </a:cubicBezTo>
                <a:cubicBezTo>
                  <a:pt x="808082" y="3682611"/>
                  <a:pt x="885707" y="3701142"/>
                  <a:pt x="885707" y="3701142"/>
                </a:cubicBezTo>
                <a:cubicBezTo>
                  <a:pt x="934088" y="3696304"/>
                  <a:pt x="985155" y="3703244"/>
                  <a:pt x="1030850" y="3686628"/>
                </a:cubicBezTo>
                <a:cubicBezTo>
                  <a:pt x="1045228" y="3681400"/>
                  <a:pt x="1041161" y="3657796"/>
                  <a:pt x="1045364" y="3643085"/>
                </a:cubicBezTo>
                <a:cubicBezTo>
                  <a:pt x="1068795" y="3561076"/>
                  <a:pt x="1044715" y="3607772"/>
                  <a:pt x="1088907" y="3541485"/>
                </a:cubicBezTo>
                <a:cubicBezTo>
                  <a:pt x="1093745" y="3522133"/>
                  <a:pt x="1099509" y="3502989"/>
                  <a:pt x="1103421" y="3483428"/>
                </a:cubicBezTo>
                <a:cubicBezTo>
                  <a:pt x="1109192" y="3454570"/>
                  <a:pt x="1108629" y="3424261"/>
                  <a:pt x="1117935" y="3396342"/>
                </a:cubicBezTo>
                <a:cubicBezTo>
                  <a:pt x="1123451" y="3379793"/>
                  <a:pt x="1137288" y="3367314"/>
                  <a:pt x="1146964" y="3352800"/>
                </a:cubicBezTo>
                <a:cubicBezTo>
                  <a:pt x="1186810" y="3233259"/>
                  <a:pt x="1171664" y="3296005"/>
                  <a:pt x="1190507" y="3164114"/>
                </a:cubicBezTo>
                <a:cubicBezTo>
                  <a:pt x="1185669" y="2951238"/>
                  <a:pt x="1188496" y="2738049"/>
                  <a:pt x="1175992" y="2525485"/>
                </a:cubicBezTo>
                <a:cubicBezTo>
                  <a:pt x="1173924" y="2490324"/>
                  <a:pt x="1153455" y="2458504"/>
                  <a:pt x="1146964" y="2423885"/>
                </a:cubicBezTo>
                <a:cubicBezTo>
                  <a:pt x="1138890" y="2380825"/>
                  <a:pt x="1138646" y="2336627"/>
                  <a:pt x="1132450" y="2293257"/>
                </a:cubicBezTo>
                <a:cubicBezTo>
                  <a:pt x="1128961" y="2268835"/>
                  <a:pt x="1122773" y="2244876"/>
                  <a:pt x="1117935" y="2220685"/>
                </a:cubicBezTo>
                <a:cubicBezTo>
                  <a:pt x="1127611" y="1915885"/>
                  <a:pt x="1128516" y="1610680"/>
                  <a:pt x="1146964" y="1306285"/>
                </a:cubicBezTo>
                <a:cubicBezTo>
                  <a:pt x="1148019" y="1288873"/>
                  <a:pt x="1168191" y="1278344"/>
                  <a:pt x="1175992" y="1262742"/>
                </a:cubicBezTo>
                <a:cubicBezTo>
                  <a:pt x="1182834" y="1249058"/>
                  <a:pt x="1185669" y="1233714"/>
                  <a:pt x="1190507" y="1219200"/>
                </a:cubicBezTo>
                <a:cubicBezTo>
                  <a:pt x="1195345" y="1165981"/>
                  <a:pt x="1199704" y="1112716"/>
                  <a:pt x="1205021" y="1059542"/>
                </a:cubicBezTo>
                <a:cubicBezTo>
                  <a:pt x="1209380" y="1015949"/>
                  <a:pt x="1219535" y="972725"/>
                  <a:pt x="1219535" y="928914"/>
                </a:cubicBezTo>
                <a:cubicBezTo>
                  <a:pt x="1219535" y="865826"/>
                  <a:pt x="1207769" y="765735"/>
                  <a:pt x="1190507" y="696685"/>
                </a:cubicBezTo>
                <a:cubicBezTo>
                  <a:pt x="1181964" y="662515"/>
                  <a:pt x="1170553" y="629118"/>
                  <a:pt x="1161478" y="595085"/>
                </a:cubicBezTo>
                <a:cubicBezTo>
                  <a:pt x="1151198" y="556536"/>
                  <a:pt x="1145067" y="516819"/>
                  <a:pt x="1132450" y="478971"/>
                </a:cubicBezTo>
                <a:cubicBezTo>
                  <a:pt x="1127612" y="464457"/>
                  <a:pt x="1125365" y="448802"/>
                  <a:pt x="1117935" y="435428"/>
                </a:cubicBezTo>
                <a:cubicBezTo>
                  <a:pt x="1100992" y="404930"/>
                  <a:pt x="1088907" y="367694"/>
                  <a:pt x="1059878" y="348342"/>
                </a:cubicBezTo>
                <a:lnTo>
                  <a:pt x="1016335" y="319314"/>
                </a:lnTo>
                <a:cubicBezTo>
                  <a:pt x="1011497" y="304800"/>
                  <a:pt x="1012639" y="286589"/>
                  <a:pt x="1001821" y="275771"/>
                </a:cubicBezTo>
                <a:cubicBezTo>
                  <a:pt x="954524" y="228474"/>
                  <a:pt x="890606" y="204424"/>
                  <a:pt x="827650" y="188685"/>
                </a:cubicBezTo>
                <a:cubicBezTo>
                  <a:pt x="808297" y="183847"/>
                  <a:pt x="788773" y="179651"/>
                  <a:pt x="769592" y="174171"/>
                </a:cubicBezTo>
                <a:cubicBezTo>
                  <a:pt x="754882" y="169968"/>
                  <a:pt x="740564" y="164495"/>
                  <a:pt x="726050" y="159657"/>
                </a:cubicBezTo>
                <a:cubicBezTo>
                  <a:pt x="642369" y="103869"/>
                  <a:pt x="723094" y="152170"/>
                  <a:pt x="638964" y="116114"/>
                </a:cubicBezTo>
                <a:cubicBezTo>
                  <a:pt x="619077" y="107591"/>
                  <a:pt x="600996" y="95121"/>
                  <a:pt x="580907" y="87085"/>
                </a:cubicBezTo>
                <a:cubicBezTo>
                  <a:pt x="552497" y="75721"/>
                  <a:pt x="522850" y="67733"/>
                  <a:pt x="493821" y="58057"/>
                </a:cubicBezTo>
                <a:lnTo>
                  <a:pt x="450278" y="43542"/>
                </a:lnTo>
                <a:cubicBezTo>
                  <a:pt x="401897" y="48380"/>
                  <a:pt x="352512" y="47124"/>
                  <a:pt x="305135" y="58057"/>
                </a:cubicBezTo>
                <a:cubicBezTo>
                  <a:pt x="276752" y="64607"/>
                  <a:pt x="253680" y="108726"/>
                  <a:pt x="218050" y="101600"/>
                </a:cubicBezTo>
                <a:cubicBezTo>
                  <a:pt x="204631" y="98916"/>
                  <a:pt x="198697" y="82247"/>
                  <a:pt x="189021" y="72571"/>
                </a:cubicBezTo>
              </a:path>
            </a:pathLst>
          </a:custGeom>
          <a:noFill/>
          <a:ln w="6350" cap="flat" cmpd="sng">
            <a:solidFill>
              <a:srgbClr val="0070C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46" name="直接箭头连接符 15">
            <a:extLst>
              <a:ext uri="{FF2B5EF4-FFF2-40B4-BE49-F238E27FC236}">
                <a16:creationId xmlns:a16="http://schemas.microsoft.com/office/drawing/2014/main" id="{7D7B53A1-5D2B-4FBF-878D-F2B50AAC6C3E}"/>
              </a:ext>
            </a:extLst>
          </p:cNvPr>
          <p:cNvCxnSpPr/>
          <p:nvPr/>
        </p:nvCxnSpPr>
        <p:spPr>
          <a:xfrm>
            <a:off x="7628435" y="2642961"/>
            <a:ext cx="669925" cy="466725"/>
          </a:xfrm>
          <a:prstGeom prst="straightConnector1">
            <a:avLst/>
          </a:prstGeom>
          <a:ln w="6350" cap="flat" cmpd="sng">
            <a:solidFill>
              <a:srgbClr val="0070C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47" name="TextBox 17">
            <a:extLst>
              <a:ext uri="{FF2B5EF4-FFF2-40B4-BE49-F238E27FC236}">
                <a16:creationId xmlns:a16="http://schemas.microsoft.com/office/drawing/2014/main" id="{E9528505-3C7E-4870-AFB5-09B07C3BC50B}"/>
              </a:ext>
            </a:extLst>
          </p:cNvPr>
          <p:cNvSpPr txBox="1"/>
          <p:nvPr/>
        </p:nvSpPr>
        <p:spPr>
          <a:xfrm>
            <a:off x="35423" y="5663973"/>
            <a:ext cx="4891088" cy="8302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优点：避免生成过多不需要的、没有出现在最终剖分结果中的子问题</a:t>
            </a: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E831961D-0709-411D-890E-9775B3006B99}"/>
              </a:ext>
            </a:extLst>
          </p:cNvPr>
          <p:cNvSpPr txBox="1"/>
          <p:nvPr/>
        </p:nvSpPr>
        <p:spPr>
          <a:xfrm>
            <a:off x="613805" y="50750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断点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id="{0D66830F-ADD9-49AD-BA01-7F431036ACA4}"/>
              </a:ext>
            </a:extLst>
          </p:cNvPr>
          <p:cNvSpPr txBox="1"/>
          <p:nvPr/>
        </p:nvSpPr>
        <p:spPr>
          <a:xfrm>
            <a:off x="8386789" y="4465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断点</a:t>
            </a:r>
          </a:p>
        </p:txBody>
      </p:sp>
    </p:spTree>
    <p:extLst>
      <p:ext uri="{BB962C8B-B14F-4D97-AF65-F5344CB8AC3E}">
        <p14:creationId xmlns:p14="http://schemas.microsoft.com/office/powerpoint/2010/main" val="1599288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7E07D3-35D8-476F-BD3F-86B6E07B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09BC00-9D57-4B8E-AF16-99436EE6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6BBF22-411C-488B-AE26-C807E2FF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36FFCA54-3FC5-4F32-B8D7-1D6C24923B0A}"/>
              </a:ext>
            </a:extLst>
          </p:cNvPr>
          <p:cNvSpPr txBox="1"/>
          <p:nvPr/>
        </p:nvSpPr>
        <p:spPr>
          <a:xfrm>
            <a:off x="6350" y="0"/>
            <a:ext cx="8896350" cy="461963"/>
          </a:xfrm>
          <a:prstGeom prst="rect">
            <a:avLst/>
          </a:prstGeom>
          <a:noFill/>
          <a:ln w="28575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b="1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递归分治法，</a:t>
            </a:r>
            <a:r>
              <a:rPr lang="zh-CN" altLang="en-US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一分为三、一分为二，分解标准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贪心策略：</a:t>
            </a:r>
            <a:endParaRPr lang="en-US" altLang="zh-CN" sz="2400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C617AF1A-48CE-46DD-A65F-05116BA99DA9}"/>
              </a:ext>
            </a:extLst>
          </p:cNvPr>
          <p:cNvCxnSpPr/>
          <p:nvPr/>
        </p:nvCxnSpPr>
        <p:spPr>
          <a:xfrm>
            <a:off x="2028825" y="2184400"/>
            <a:ext cx="1584325" cy="4318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8" name="直接连接符 23">
            <a:extLst>
              <a:ext uri="{FF2B5EF4-FFF2-40B4-BE49-F238E27FC236}">
                <a16:creationId xmlns:a16="http://schemas.microsoft.com/office/drawing/2014/main" id="{4E040891-2010-464A-ACB3-4BAF9B9AAC56}"/>
              </a:ext>
            </a:extLst>
          </p:cNvPr>
          <p:cNvCxnSpPr/>
          <p:nvPr/>
        </p:nvCxnSpPr>
        <p:spPr>
          <a:xfrm>
            <a:off x="3613150" y="2616200"/>
            <a:ext cx="576262" cy="14049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9" name="直接连接符 25">
            <a:extLst>
              <a:ext uri="{FF2B5EF4-FFF2-40B4-BE49-F238E27FC236}">
                <a16:creationId xmlns:a16="http://schemas.microsoft.com/office/drawing/2014/main" id="{781B1531-85FC-4BD7-8BC2-8214BB141B4C}"/>
              </a:ext>
            </a:extLst>
          </p:cNvPr>
          <p:cNvCxnSpPr/>
          <p:nvPr/>
        </p:nvCxnSpPr>
        <p:spPr>
          <a:xfrm flipV="1">
            <a:off x="3757612" y="4035425"/>
            <a:ext cx="431800" cy="13525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0FB1F6E0-3F84-4B68-BF01-3618DF43A258}"/>
              </a:ext>
            </a:extLst>
          </p:cNvPr>
          <p:cNvCxnSpPr>
            <a:stCxn id="17" idx="3"/>
          </p:cNvCxnSpPr>
          <p:nvPr/>
        </p:nvCxnSpPr>
        <p:spPr>
          <a:xfrm flipV="1">
            <a:off x="1444524" y="5387975"/>
            <a:ext cx="2313088" cy="39275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1" name="直接连接符 29">
            <a:extLst>
              <a:ext uri="{FF2B5EF4-FFF2-40B4-BE49-F238E27FC236}">
                <a16:creationId xmlns:a16="http://schemas.microsoft.com/office/drawing/2014/main" id="{D8F04814-8D0E-4EA2-A852-D6254C6A8DF3}"/>
              </a:ext>
            </a:extLst>
          </p:cNvPr>
          <p:cNvCxnSpPr>
            <a:endCxn id="17" idx="3"/>
          </p:cNvCxnSpPr>
          <p:nvPr/>
        </p:nvCxnSpPr>
        <p:spPr>
          <a:xfrm>
            <a:off x="334962" y="4211638"/>
            <a:ext cx="1109562" cy="156909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2" name="直接连接符 38">
            <a:extLst>
              <a:ext uri="{FF2B5EF4-FFF2-40B4-BE49-F238E27FC236}">
                <a16:creationId xmlns:a16="http://schemas.microsoft.com/office/drawing/2014/main" id="{23F930E8-05CD-4118-91D2-1F2861C80A18}"/>
              </a:ext>
            </a:extLst>
          </p:cNvPr>
          <p:cNvCxnSpPr/>
          <p:nvPr/>
        </p:nvCxnSpPr>
        <p:spPr>
          <a:xfrm flipH="1">
            <a:off x="334962" y="2889250"/>
            <a:ext cx="317500" cy="12954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3" name="直接连接符 45">
            <a:extLst>
              <a:ext uri="{FF2B5EF4-FFF2-40B4-BE49-F238E27FC236}">
                <a16:creationId xmlns:a16="http://schemas.microsoft.com/office/drawing/2014/main" id="{D7689904-7071-47C4-A556-8D413DE53BCE}"/>
              </a:ext>
            </a:extLst>
          </p:cNvPr>
          <p:cNvCxnSpPr/>
          <p:nvPr/>
        </p:nvCxnSpPr>
        <p:spPr>
          <a:xfrm flipV="1">
            <a:off x="652462" y="2184400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A05EFA6E-354E-4087-82EB-B81253B923C7}"/>
              </a:ext>
            </a:extLst>
          </p:cNvPr>
          <p:cNvSpPr txBox="1"/>
          <p:nvPr/>
        </p:nvSpPr>
        <p:spPr>
          <a:xfrm>
            <a:off x="1852612" y="167798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7E51CBC3-E2F8-4795-9515-A0D629312912}"/>
              </a:ext>
            </a:extLst>
          </p:cNvPr>
          <p:cNvSpPr txBox="1"/>
          <p:nvPr/>
        </p:nvSpPr>
        <p:spPr>
          <a:xfrm>
            <a:off x="266700" y="247491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751E5533-DEE2-41EF-802F-FC511BC30F60}"/>
              </a:ext>
            </a:extLst>
          </p:cNvPr>
          <p:cNvSpPr txBox="1"/>
          <p:nvPr/>
        </p:nvSpPr>
        <p:spPr>
          <a:xfrm>
            <a:off x="-50800" y="404336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42BF0DD0-A75D-4B0C-85C0-DB5B00173B2E}"/>
              </a:ext>
            </a:extLst>
          </p:cNvPr>
          <p:cNvSpPr txBox="1"/>
          <p:nvPr/>
        </p:nvSpPr>
        <p:spPr>
          <a:xfrm>
            <a:off x="995362" y="5549900"/>
            <a:ext cx="44916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sz="2400" b="1" baseline="-25000" dirty="0">
                <a:solidFill>
                  <a:srgbClr val="0066FF"/>
                </a:solidFill>
                <a:ea typeface="微软雅黑 Light" panose="020B0502040204020203" pitchFamily="34" charset="-122"/>
              </a:rPr>
              <a:t>3</a:t>
            </a:r>
            <a:endParaRPr lang="zh-CN" altLang="en-US" sz="2400" b="1" baseline="-25000" dirty="0">
              <a:solidFill>
                <a:srgbClr val="0066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8" name="TextBox 52">
            <a:extLst>
              <a:ext uri="{FF2B5EF4-FFF2-40B4-BE49-F238E27FC236}">
                <a16:creationId xmlns:a16="http://schemas.microsoft.com/office/drawing/2014/main" id="{504A427E-D3FF-401F-A83D-86F6D9244096}"/>
              </a:ext>
            </a:extLst>
          </p:cNvPr>
          <p:cNvSpPr txBox="1"/>
          <p:nvPr/>
        </p:nvSpPr>
        <p:spPr>
          <a:xfrm>
            <a:off x="3803650" y="5203825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1C9B2F68-8417-438B-ADA0-460B531DD15C}"/>
              </a:ext>
            </a:extLst>
          </p:cNvPr>
          <p:cNvSpPr txBox="1"/>
          <p:nvPr/>
        </p:nvSpPr>
        <p:spPr>
          <a:xfrm>
            <a:off x="4189412" y="3816350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id="{F7343414-CD76-4146-AF10-DD286A244FD8}"/>
              </a:ext>
            </a:extLst>
          </p:cNvPr>
          <p:cNvSpPr txBox="1"/>
          <p:nvPr/>
        </p:nvSpPr>
        <p:spPr>
          <a:xfrm>
            <a:off x="3613150" y="2359025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55">
            <a:extLst>
              <a:ext uri="{FF2B5EF4-FFF2-40B4-BE49-F238E27FC236}">
                <a16:creationId xmlns:a16="http://schemas.microsoft.com/office/drawing/2014/main" id="{9B1C55BB-C356-4610-BE3E-24DB95098E86}"/>
              </a:ext>
            </a:extLst>
          </p:cNvPr>
          <p:cNvCxnSpPr>
            <a:endCxn id="17" idx="3"/>
          </p:cNvCxnSpPr>
          <p:nvPr/>
        </p:nvCxnSpPr>
        <p:spPr>
          <a:xfrm flipH="1">
            <a:off x="1444524" y="2616200"/>
            <a:ext cx="2192438" cy="3164533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2" name="直接连接符 72">
            <a:extLst>
              <a:ext uri="{FF2B5EF4-FFF2-40B4-BE49-F238E27FC236}">
                <a16:creationId xmlns:a16="http://schemas.microsoft.com/office/drawing/2014/main" id="{2E2C8560-7B1A-4182-8128-AFEC66025894}"/>
              </a:ext>
            </a:extLst>
          </p:cNvPr>
          <p:cNvCxnSpPr/>
          <p:nvPr/>
        </p:nvCxnSpPr>
        <p:spPr>
          <a:xfrm flipH="1">
            <a:off x="1447800" y="2184400"/>
            <a:ext cx="614362" cy="3551238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35F6B559-22F0-49DC-B1B7-C908A04F7955}"/>
              </a:ext>
            </a:extLst>
          </p:cNvPr>
          <p:cNvSpPr txBox="1"/>
          <p:nvPr/>
        </p:nvSpPr>
        <p:spPr>
          <a:xfrm>
            <a:off x="-25400" y="474663"/>
            <a:ext cx="4930775" cy="15700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对七边形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，从非起点、终点</a:t>
            </a:r>
            <a:r>
              <a:rPr lang="zh-CN" altLang="en-US" sz="2400" dirty="0">
                <a:ea typeface="微软雅黑 Light" panose="020B0502040204020203" pitchFamily="34" charset="-122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个顶点中选择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，使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三角形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0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的三边权重之和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最小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最大</a:t>
            </a:r>
          </a:p>
        </p:txBody>
      </p:sp>
      <p:cxnSp>
        <p:nvCxnSpPr>
          <p:cNvPr id="24" name="直接连接符 43">
            <a:extLst>
              <a:ext uri="{FF2B5EF4-FFF2-40B4-BE49-F238E27FC236}">
                <a16:creationId xmlns:a16="http://schemas.microsoft.com/office/drawing/2014/main" id="{F86985C2-09AE-4453-8F84-653B10C5D35B}"/>
              </a:ext>
            </a:extLst>
          </p:cNvPr>
          <p:cNvCxnSpPr/>
          <p:nvPr/>
        </p:nvCxnSpPr>
        <p:spPr>
          <a:xfrm>
            <a:off x="6530975" y="2982913"/>
            <a:ext cx="1584325" cy="4318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5" name="直接连接符 44">
            <a:extLst>
              <a:ext uri="{FF2B5EF4-FFF2-40B4-BE49-F238E27FC236}">
                <a16:creationId xmlns:a16="http://schemas.microsoft.com/office/drawing/2014/main" id="{D6B9F75F-B30E-403A-ABA7-B6D6C21C9C11}"/>
              </a:ext>
            </a:extLst>
          </p:cNvPr>
          <p:cNvCxnSpPr/>
          <p:nvPr/>
        </p:nvCxnSpPr>
        <p:spPr>
          <a:xfrm>
            <a:off x="8115300" y="3414713"/>
            <a:ext cx="576262" cy="1406525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6" name="直接连接符 46">
            <a:extLst>
              <a:ext uri="{FF2B5EF4-FFF2-40B4-BE49-F238E27FC236}">
                <a16:creationId xmlns:a16="http://schemas.microsoft.com/office/drawing/2014/main" id="{E17E0BD8-0ACE-4F11-83DA-E25082D4D654}"/>
              </a:ext>
            </a:extLst>
          </p:cNvPr>
          <p:cNvCxnSpPr/>
          <p:nvPr/>
        </p:nvCxnSpPr>
        <p:spPr>
          <a:xfrm flipV="1">
            <a:off x="8259762" y="4835525"/>
            <a:ext cx="431800" cy="135255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7" name="直接连接符 47">
            <a:extLst>
              <a:ext uri="{FF2B5EF4-FFF2-40B4-BE49-F238E27FC236}">
                <a16:creationId xmlns:a16="http://schemas.microsoft.com/office/drawing/2014/main" id="{36409AAF-8EA5-40B8-B7B8-44470D6B6DC8}"/>
              </a:ext>
            </a:extLst>
          </p:cNvPr>
          <p:cNvCxnSpPr>
            <a:stCxn id="34" idx="3"/>
          </p:cNvCxnSpPr>
          <p:nvPr/>
        </p:nvCxnSpPr>
        <p:spPr>
          <a:xfrm flipV="1">
            <a:off x="5925834" y="6188076"/>
            <a:ext cx="2333928" cy="392757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8" name="直接连接符 48">
            <a:extLst>
              <a:ext uri="{FF2B5EF4-FFF2-40B4-BE49-F238E27FC236}">
                <a16:creationId xmlns:a16="http://schemas.microsoft.com/office/drawing/2014/main" id="{C06DD4C1-A049-4CDA-B5FD-5A3E14D2AD3C}"/>
              </a:ext>
            </a:extLst>
          </p:cNvPr>
          <p:cNvCxnSpPr>
            <a:endCxn id="34" idx="3"/>
          </p:cNvCxnSpPr>
          <p:nvPr/>
        </p:nvCxnSpPr>
        <p:spPr>
          <a:xfrm>
            <a:off x="4837112" y="5011738"/>
            <a:ext cx="1088722" cy="156909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9" name="直接连接符 62">
            <a:extLst>
              <a:ext uri="{FF2B5EF4-FFF2-40B4-BE49-F238E27FC236}">
                <a16:creationId xmlns:a16="http://schemas.microsoft.com/office/drawing/2014/main" id="{1E5F1C38-0577-4533-BD98-B8C0BF1E742C}"/>
              </a:ext>
            </a:extLst>
          </p:cNvPr>
          <p:cNvCxnSpPr/>
          <p:nvPr/>
        </p:nvCxnSpPr>
        <p:spPr>
          <a:xfrm flipH="1">
            <a:off x="4837112" y="3687763"/>
            <a:ext cx="317500" cy="12969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0" name="直接连接符 64">
            <a:extLst>
              <a:ext uri="{FF2B5EF4-FFF2-40B4-BE49-F238E27FC236}">
                <a16:creationId xmlns:a16="http://schemas.microsoft.com/office/drawing/2014/main" id="{60CE564F-4349-42F4-9B06-BBC2A87CFBD6}"/>
              </a:ext>
            </a:extLst>
          </p:cNvPr>
          <p:cNvCxnSpPr/>
          <p:nvPr/>
        </p:nvCxnSpPr>
        <p:spPr>
          <a:xfrm flipV="1">
            <a:off x="5154612" y="2982913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31" name="TextBox 66">
            <a:extLst>
              <a:ext uri="{FF2B5EF4-FFF2-40B4-BE49-F238E27FC236}">
                <a16:creationId xmlns:a16="http://schemas.microsoft.com/office/drawing/2014/main" id="{1775DCED-EDBA-4481-A9B2-20F764DEF118}"/>
              </a:ext>
            </a:extLst>
          </p:cNvPr>
          <p:cNvSpPr txBox="1"/>
          <p:nvPr/>
        </p:nvSpPr>
        <p:spPr>
          <a:xfrm>
            <a:off x="6338887" y="256698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2" name="TextBox 70">
            <a:extLst>
              <a:ext uri="{FF2B5EF4-FFF2-40B4-BE49-F238E27FC236}">
                <a16:creationId xmlns:a16="http://schemas.microsoft.com/office/drawing/2014/main" id="{97C186AF-F706-4B5C-9DB8-44F542288CF2}"/>
              </a:ext>
            </a:extLst>
          </p:cNvPr>
          <p:cNvSpPr txBox="1"/>
          <p:nvPr/>
        </p:nvSpPr>
        <p:spPr>
          <a:xfrm>
            <a:off x="4770437" y="3273425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3" name="TextBox 74">
            <a:extLst>
              <a:ext uri="{FF2B5EF4-FFF2-40B4-BE49-F238E27FC236}">
                <a16:creationId xmlns:a16="http://schemas.microsoft.com/office/drawing/2014/main" id="{E99075C6-77FC-446F-A4A8-95199F55D281}"/>
              </a:ext>
            </a:extLst>
          </p:cNvPr>
          <p:cNvSpPr txBox="1"/>
          <p:nvPr/>
        </p:nvSpPr>
        <p:spPr>
          <a:xfrm>
            <a:off x="4452937" y="4841875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4" name="TextBox 81">
            <a:extLst>
              <a:ext uri="{FF2B5EF4-FFF2-40B4-BE49-F238E27FC236}">
                <a16:creationId xmlns:a16="http://schemas.microsoft.com/office/drawing/2014/main" id="{AA10FA6E-50D8-463F-A258-C92400B99277}"/>
              </a:ext>
            </a:extLst>
          </p:cNvPr>
          <p:cNvSpPr txBox="1"/>
          <p:nvPr/>
        </p:nvSpPr>
        <p:spPr>
          <a:xfrm>
            <a:off x="5497512" y="6350000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5" name="TextBox 82">
            <a:extLst>
              <a:ext uri="{FF2B5EF4-FFF2-40B4-BE49-F238E27FC236}">
                <a16:creationId xmlns:a16="http://schemas.microsoft.com/office/drawing/2014/main" id="{B92D67D7-DCD8-49E5-A73E-DA8B5EA35E3D}"/>
              </a:ext>
            </a:extLst>
          </p:cNvPr>
          <p:cNvSpPr txBox="1"/>
          <p:nvPr/>
        </p:nvSpPr>
        <p:spPr>
          <a:xfrm>
            <a:off x="8305800" y="600233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6" name="TextBox 83">
            <a:extLst>
              <a:ext uri="{FF2B5EF4-FFF2-40B4-BE49-F238E27FC236}">
                <a16:creationId xmlns:a16="http://schemas.microsoft.com/office/drawing/2014/main" id="{171D9CC0-7A54-4AB5-86F7-BA724AB31E62}"/>
              </a:ext>
            </a:extLst>
          </p:cNvPr>
          <p:cNvSpPr txBox="1"/>
          <p:nvPr/>
        </p:nvSpPr>
        <p:spPr>
          <a:xfrm>
            <a:off x="8691562" y="4614863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sp>
        <p:nvSpPr>
          <p:cNvPr id="37" name="TextBox 84">
            <a:extLst>
              <a:ext uri="{FF2B5EF4-FFF2-40B4-BE49-F238E27FC236}">
                <a16:creationId xmlns:a16="http://schemas.microsoft.com/office/drawing/2014/main" id="{7DB3ECA8-936B-4067-B146-36274D046864}"/>
              </a:ext>
            </a:extLst>
          </p:cNvPr>
          <p:cNvSpPr txBox="1"/>
          <p:nvPr/>
        </p:nvSpPr>
        <p:spPr>
          <a:xfrm>
            <a:off x="8115300" y="3157538"/>
            <a:ext cx="42832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6</a:t>
            </a:r>
            <a:endParaRPr lang="zh-CN" altLang="en-US" sz="2400" baseline="-25000" dirty="0">
              <a:ea typeface="微软雅黑 Light" panose="020B0502040204020203" pitchFamily="34" charset="-122"/>
            </a:endParaRPr>
          </a:p>
        </p:txBody>
      </p:sp>
      <p:cxnSp>
        <p:nvCxnSpPr>
          <p:cNvPr id="38" name="直接连接符 85">
            <a:extLst>
              <a:ext uri="{FF2B5EF4-FFF2-40B4-BE49-F238E27FC236}">
                <a16:creationId xmlns:a16="http://schemas.microsoft.com/office/drawing/2014/main" id="{167F6B28-5ED6-4691-8071-4C43692CEC67}"/>
              </a:ext>
            </a:extLst>
          </p:cNvPr>
          <p:cNvCxnSpPr>
            <a:endCxn id="34" idx="3"/>
          </p:cNvCxnSpPr>
          <p:nvPr/>
        </p:nvCxnSpPr>
        <p:spPr>
          <a:xfrm flipH="1">
            <a:off x="5925834" y="3414713"/>
            <a:ext cx="2213278" cy="316612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9" name="直接连接符 86">
            <a:extLst>
              <a:ext uri="{FF2B5EF4-FFF2-40B4-BE49-F238E27FC236}">
                <a16:creationId xmlns:a16="http://schemas.microsoft.com/office/drawing/2014/main" id="{13DF7CD2-3D3C-46FF-B7B8-59F262027E54}"/>
              </a:ext>
            </a:extLst>
          </p:cNvPr>
          <p:cNvCxnSpPr/>
          <p:nvPr/>
        </p:nvCxnSpPr>
        <p:spPr>
          <a:xfrm flipH="1">
            <a:off x="5949950" y="2982913"/>
            <a:ext cx="614362" cy="355123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40" name="直接连接符 87">
            <a:extLst>
              <a:ext uri="{FF2B5EF4-FFF2-40B4-BE49-F238E27FC236}">
                <a16:creationId xmlns:a16="http://schemas.microsoft.com/office/drawing/2014/main" id="{1AA85158-46A6-423B-AFB9-14A6F659A6DB}"/>
              </a:ext>
            </a:extLst>
          </p:cNvPr>
          <p:cNvCxnSpPr/>
          <p:nvPr/>
        </p:nvCxnSpPr>
        <p:spPr>
          <a:xfrm flipV="1">
            <a:off x="5913437" y="4835525"/>
            <a:ext cx="2740025" cy="173355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41" name="TextBox 90">
            <a:extLst>
              <a:ext uri="{FF2B5EF4-FFF2-40B4-BE49-F238E27FC236}">
                <a16:creationId xmlns:a16="http://schemas.microsoft.com/office/drawing/2014/main" id="{41CF179E-3BA3-42A9-9247-0D49434AC5B8}"/>
              </a:ext>
            </a:extLst>
          </p:cNvPr>
          <p:cNvSpPr txBox="1"/>
          <p:nvPr/>
        </p:nvSpPr>
        <p:spPr>
          <a:xfrm>
            <a:off x="5339134" y="677208"/>
            <a:ext cx="3584575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对四边形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个顶点中选择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，使三角形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{v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}(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k=4</a:t>
            </a:r>
            <a:r>
              <a:rPr lang="en-US" altLang="zh-CN" dirty="0">
                <a:ea typeface="微软雅黑 Light" panose="020B0502040204020203" pitchFamily="34" charset="-122"/>
              </a:rPr>
              <a:t>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5)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的三边权重之和最小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最大</a:t>
            </a:r>
          </a:p>
        </p:txBody>
      </p:sp>
      <p:cxnSp>
        <p:nvCxnSpPr>
          <p:cNvPr id="42" name="直接箭头连接符 4">
            <a:extLst>
              <a:ext uri="{FF2B5EF4-FFF2-40B4-BE49-F238E27FC236}">
                <a16:creationId xmlns:a16="http://schemas.microsoft.com/office/drawing/2014/main" id="{80061A50-DF86-420C-A465-54D3AF8FDCF6}"/>
              </a:ext>
            </a:extLst>
          </p:cNvPr>
          <p:cNvCxnSpPr/>
          <p:nvPr/>
        </p:nvCxnSpPr>
        <p:spPr>
          <a:xfrm>
            <a:off x="1339850" y="1557338"/>
            <a:ext cx="107950" cy="3830637"/>
          </a:xfrm>
          <a:prstGeom prst="straightConnector1">
            <a:avLst/>
          </a:prstGeom>
          <a:ln w="635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43" name="直接箭头连接符 91">
            <a:extLst>
              <a:ext uri="{FF2B5EF4-FFF2-40B4-BE49-F238E27FC236}">
                <a16:creationId xmlns:a16="http://schemas.microsoft.com/office/drawing/2014/main" id="{D909CDBA-674A-45AC-B3D4-E1C3AD2ED846}"/>
              </a:ext>
            </a:extLst>
          </p:cNvPr>
          <p:cNvCxnSpPr/>
          <p:nvPr/>
        </p:nvCxnSpPr>
        <p:spPr>
          <a:xfrm>
            <a:off x="5949950" y="1772816"/>
            <a:ext cx="2165350" cy="3404022"/>
          </a:xfrm>
          <a:prstGeom prst="straightConnector1">
            <a:avLst/>
          </a:prstGeom>
          <a:ln w="6350" cap="flat" cmpd="sng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110161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995A7-2F77-41DD-806C-D7E29D6D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启发式三角剖分算法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BC026-952E-42C0-AD3F-A1FB04E0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E.g. </a:t>
            </a:r>
            <a:r>
              <a:rPr lang="zh-CN" altLang="en-US" dirty="0"/>
              <a:t>利用启发式（而非动态规划）三角剖分算法，得到以基站为顶点的</a:t>
            </a:r>
            <a:r>
              <a:rPr lang="en-US" altLang="zh-CN" dirty="0"/>
              <a:t>Delaunay</a:t>
            </a:r>
            <a:r>
              <a:rPr lang="zh-CN" altLang="en-US" dirty="0"/>
              <a:t>三角网</a:t>
            </a:r>
            <a:endParaRPr lang="en-US" altLang="zh-CN" dirty="0"/>
          </a:p>
          <a:p>
            <a:pPr lvl="1"/>
            <a:r>
              <a:rPr lang="zh-CN" altLang="en-US" dirty="0"/>
              <a:t>有多种启发式构造方法</a:t>
            </a:r>
          </a:p>
          <a:p>
            <a:pPr eaLnBrk="1" hangingPunct="1"/>
            <a:r>
              <a:rPr lang="zh-CN" altLang="en-US" dirty="0"/>
              <a:t>在此基础上转换为</a:t>
            </a:r>
            <a:r>
              <a:rPr lang="en-US" altLang="zh-CN" dirty="0"/>
              <a:t>Voronoi</a:t>
            </a:r>
            <a:r>
              <a:rPr lang="zh-CN" altLang="en-US" dirty="0"/>
              <a:t>图，计算全网基站覆盖范围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优点：算法运行时间可接受，</a:t>
            </a:r>
            <a:r>
              <a:rPr lang="en-US" altLang="zh-CN" dirty="0"/>
              <a:t>e.g. </a:t>
            </a:r>
            <a:r>
              <a:rPr lang="zh-CN" altLang="en-US" dirty="0"/>
              <a:t>微机平台，</a:t>
            </a:r>
            <a:r>
              <a:rPr lang="en-US" altLang="zh-CN" dirty="0"/>
              <a:t>4</a:t>
            </a:r>
            <a:r>
              <a:rPr lang="zh-CN" altLang="en-US" dirty="0"/>
              <a:t>小时左右</a:t>
            </a:r>
          </a:p>
          <a:p>
            <a:pPr eaLnBrk="1" hangingPunct="1"/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有可能无法完全满足三角剖分要求，极少部分的弦相交</a:t>
            </a:r>
            <a:endParaRPr lang="en-US" altLang="zh-CN" dirty="0"/>
          </a:p>
          <a:p>
            <a:pPr lvl="1"/>
            <a:r>
              <a:rPr lang="en-US" altLang="zh-CN" dirty="0"/>
              <a:t>Delaunay</a:t>
            </a:r>
            <a:r>
              <a:rPr lang="zh-CN" altLang="en-US" dirty="0"/>
              <a:t>三角网上的各三角形边之和有可能非全局最小，而只是局部极小、比较小</a:t>
            </a:r>
          </a:p>
          <a:p>
            <a:pPr eaLnBrk="1" hangingPunct="1"/>
            <a:r>
              <a:rPr lang="zh-CN" altLang="en-US" b="1" dirty="0">
                <a:solidFill>
                  <a:srgbClr val="CC0000"/>
                </a:solidFill>
              </a:rPr>
              <a:t>实际问题中，从实用性、适用性角度， </a:t>
            </a: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CC0000"/>
                </a:solidFill>
              </a:rPr>
              <a:t>        tradeoff  between </a:t>
            </a:r>
            <a:r>
              <a:rPr lang="zh-CN" altLang="en-US" b="1" dirty="0">
                <a:solidFill>
                  <a:srgbClr val="CC0000"/>
                </a:solidFill>
              </a:rPr>
              <a:t>算法解质量</a:t>
            </a:r>
            <a:r>
              <a:rPr lang="en-US" altLang="zh-CN" b="1" dirty="0">
                <a:solidFill>
                  <a:srgbClr val="CC0000"/>
                </a:solidFill>
              </a:rPr>
              <a:t>and </a:t>
            </a:r>
            <a:r>
              <a:rPr lang="zh-CN" altLang="en-US" b="1" dirty="0">
                <a:solidFill>
                  <a:srgbClr val="CC0000"/>
                </a:solidFill>
              </a:rPr>
              <a:t>算法运行时间</a:t>
            </a: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CC0000"/>
                </a:solidFill>
              </a:rPr>
              <a:t>解质量：</a:t>
            </a:r>
            <a:r>
              <a:rPr lang="zh-CN" altLang="en-US" b="1" dirty="0"/>
              <a:t>是否达到全局最大、最小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E312EF-70B6-411F-ACAA-4AF015A3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D4C57-C196-4532-B370-CEBAA3AA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CACDC-5615-4C2C-97AD-9337E82A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292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186AF-512F-4338-B1CB-131BB21A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并行（</a:t>
            </a:r>
            <a:r>
              <a:rPr lang="en-US" altLang="zh-CN" sz="2800" b="1" dirty="0"/>
              <a:t>Parallel</a:t>
            </a:r>
            <a:r>
              <a:rPr lang="zh-CN" altLang="en-US" sz="2800" b="1" dirty="0"/>
              <a:t>）三角剖分算法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8AF3F-B385-4C2D-B8D6-CCBDC340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在基于共享内存（</a:t>
            </a:r>
            <a:r>
              <a:rPr lang="en-US" altLang="zh-CN" sz="2400" dirty="0"/>
              <a:t>shared memory</a:t>
            </a:r>
            <a:r>
              <a:rPr lang="zh-CN" altLang="en-US" sz="2400" dirty="0"/>
              <a:t>）通信的并行计算机系统，如多核</a:t>
            </a:r>
            <a:r>
              <a:rPr lang="en-US" altLang="zh-CN" sz="2400" dirty="0"/>
              <a:t>CPU/</a:t>
            </a:r>
            <a:r>
              <a:rPr lang="zh-CN" altLang="en-US" sz="2400" dirty="0"/>
              <a:t>多</a:t>
            </a:r>
            <a:r>
              <a:rPr lang="en-US" altLang="zh-CN" sz="2400" dirty="0"/>
              <a:t>CPU </a:t>
            </a:r>
            <a:r>
              <a:rPr lang="zh-CN" altLang="en-US" sz="2400" dirty="0"/>
              <a:t>系统，利用并行编程环，如</a:t>
            </a:r>
            <a:r>
              <a:rPr lang="en-US" altLang="zh-CN" sz="2400" dirty="0"/>
              <a:t>OpenMP</a:t>
            </a:r>
            <a:r>
              <a:rPr lang="zh-CN" altLang="en-US" sz="2400" dirty="0"/>
              <a:t>、并行</a:t>
            </a:r>
            <a:r>
              <a:rPr lang="en-US" altLang="zh-CN" sz="2400" dirty="0"/>
              <a:t>C#</a:t>
            </a:r>
            <a:r>
              <a:rPr lang="zh-CN" altLang="en-US" sz="2400" dirty="0"/>
              <a:t>、并行</a:t>
            </a:r>
            <a:r>
              <a:rPr lang="en-US" altLang="zh-CN" sz="2400" dirty="0"/>
              <a:t>C/C++</a:t>
            </a:r>
            <a:r>
              <a:rPr lang="zh-CN" altLang="en-US" sz="2400" dirty="0"/>
              <a:t>，编写并行三角剖分程序，并行执行串行算法中的</a:t>
            </a:r>
            <a:r>
              <a:rPr lang="en-US" altLang="zh-CN" sz="2400" dirty="0"/>
              <a:t>for/while</a:t>
            </a:r>
            <a:r>
              <a:rPr lang="zh-CN" altLang="en-US" sz="2400" dirty="0"/>
              <a:t>循环</a:t>
            </a:r>
            <a:endParaRPr lang="en-US" altLang="zh-CN" dirty="0"/>
          </a:p>
          <a:p>
            <a:pPr lvl="1"/>
            <a:r>
              <a:rPr lang="zh-CN" altLang="en-US" dirty="0"/>
              <a:t>优点：三层循环，保证解质量</a:t>
            </a:r>
            <a:endParaRPr lang="en-US" altLang="zh-CN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zh-CN" altLang="en-US" sz="2400" dirty="0"/>
              <a:t>方法</a:t>
            </a:r>
            <a:endParaRPr lang="en-US" altLang="zh-CN" sz="2400" dirty="0"/>
          </a:p>
          <a:p>
            <a:pPr lvl="1"/>
            <a:r>
              <a:rPr lang="zh-CN" altLang="en-US" dirty="0"/>
              <a:t>将第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/>
              <a:t>for</a:t>
            </a:r>
            <a:r>
              <a:rPr lang="zh-CN" altLang="en-US" dirty="0"/>
              <a:t>循环（子问题起点</a:t>
            </a:r>
            <a:r>
              <a:rPr lang="en-US" altLang="zh-CN" dirty="0" err="1"/>
              <a:t>i</a:t>
            </a:r>
            <a:r>
              <a:rPr lang="zh-CN" altLang="en-US" dirty="0"/>
              <a:t>）并行化执行，同时计算多个规模相同的子问题</a:t>
            </a:r>
            <a:r>
              <a:rPr lang="en-US" altLang="zh-CN" dirty="0"/>
              <a:t>t[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F203B-E409-4F98-BADE-4634B2A8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7E8B8-B149-460D-9D01-0C8ADBB9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31F28-AC16-4C3B-BB78-8CF55168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92FB6A-6D5C-470E-8809-CA2F633A4FDE}"/>
              </a:ext>
            </a:extLst>
          </p:cNvPr>
          <p:cNvSpPr/>
          <p:nvPr/>
        </p:nvSpPr>
        <p:spPr>
          <a:xfrm>
            <a:off x="-156278" y="5217828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5C832D2-ED2B-4B4B-91E0-581ECBE9B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20265"/>
              </p:ext>
            </p:extLst>
          </p:nvPr>
        </p:nvGraphicFramePr>
        <p:xfrm>
          <a:off x="491422" y="4908761"/>
          <a:ext cx="784860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" r:id="rId3" imgW="3327400" imgH="533400" progId="Equation.3">
                  <p:embed/>
                </p:oleObj>
              </mc:Choice>
              <mc:Fallback>
                <p:oleObj r:id="rId3" imgW="3327400" imgH="533400" progId="Equation.3">
                  <p:embed/>
                  <p:pic>
                    <p:nvPicPr>
                      <p:cNvPr id="95238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422" y="4908761"/>
                        <a:ext cx="7848600" cy="12588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416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DC911-F796-4240-BDE1-62165F2B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并行剖分算法的复杂性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F75A-AEF6-43A6-B4C7-B808CB32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95711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cs"/>
              </a:rPr>
              <a:t>规模为</a:t>
            </a:r>
            <a:r>
              <a:rPr lang="en-US" altLang="zh-CN" sz="2400" i="1" dirty="0">
                <a:latin typeface="+mn-lt"/>
                <a:ea typeface="+mn-ea"/>
                <a:cs typeface="+mn-cs"/>
              </a:rPr>
              <a:t>n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的问题分解为</a:t>
            </a:r>
            <a:r>
              <a:rPr lang="en-US" altLang="zh-CN" sz="2400" i="1" dirty="0">
                <a:latin typeface="+mn-lt"/>
                <a:ea typeface="+mn-ea"/>
                <a:cs typeface="+mn-cs"/>
              </a:rPr>
              <a:t>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个规模为</a:t>
            </a:r>
            <a:r>
              <a:rPr lang="en-US" altLang="zh-CN" sz="2400" i="1" dirty="0">
                <a:latin typeface="+mn-lt"/>
                <a:ea typeface="+mn-ea"/>
                <a:cs typeface="+mn-cs"/>
              </a:rPr>
              <a:t>n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/</a:t>
            </a:r>
            <a:r>
              <a:rPr lang="en-US" altLang="zh-CN" sz="2400" i="1" dirty="0">
                <a:latin typeface="+mn-lt"/>
                <a:ea typeface="+mn-ea"/>
                <a:cs typeface="+mn-cs"/>
              </a:rPr>
              <a:t>m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的子问题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sz="2400" dirty="0">
              <a:latin typeface="+mn-lt"/>
              <a:ea typeface="+mn-ea"/>
              <a:cs typeface="+mn-cs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sz="2400" dirty="0">
              <a:latin typeface="+mn-lt"/>
              <a:ea typeface="+mn-ea"/>
              <a:cs typeface="+mn-cs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sz="2400" dirty="0">
              <a:latin typeface="+mn-lt"/>
              <a:ea typeface="+mn-ea"/>
              <a:cs typeface="+mn-cs"/>
            </a:endParaRPr>
          </a:p>
          <a:p>
            <a:r>
              <a:rPr lang="zh-CN" altLang="en-US" sz="2400" dirty="0">
                <a:latin typeface="Times New Roman" pitchFamily="18" charset="0"/>
              </a:rPr>
              <a:t>第</a:t>
            </a:r>
            <a:r>
              <a:rPr lang="en-US" altLang="zh-CN" sz="2400" dirty="0">
                <a:latin typeface="Times New Roman" pitchFamily="18" charset="0"/>
              </a:rPr>
              <a:t>2</a:t>
            </a:r>
            <a:r>
              <a:rPr lang="zh-CN" altLang="en-US" sz="2400" dirty="0">
                <a:latin typeface="Times New Roman" pitchFamily="18" charset="0"/>
              </a:rPr>
              <a:t>层</a:t>
            </a:r>
            <a:r>
              <a:rPr lang="en-US" altLang="zh-CN" sz="2400" dirty="0">
                <a:latin typeface="Times New Roman" pitchFamily="18" charset="0"/>
              </a:rPr>
              <a:t>for</a:t>
            </a:r>
            <a:r>
              <a:rPr lang="zh-CN" altLang="en-US" sz="2400" dirty="0">
                <a:latin typeface="Times New Roman" pitchFamily="18" charset="0"/>
              </a:rPr>
              <a:t>循环中的</a:t>
            </a:r>
            <a:r>
              <a:rPr lang="en-US" altLang="zh-CN" sz="2400" i="1" dirty="0">
                <a:latin typeface="Times New Roman" pitchFamily="18" charset="0"/>
              </a:rPr>
              <a:t>k</a:t>
            </a:r>
            <a:r>
              <a:rPr lang="zh-CN" altLang="en-US" sz="2400" dirty="0">
                <a:latin typeface="Times New Roman" pitchFamily="18" charset="0"/>
              </a:rPr>
              <a:t>个子问题并行求解，相当于</a:t>
            </a:r>
            <a:r>
              <a:rPr lang="en-US" altLang="zh-CN" sz="2400" i="1" dirty="0">
                <a:latin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</a:rPr>
              <a:t>=1</a:t>
            </a:r>
          </a:p>
          <a:p>
            <a:r>
              <a:rPr lang="zh-CN" altLang="en-US" sz="2400" dirty="0"/>
              <a:t>说明</a:t>
            </a:r>
            <a:endParaRPr lang="en-US" altLang="zh-CN" sz="2400" dirty="0"/>
          </a:p>
          <a:p>
            <a:pPr lvl="1"/>
            <a:r>
              <a:rPr lang="zh-CN" altLang="en-US" dirty="0"/>
              <a:t>实际应用中，当</a:t>
            </a:r>
            <a:r>
              <a:rPr lang="en-US" altLang="zh-CN" dirty="0"/>
              <a:t>n</a:t>
            </a:r>
            <a:r>
              <a:rPr lang="zh-CN" altLang="en-US" dirty="0"/>
              <a:t>比较大时，规模为</a:t>
            </a:r>
            <a:r>
              <a:rPr lang="en-US" altLang="zh-CN" dirty="0"/>
              <a:t>r</a:t>
            </a:r>
            <a:r>
              <a:rPr lang="zh-CN" altLang="en-US" dirty="0"/>
              <a:t>的子问题</a:t>
            </a:r>
            <a:r>
              <a:rPr lang="en-US" altLang="zh-CN" dirty="0"/>
              <a:t>t[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的数目</a:t>
            </a:r>
            <a:r>
              <a:rPr lang="en-US" altLang="zh-CN" dirty="0"/>
              <a:t>&gt;&gt;</a:t>
            </a:r>
            <a:r>
              <a:rPr lang="zh-CN" altLang="en-US" dirty="0"/>
              <a:t>硬件平台提供的可用于并行计算的</a:t>
            </a:r>
            <a:r>
              <a:rPr lang="en-US" altLang="zh-CN" dirty="0"/>
              <a:t>CPU</a:t>
            </a:r>
            <a:r>
              <a:rPr lang="zh-CN" altLang="en-US" dirty="0"/>
              <a:t>核，导致多个子问题</a:t>
            </a:r>
            <a:r>
              <a:rPr lang="en-US" altLang="zh-CN" dirty="0"/>
              <a:t>t[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无法完全并行求解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dirty="0">
              <a:ea typeface="+mn-ea"/>
            </a:endParaRPr>
          </a:p>
          <a:p>
            <a:endParaRPr lang="en-US" altLang="zh-CN" dirty="0"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CF282-6EBE-49A7-91C3-5F5A888E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6FA13-0050-42BA-AC76-192D3DBA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C06B8-3D93-403C-B77A-9781727A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3F25225-4BC4-4B14-950E-89F0850C0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707420"/>
              </p:ext>
            </p:extLst>
          </p:nvPr>
        </p:nvGraphicFramePr>
        <p:xfrm>
          <a:off x="1619250" y="1555505"/>
          <a:ext cx="50419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Equation" r:id="rId3" imgW="1955800" imgH="457200" progId="Equation.DSMT4">
                  <p:embed/>
                </p:oleObj>
              </mc:Choice>
              <mc:Fallback>
                <p:oleObj name="Equation" r:id="rId3" imgW="1955800" imgH="457200" progId="Equation.DSMT4">
                  <p:embed/>
                  <p:pic>
                    <p:nvPicPr>
                      <p:cNvPr id="2088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555505"/>
                        <a:ext cx="50419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1">
            <a:extLst>
              <a:ext uri="{FF2B5EF4-FFF2-40B4-BE49-F238E27FC236}">
                <a16:creationId xmlns:a16="http://schemas.microsoft.com/office/drawing/2014/main" id="{625CC2F8-DEF3-47CC-8C6E-74D386F46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52382"/>
              </p:ext>
            </p:extLst>
          </p:nvPr>
        </p:nvGraphicFramePr>
        <p:xfrm>
          <a:off x="666750" y="2995367"/>
          <a:ext cx="78105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9" name="Equation" r:id="rId5" imgW="3276600" imgH="469900" progId="Equation.DSMT4">
                  <p:embed/>
                </p:oleObj>
              </mc:Choice>
              <mc:Fallback>
                <p:oleObj name="Equation" r:id="rId5" imgW="3276600" imgH="469900" progId="Equation.DSMT4">
                  <p:embed/>
                  <p:pic>
                    <p:nvPicPr>
                      <p:cNvPr id="20890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995367"/>
                        <a:ext cx="78105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C2D74E44-EB65-48F5-9A36-A76F18D6D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82617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>
              <a:ea typeface="微软雅黑 Light" panose="020B0502040204020203" pitchFamily="34" charset="-122"/>
              <a:cs typeface="Times New Roman" pitchFamily="18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BC86989-A3E9-420F-8004-94F6CFE6C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785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zh-CN" altLang="en-US">
              <a:ea typeface="微软雅黑 Light" panose="020B0502040204020203" pitchFamily="34" charset="-122"/>
              <a:cs typeface="Times New Roman" pitchFamily="18" charset="0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7251E14E-A9A4-47CB-9854-622B8DB4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2347295"/>
            <a:ext cx="1511300" cy="647700"/>
          </a:xfrm>
          <a:prstGeom prst="wedgeRectCallout">
            <a:avLst>
              <a:gd name="adj1" fmla="val 51576"/>
              <a:gd name="adj2" fmla="val 86028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r>
              <a:rPr lang="en-US" altLang="zh-CN">
                <a:ea typeface="微软雅黑 Light" panose="020B0502040204020203" pitchFamily="34" charset="-122"/>
              </a:rPr>
              <a:t>K</a:t>
            </a:r>
            <a:r>
              <a:rPr lang="zh-CN" altLang="en-US">
                <a:ea typeface="微软雅黑 Light" panose="020B0502040204020203" pitchFamily="34" charset="-122"/>
              </a:rPr>
              <a:t>个子问题串行求解代价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05BBB662-6023-4AB9-9278-028ECFAD6578}"/>
              </a:ext>
            </a:extLst>
          </p:cNvPr>
          <p:cNvSpPr>
            <a:spLocks/>
          </p:cNvSpPr>
          <p:nvPr/>
        </p:nvSpPr>
        <p:spPr bwMode="auto">
          <a:xfrm>
            <a:off x="1547664" y="3214442"/>
            <a:ext cx="1123950" cy="641350"/>
          </a:xfrm>
          <a:custGeom>
            <a:avLst/>
            <a:gdLst>
              <a:gd name="T0" fmla="*/ 2147483647 w 708"/>
              <a:gd name="T1" fmla="*/ 2147483647 h 404"/>
              <a:gd name="T2" fmla="*/ 2147483647 w 708"/>
              <a:gd name="T3" fmla="*/ 2147483647 h 404"/>
              <a:gd name="T4" fmla="*/ 2147483647 w 708"/>
              <a:gd name="T5" fmla="*/ 2147483647 h 404"/>
              <a:gd name="T6" fmla="*/ 2147483647 w 708"/>
              <a:gd name="T7" fmla="*/ 0 h 404"/>
              <a:gd name="T8" fmla="*/ 2147483647 w 708"/>
              <a:gd name="T9" fmla="*/ 2147483647 h 404"/>
              <a:gd name="T10" fmla="*/ 2147483647 w 708"/>
              <a:gd name="T11" fmla="*/ 2147483647 h 404"/>
              <a:gd name="T12" fmla="*/ 2147483647 w 708"/>
              <a:gd name="T13" fmla="*/ 2147483647 h 404"/>
              <a:gd name="T14" fmla="*/ 2147483647 w 708"/>
              <a:gd name="T15" fmla="*/ 2147483647 h 404"/>
              <a:gd name="T16" fmla="*/ 2147483647 w 708"/>
              <a:gd name="T17" fmla="*/ 2147483647 h 404"/>
              <a:gd name="T18" fmla="*/ 2147483647 w 708"/>
              <a:gd name="T19" fmla="*/ 2147483647 h 404"/>
              <a:gd name="T20" fmla="*/ 2147483647 w 708"/>
              <a:gd name="T21" fmla="*/ 2147483647 h 4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08" h="404">
                <a:moveTo>
                  <a:pt x="639" y="393"/>
                </a:moveTo>
                <a:cubicBezTo>
                  <a:pt x="424" y="383"/>
                  <a:pt x="336" y="404"/>
                  <a:pt x="178" y="355"/>
                </a:cubicBezTo>
                <a:cubicBezTo>
                  <a:pt x="141" y="330"/>
                  <a:pt x="100" y="321"/>
                  <a:pt x="63" y="297"/>
                </a:cubicBezTo>
                <a:cubicBezTo>
                  <a:pt x="0" y="200"/>
                  <a:pt x="58" y="34"/>
                  <a:pt x="169" y="0"/>
                </a:cubicBezTo>
                <a:cubicBezTo>
                  <a:pt x="201" y="3"/>
                  <a:pt x="233" y="7"/>
                  <a:pt x="265" y="9"/>
                </a:cubicBezTo>
                <a:cubicBezTo>
                  <a:pt x="355" y="14"/>
                  <a:pt x="445" y="11"/>
                  <a:pt x="534" y="19"/>
                </a:cubicBezTo>
                <a:cubicBezTo>
                  <a:pt x="539" y="19"/>
                  <a:pt x="603" y="43"/>
                  <a:pt x="620" y="48"/>
                </a:cubicBezTo>
                <a:cubicBezTo>
                  <a:pt x="630" y="51"/>
                  <a:pt x="649" y="57"/>
                  <a:pt x="649" y="57"/>
                </a:cubicBezTo>
                <a:cubicBezTo>
                  <a:pt x="708" y="147"/>
                  <a:pt x="683" y="95"/>
                  <a:pt x="649" y="316"/>
                </a:cubicBezTo>
                <a:cubicBezTo>
                  <a:pt x="648" y="325"/>
                  <a:pt x="631" y="327"/>
                  <a:pt x="630" y="336"/>
                </a:cubicBezTo>
                <a:cubicBezTo>
                  <a:pt x="628" y="355"/>
                  <a:pt x="636" y="374"/>
                  <a:pt x="639" y="393"/>
                </a:cubicBezTo>
                <a:close/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6313B5E1-727F-47ED-AF7D-1CB3700270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3766" y="2604842"/>
            <a:ext cx="648073" cy="67855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6225D5B-C235-4E9D-80FE-FA1DF75BDBD9}"/>
              </a:ext>
            </a:extLst>
          </p:cNvPr>
          <p:cNvSpPr>
            <a:spLocks/>
          </p:cNvSpPr>
          <p:nvPr/>
        </p:nvSpPr>
        <p:spPr bwMode="auto">
          <a:xfrm>
            <a:off x="2735262" y="2927104"/>
            <a:ext cx="2844850" cy="1216025"/>
          </a:xfrm>
          <a:custGeom>
            <a:avLst/>
            <a:gdLst>
              <a:gd name="T0" fmla="*/ 2147483647 w 708"/>
              <a:gd name="T1" fmla="*/ 2147483647 h 404"/>
              <a:gd name="T2" fmla="*/ 2147483647 w 708"/>
              <a:gd name="T3" fmla="*/ 2147483647 h 404"/>
              <a:gd name="T4" fmla="*/ 2147483647 w 708"/>
              <a:gd name="T5" fmla="*/ 2147483647 h 404"/>
              <a:gd name="T6" fmla="*/ 2147483647 w 708"/>
              <a:gd name="T7" fmla="*/ 0 h 404"/>
              <a:gd name="T8" fmla="*/ 2147483647 w 708"/>
              <a:gd name="T9" fmla="*/ 2147483647 h 404"/>
              <a:gd name="T10" fmla="*/ 2147483647 w 708"/>
              <a:gd name="T11" fmla="*/ 2147483647 h 404"/>
              <a:gd name="T12" fmla="*/ 2147483647 w 708"/>
              <a:gd name="T13" fmla="*/ 2147483647 h 404"/>
              <a:gd name="T14" fmla="*/ 2147483647 w 708"/>
              <a:gd name="T15" fmla="*/ 2147483647 h 404"/>
              <a:gd name="T16" fmla="*/ 2147483647 w 708"/>
              <a:gd name="T17" fmla="*/ 2147483647 h 404"/>
              <a:gd name="T18" fmla="*/ 2147483647 w 708"/>
              <a:gd name="T19" fmla="*/ 2147483647 h 404"/>
              <a:gd name="T20" fmla="*/ 2147483647 w 708"/>
              <a:gd name="T21" fmla="*/ 2147483647 h 40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08" h="404">
                <a:moveTo>
                  <a:pt x="639" y="393"/>
                </a:moveTo>
                <a:cubicBezTo>
                  <a:pt x="424" y="383"/>
                  <a:pt x="336" y="404"/>
                  <a:pt x="178" y="355"/>
                </a:cubicBezTo>
                <a:cubicBezTo>
                  <a:pt x="141" y="330"/>
                  <a:pt x="100" y="321"/>
                  <a:pt x="63" y="297"/>
                </a:cubicBezTo>
                <a:cubicBezTo>
                  <a:pt x="0" y="200"/>
                  <a:pt x="58" y="34"/>
                  <a:pt x="169" y="0"/>
                </a:cubicBezTo>
                <a:cubicBezTo>
                  <a:pt x="201" y="3"/>
                  <a:pt x="233" y="7"/>
                  <a:pt x="265" y="9"/>
                </a:cubicBezTo>
                <a:cubicBezTo>
                  <a:pt x="355" y="14"/>
                  <a:pt x="445" y="11"/>
                  <a:pt x="534" y="19"/>
                </a:cubicBezTo>
                <a:cubicBezTo>
                  <a:pt x="539" y="19"/>
                  <a:pt x="603" y="43"/>
                  <a:pt x="620" y="48"/>
                </a:cubicBezTo>
                <a:cubicBezTo>
                  <a:pt x="630" y="51"/>
                  <a:pt x="649" y="57"/>
                  <a:pt x="649" y="57"/>
                </a:cubicBezTo>
                <a:cubicBezTo>
                  <a:pt x="708" y="147"/>
                  <a:pt x="683" y="95"/>
                  <a:pt x="649" y="316"/>
                </a:cubicBezTo>
                <a:cubicBezTo>
                  <a:pt x="648" y="325"/>
                  <a:pt x="631" y="327"/>
                  <a:pt x="630" y="336"/>
                </a:cubicBezTo>
                <a:cubicBezTo>
                  <a:pt x="628" y="355"/>
                  <a:pt x="636" y="374"/>
                  <a:pt x="639" y="393"/>
                </a:cubicBezTo>
                <a:close/>
              </a:path>
            </a:pathLst>
          </a:custGeom>
          <a:noFill/>
          <a:ln w="9525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AutoShape 13">
            <a:extLst>
              <a:ext uri="{FF2B5EF4-FFF2-40B4-BE49-F238E27FC236}">
                <a16:creationId xmlns:a16="http://schemas.microsoft.com/office/drawing/2014/main" id="{296B77D5-097A-423C-9FB7-E78BC3E3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264" y="2063504"/>
            <a:ext cx="1800225" cy="863600"/>
          </a:xfrm>
          <a:prstGeom prst="wedgeRectCallout">
            <a:avLst>
              <a:gd name="adj1" fmla="val -138271"/>
              <a:gd name="adj2" fmla="val 70403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>
                <a:ea typeface="微软雅黑 Light" panose="020B0502040204020203" pitchFamily="34" charset="-122"/>
              </a:rPr>
              <a:t>各层原问题子问题分解、合并代价累加</a:t>
            </a:r>
          </a:p>
        </p:txBody>
      </p:sp>
      <p:sp>
        <p:nvSpPr>
          <p:cNvPr id="16" name="Line 20">
            <a:extLst>
              <a:ext uri="{FF2B5EF4-FFF2-40B4-BE49-F238E27FC236}">
                <a16:creationId xmlns:a16="http://schemas.microsoft.com/office/drawing/2014/main" id="{6C05922C-3FBC-484F-AB08-98BDD1264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609" y="2582617"/>
            <a:ext cx="1439862" cy="444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33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8D786-A1B8-4985-9857-5139AD20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436318-B09F-4A7F-AFC6-21FBF914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67C3FC-3E83-4F53-90D5-F7B3656E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941520-E821-4B2F-AE34-3876FBD0E88A}"/>
              </a:ext>
            </a:extLst>
          </p:cNvPr>
          <p:cNvGrpSpPr/>
          <p:nvPr/>
        </p:nvGrpSpPr>
        <p:grpSpPr>
          <a:xfrm>
            <a:off x="4788024" y="1268760"/>
            <a:ext cx="4299164" cy="3548136"/>
            <a:chOff x="5029525" y="1755709"/>
            <a:chExt cx="3465088" cy="281318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5F0937B-B19A-4CAE-AA30-436FBE1D7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525" y="1755709"/>
              <a:ext cx="3465088" cy="2813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任意多边形 1">
              <a:extLst>
                <a:ext uri="{FF2B5EF4-FFF2-40B4-BE49-F238E27FC236}">
                  <a16:creationId xmlns:a16="http://schemas.microsoft.com/office/drawing/2014/main" id="{BF02A125-B7D9-4122-AC51-7B931445D20C}"/>
                </a:ext>
              </a:extLst>
            </p:cNvPr>
            <p:cNvSpPr/>
            <p:nvPr/>
          </p:nvSpPr>
          <p:spPr>
            <a:xfrm>
              <a:off x="5123442" y="3104785"/>
              <a:ext cx="148892" cy="292829"/>
            </a:xfrm>
            <a:custGeom>
              <a:avLst/>
              <a:gdLst>
                <a:gd name="connsiteX0" fmla="*/ 2452108 w 2452108"/>
                <a:gd name="connsiteY0" fmla="*/ 184150 h 2755900"/>
                <a:gd name="connsiteX1" fmla="*/ 2420358 w 2452108"/>
                <a:gd name="connsiteY1" fmla="*/ 177800 h 2755900"/>
                <a:gd name="connsiteX2" fmla="*/ 2369558 w 2452108"/>
                <a:gd name="connsiteY2" fmla="*/ 152400 h 2755900"/>
                <a:gd name="connsiteX3" fmla="*/ 2318758 w 2452108"/>
                <a:gd name="connsiteY3" fmla="*/ 133350 h 2755900"/>
                <a:gd name="connsiteX4" fmla="*/ 2280658 w 2452108"/>
                <a:gd name="connsiteY4" fmla="*/ 120650 h 2755900"/>
                <a:gd name="connsiteX5" fmla="*/ 2255258 w 2452108"/>
                <a:gd name="connsiteY5" fmla="*/ 107950 h 2755900"/>
                <a:gd name="connsiteX6" fmla="*/ 2229858 w 2452108"/>
                <a:gd name="connsiteY6" fmla="*/ 101600 h 2755900"/>
                <a:gd name="connsiteX7" fmla="*/ 2172708 w 2452108"/>
                <a:gd name="connsiteY7" fmla="*/ 88900 h 2755900"/>
                <a:gd name="connsiteX8" fmla="*/ 2121908 w 2452108"/>
                <a:gd name="connsiteY8" fmla="*/ 69850 h 2755900"/>
                <a:gd name="connsiteX9" fmla="*/ 2090158 w 2452108"/>
                <a:gd name="connsiteY9" fmla="*/ 63500 h 2755900"/>
                <a:gd name="connsiteX10" fmla="*/ 2026658 w 2452108"/>
                <a:gd name="connsiteY10" fmla="*/ 44450 h 2755900"/>
                <a:gd name="connsiteX11" fmla="*/ 1836158 w 2452108"/>
                <a:gd name="connsiteY11" fmla="*/ 50800 h 2755900"/>
                <a:gd name="connsiteX12" fmla="*/ 1817108 w 2452108"/>
                <a:gd name="connsiteY12" fmla="*/ 57150 h 2755900"/>
                <a:gd name="connsiteX13" fmla="*/ 1671058 w 2452108"/>
                <a:gd name="connsiteY13" fmla="*/ 63500 h 2755900"/>
                <a:gd name="connsiteX14" fmla="*/ 1613908 w 2452108"/>
                <a:gd name="connsiteY14" fmla="*/ 76200 h 2755900"/>
                <a:gd name="connsiteX15" fmla="*/ 1582158 w 2452108"/>
                <a:gd name="connsiteY15" fmla="*/ 82550 h 2755900"/>
                <a:gd name="connsiteX16" fmla="*/ 1556758 w 2452108"/>
                <a:gd name="connsiteY16" fmla="*/ 95250 h 2755900"/>
                <a:gd name="connsiteX17" fmla="*/ 1505958 w 2452108"/>
                <a:gd name="connsiteY17" fmla="*/ 101600 h 2755900"/>
                <a:gd name="connsiteX18" fmla="*/ 1429758 w 2452108"/>
                <a:gd name="connsiteY18" fmla="*/ 114300 h 2755900"/>
                <a:gd name="connsiteX19" fmla="*/ 1378958 w 2452108"/>
                <a:gd name="connsiteY19" fmla="*/ 127000 h 2755900"/>
                <a:gd name="connsiteX20" fmla="*/ 1353558 w 2452108"/>
                <a:gd name="connsiteY20" fmla="*/ 133350 h 2755900"/>
                <a:gd name="connsiteX21" fmla="*/ 1220208 w 2452108"/>
                <a:gd name="connsiteY21" fmla="*/ 146050 h 2755900"/>
                <a:gd name="connsiteX22" fmla="*/ 1156708 w 2452108"/>
                <a:gd name="connsiteY22" fmla="*/ 152400 h 2755900"/>
                <a:gd name="connsiteX23" fmla="*/ 737608 w 2452108"/>
                <a:gd name="connsiteY23" fmla="*/ 158750 h 2755900"/>
                <a:gd name="connsiteX24" fmla="*/ 712208 w 2452108"/>
                <a:gd name="connsiteY24" fmla="*/ 171450 h 2755900"/>
                <a:gd name="connsiteX25" fmla="*/ 693158 w 2452108"/>
                <a:gd name="connsiteY25" fmla="*/ 184150 h 2755900"/>
                <a:gd name="connsiteX26" fmla="*/ 642358 w 2452108"/>
                <a:gd name="connsiteY26" fmla="*/ 203200 h 2755900"/>
                <a:gd name="connsiteX27" fmla="*/ 616958 w 2452108"/>
                <a:gd name="connsiteY27" fmla="*/ 222250 h 2755900"/>
                <a:gd name="connsiteX28" fmla="*/ 572508 w 2452108"/>
                <a:gd name="connsiteY28" fmla="*/ 247650 h 2755900"/>
                <a:gd name="connsiteX29" fmla="*/ 547108 w 2452108"/>
                <a:gd name="connsiteY29" fmla="*/ 273050 h 2755900"/>
                <a:gd name="connsiteX30" fmla="*/ 521708 w 2452108"/>
                <a:gd name="connsiteY30" fmla="*/ 285750 h 2755900"/>
                <a:gd name="connsiteX31" fmla="*/ 451858 w 2452108"/>
                <a:gd name="connsiteY31" fmla="*/ 336550 h 2755900"/>
                <a:gd name="connsiteX32" fmla="*/ 432808 w 2452108"/>
                <a:gd name="connsiteY32" fmla="*/ 361950 h 2755900"/>
                <a:gd name="connsiteX33" fmla="*/ 388358 w 2452108"/>
                <a:gd name="connsiteY33" fmla="*/ 412750 h 2755900"/>
                <a:gd name="connsiteX34" fmla="*/ 356608 w 2452108"/>
                <a:gd name="connsiteY34" fmla="*/ 463550 h 2755900"/>
                <a:gd name="connsiteX35" fmla="*/ 312158 w 2452108"/>
                <a:gd name="connsiteY35" fmla="*/ 508000 h 2755900"/>
                <a:gd name="connsiteX36" fmla="*/ 293108 w 2452108"/>
                <a:gd name="connsiteY36" fmla="*/ 533400 h 2755900"/>
                <a:gd name="connsiteX37" fmla="*/ 280408 w 2452108"/>
                <a:gd name="connsiteY37" fmla="*/ 565150 h 2755900"/>
                <a:gd name="connsiteX38" fmla="*/ 255008 w 2452108"/>
                <a:gd name="connsiteY38" fmla="*/ 590550 h 2755900"/>
                <a:gd name="connsiteX39" fmla="*/ 242308 w 2452108"/>
                <a:gd name="connsiteY39" fmla="*/ 615950 h 2755900"/>
                <a:gd name="connsiteX40" fmla="*/ 185158 w 2452108"/>
                <a:gd name="connsiteY40" fmla="*/ 666750 h 2755900"/>
                <a:gd name="connsiteX41" fmla="*/ 166108 w 2452108"/>
                <a:gd name="connsiteY41" fmla="*/ 685800 h 2755900"/>
                <a:gd name="connsiteX42" fmla="*/ 147058 w 2452108"/>
                <a:gd name="connsiteY42" fmla="*/ 723900 h 2755900"/>
                <a:gd name="connsiteX43" fmla="*/ 128008 w 2452108"/>
                <a:gd name="connsiteY43" fmla="*/ 742950 h 2755900"/>
                <a:gd name="connsiteX44" fmla="*/ 89908 w 2452108"/>
                <a:gd name="connsiteY44" fmla="*/ 787400 h 2755900"/>
                <a:gd name="connsiteX45" fmla="*/ 83558 w 2452108"/>
                <a:gd name="connsiteY45" fmla="*/ 831850 h 2755900"/>
                <a:gd name="connsiteX46" fmla="*/ 77208 w 2452108"/>
                <a:gd name="connsiteY46" fmla="*/ 850900 h 2755900"/>
                <a:gd name="connsiteX47" fmla="*/ 64508 w 2452108"/>
                <a:gd name="connsiteY47" fmla="*/ 901700 h 2755900"/>
                <a:gd name="connsiteX48" fmla="*/ 58158 w 2452108"/>
                <a:gd name="connsiteY48" fmla="*/ 927100 h 2755900"/>
                <a:gd name="connsiteX49" fmla="*/ 45458 w 2452108"/>
                <a:gd name="connsiteY49" fmla="*/ 984250 h 2755900"/>
                <a:gd name="connsiteX50" fmla="*/ 26408 w 2452108"/>
                <a:gd name="connsiteY50" fmla="*/ 1016000 h 2755900"/>
                <a:gd name="connsiteX51" fmla="*/ 7358 w 2452108"/>
                <a:gd name="connsiteY51" fmla="*/ 1079500 h 2755900"/>
                <a:gd name="connsiteX52" fmla="*/ 1008 w 2452108"/>
                <a:gd name="connsiteY52" fmla="*/ 1136650 h 2755900"/>
                <a:gd name="connsiteX53" fmla="*/ 13708 w 2452108"/>
                <a:gd name="connsiteY53" fmla="*/ 1377950 h 2755900"/>
                <a:gd name="connsiteX54" fmla="*/ 26408 w 2452108"/>
                <a:gd name="connsiteY54" fmla="*/ 1517650 h 2755900"/>
                <a:gd name="connsiteX55" fmla="*/ 45458 w 2452108"/>
                <a:gd name="connsiteY55" fmla="*/ 1574800 h 2755900"/>
                <a:gd name="connsiteX56" fmla="*/ 51808 w 2452108"/>
                <a:gd name="connsiteY56" fmla="*/ 1593850 h 2755900"/>
                <a:gd name="connsiteX57" fmla="*/ 58158 w 2452108"/>
                <a:gd name="connsiteY57" fmla="*/ 1644650 h 2755900"/>
                <a:gd name="connsiteX58" fmla="*/ 83558 w 2452108"/>
                <a:gd name="connsiteY58" fmla="*/ 1689100 h 2755900"/>
                <a:gd name="connsiteX59" fmla="*/ 102608 w 2452108"/>
                <a:gd name="connsiteY59" fmla="*/ 1708150 h 2755900"/>
                <a:gd name="connsiteX60" fmla="*/ 134358 w 2452108"/>
                <a:gd name="connsiteY60" fmla="*/ 1746250 h 2755900"/>
                <a:gd name="connsiteX61" fmla="*/ 166108 w 2452108"/>
                <a:gd name="connsiteY61" fmla="*/ 1803400 h 2755900"/>
                <a:gd name="connsiteX62" fmla="*/ 178808 w 2452108"/>
                <a:gd name="connsiteY62" fmla="*/ 1828800 h 2755900"/>
                <a:gd name="connsiteX63" fmla="*/ 185158 w 2452108"/>
                <a:gd name="connsiteY63" fmla="*/ 1847850 h 2755900"/>
                <a:gd name="connsiteX64" fmla="*/ 204208 w 2452108"/>
                <a:gd name="connsiteY64" fmla="*/ 1860550 h 2755900"/>
                <a:gd name="connsiteX65" fmla="*/ 216908 w 2452108"/>
                <a:gd name="connsiteY65" fmla="*/ 1905000 h 2755900"/>
                <a:gd name="connsiteX66" fmla="*/ 248658 w 2452108"/>
                <a:gd name="connsiteY66" fmla="*/ 1955800 h 2755900"/>
                <a:gd name="connsiteX67" fmla="*/ 261358 w 2452108"/>
                <a:gd name="connsiteY67" fmla="*/ 1993900 h 2755900"/>
                <a:gd name="connsiteX68" fmla="*/ 274058 w 2452108"/>
                <a:gd name="connsiteY68" fmla="*/ 2012950 h 2755900"/>
                <a:gd name="connsiteX69" fmla="*/ 280408 w 2452108"/>
                <a:gd name="connsiteY69" fmla="*/ 2032000 h 2755900"/>
                <a:gd name="connsiteX70" fmla="*/ 324858 w 2452108"/>
                <a:gd name="connsiteY70" fmla="*/ 2082800 h 2755900"/>
                <a:gd name="connsiteX71" fmla="*/ 350258 w 2452108"/>
                <a:gd name="connsiteY71" fmla="*/ 2114550 h 2755900"/>
                <a:gd name="connsiteX72" fmla="*/ 382008 w 2452108"/>
                <a:gd name="connsiteY72" fmla="*/ 2139950 h 2755900"/>
                <a:gd name="connsiteX73" fmla="*/ 401058 w 2452108"/>
                <a:gd name="connsiteY73" fmla="*/ 2165350 h 2755900"/>
                <a:gd name="connsiteX74" fmla="*/ 426458 w 2452108"/>
                <a:gd name="connsiteY74" fmla="*/ 2190750 h 2755900"/>
                <a:gd name="connsiteX75" fmla="*/ 451858 w 2452108"/>
                <a:gd name="connsiteY75" fmla="*/ 2222500 h 2755900"/>
                <a:gd name="connsiteX76" fmla="*/ 483608 w 2452108"/>
                <a:gd name="connsiteY76" fmla="*/ 2247900 h 2755900"/>
                <a:gd name="connsiteX77" fmla="*/ 534408 w 2452108"/>
                <a:gd name="connsiteY77" fmla="*/ 2298700 h 2755900"/>
                <a:gd name="connsiteX78" fmla="*/ 559808 w 2452108"/>
                <a:gd name="connsiteY78" fmla="*/ 2324100 h 2755900"/>
                <a:gd name="connsiteX79" fmla="*/ 642358 w 2452108"/>
                <a:gd name="connsiteY79" fmla="*/ 2400300 h 2755900"/>
                <a:gd name="connsiteX80" fmla="*/ 655058 w 2452108"/>
                <a:gd name="connsiteY80" fmla="*/ 2419350 h 2755900"/>
                <a:gd name="connsiteX81" fmla="*/ 699508 w 2452108"/>
                <a:gd name="connsiteY81" fmla="*/ 2444750 h 2755900"/>
                <a:gd name="connsiteX82" fmla="*/ 731258 w 2452108"/>
                <a:gd name="connsiteY82" fmla="*/ 2476500 h 2755900"/>
                <a:gd name="connsiteX83" fmla="*/ 769358 w 2452108"/>
                <a:gd name="connsiteY83" fmla="*/ 2514600 h 2755900"/>
                <a:gd name="connsiteX84" fmla="*/ 788408 w 2452108"/>
                <a:gd name="connsiteY84" fmla="*/ 2533650 h 2755900"/>
                <a:gd name="connsiteX85" fmla="*/ 801108 w 2452108"/>
                <a:gd name="connsiteY85" fmla="*/ 2552700 h 2755900"/>
                <a:gd name="connsiteX86" fmla="*/ 820158 w 2452108"/>
                <a:gd name="connsiteY86" fmla="*/ 2565400 h 2755900"/>
                <a:gd name="connsiteX87" fmla="*/ 845558 w 2452108"/>
                <a:gd name="connsiteY87" fmla="*/ 2584450 h 2755900"/>
                <a:gd name="connsiteX88" fmla="*/ 883658 w 2452108"/>
                <a:gd name="connsiteY88" fmla="*/ 2622550 h 2755900"/>
                <a:gd name="connsiteX89" fmla="*/ 896358 w 2452108"/>
                <a:gd name="connsiteY89" fmla="*/ 2641600 h 2755900"/>
                <a:gd name="connsiteX90" fmla="*/ 921758 w 2452108"/>
                <a:gd name="connsiteY90" fmla="*/ 2654300 h 2755900"/>
                <a:gd name="connsiteX91" fmla="*/ 934458 w 2452108"/>
                <a:gd name="connsiteY91" fmla="*/ 2673350 h 2755900"/>
                <a:gd name="connsiteX92" fmla="*/ 972558 w 2452108"/>
                <a:gd name="connsiteY92" fmla="*/ 2692400 h 2755900"/>
                <a:gd name="connsiteX93" fmla="*/ 978908 w 2452108"/>
                <a:gd name="connsiteY93" fmla="*/ 2711450 h 2755900"/>
                <a:gd name="connsiteX94" fmla="*/ 1080508 w 2452108"/>
                <a:gd name="connsiteY94" fmla="*/ 2755900 h 2755900"/>
                <a:gd name="connsiteX95" fmla="*/ 1220208 w 2452108"/>
                <a:gd name="connsiteY95" fmla="*/ 2749550 h 2755900"/>
                <a:gd name="connsiteX96" fmla="*/ 1271008 w 2452108"/>
                <a:gd name="connsiteY96" fmla="*/ 2711450 h 2755900"/>
                <a:gd name="connsiteX97" fmla="*/ 1328158 w 2452108"/>
                <a:gd name="connsiteY97" fmla="*/ 2654300 h 2755900"/>
                <a:gd name="connsiteX98" fmla="*/ 1366258 w 2452108"/>
                <a:gd name="connsiteY98" fmla="*/ 2609850 h 2755900"/>
                <a:gd name="connsiteX99" fmla="*/ 1391658 w 2452108"/>
                <a:gd name="connsiteY99" fmla="*/ 2559050 h 2755900"/>
                <a:gd name="connsiteX100" fmla="*/ 1423408 w 2452108"/>
                <a:gd name="connsiteY100" fmla="*/ 2514600 h 2755900"/>
                <a:gd name="connsiteX101" fmla="*/ 1442458 w 2452108"/>
                <a:gd name="connsiteY101" fmla="*/ 2470150 h 2755900"/>
                <a:gd name="connsiteX102" fmla="*/ 1448808 w 2452108"/>
                <a:gd name="connsiteY102" fmla="*/ 2451100 h 2755900"/>
                <a:gd name="connsiteX103" fmla="*/ 1493258 w 2452108"/>
                <a:gd name="connsiteY103" fmla="*/ 2400300 h 2755900"/>
                <a:gd name="connsiteX104" fmla="*/ 1518658 w 2452108"/>
                <a:gd name="connsiteY104" fmla="*/ 2349500 h 2755900"/>
                <a:gd name="connsiteX105" fmla="*/ 1531358 w 2452108"/>
                <a:gd name="connsiteY105" fmla="*/ 2330450 h 2755900"/>
                <a:gd name="connsiteX106" fmla="*/ 1556758 w 2452108"/>
                <a:gd name="connsiteY106" fmla="*/ 2279650 h 2755900"/>
                <a:gd name="connsiteX107" fmla="*/ 1569458 w 2452108"/>
                <a:gd name="connsiteY107" fmla="*/ 2260600 h 2755900"/>
                <a:gd name="connsiteX108" fmla="*/ 1588508 w 2452108"/>
                <a:gd name="connsiteY108" fmla="*/ 2235200 h 2755900"/>
                <a:gd name="connsiteX109" fmla="*/ 1607558 w 2452108"/>
                <a:gd name="connsiteY109" fmla="*/ 2203450 h 2755900"/>
                <a:gd name="connsiteX110" fmla="*/ 1620258 w 2452108"/>
                <a:gd name="connsiteY110" fmla="*/ 2178050 h 2755900"/>
                <a:gd name="connsiteX111" fmla="*/ 1645658 w 2452108"/>
                <a:gd name="connsiteY111" fmla="*/ 2133600 h 2755900"/>
                <a:gd name="connsiteX112" fmla="*/ 1658358 w 2452108"/>
                <a:gd name="connsiteY112" fmla="*/ 2076450 h 2755900"/>
                <a:gd name="connsiteX113" fmla="*/ 1664708 w 2452108"/>
                <a:gd name="connsiteY113" fmla="*/ 2051050 h 2755900"/>
                <a:gd name="connsiteX114" fmla="*/ 1677408 w 2452108"/>
                <a:gd name="connsiteY114" fmla="*/ 2032000 h 2755900"/>
                <a:gd name="connsiteX115" fmla="*/ 1690108 w 2452108"/>
                <a:gd name="connsiteY115" fmla="*/ 1981200 h 2755900"/>
                <a:gd name="connsiteX116" fmla="*/ 1715508 w 2452108"/>
                <a:gd name="connsiteY116" fmla="*/ 1930400 h 2755900"/>
                <a:gd name="connsiteX117" fmla="*/ 1728208 w 2452108"/>
                <a:gd name="connsiteY117" fmla="*/ 1905000 h 2755900"/>
                <a:gd name="connsiteX118" fmla="*/ 1740908 w 2452108"/>
                <a:gd name="connsiteY118" fmla="*/ 1854200 h 2755900"/>
                <a:gd name="connsiteX119" fmla="*/ 1747258 w 2452108"/>
                <a:gd name="connsiteY119" fmla="*/ 1828800 h 2755900"/>
                <a:gd name="connsiteX120" fmla="*/ 1759958 w 2452108"/>
                <a:gd name="connsiteY120" fmla="*/ 1803400 h 2755900"/>
                <a:gd name="connsiteX121" fmla="*/ 1766308 w 2452108"/>
                <a:gd name="connsiteY121" fmla="*/ 1771650 h 2755900"/>
                <a:gd name="connsiteX122" fmla="*/ 1779008 w 2452108"/>
                <a:gd name="connsiteY122" fmla="*/ 1739900 h 2755900"/>
                <a:gd name="connsiteX123" fmla="*/ 1785358 w 2452108"/>
                <a:gd name="connsiteY123" fmla="*/ 1695450 h 2755900"/>
                <a:gd name="connsiteX124" fmla="*/ 1798058 w 2452108"/>
                <a:gd name="connsiteY124" fmla="*/ 1625600 h 2755900"/>
                <a:gd name="connsiteX125" fmla="*/ 1810758 w 2452108"/>
                <a:gd name="connsiteY125" fmla="*/ 1549400 h 2755900"/>
                <a:gd name="connsiteX126" fmla="*/ 1817108 w 2452108"/>
                <a:gd name="connsiteY126" fmla="*/ 1524000 h 2755900"/>
                <a:gd name="connsiteX127" fmla="*/ 1836158 w 2452108"/>
                <a:gd name="connsiteY127" fmla="*/ 1492250 h 2755900"/>
                <a:gd name="connsiteX128" fmla="*/ 1880608 w 2452108"/>
                <a:gd name="connsiteY128" fmla="*/ 1416050 h 2755900"/>
                <a:gd name="connsiteX129" fmla="*/ 1906008 w 2452108"/>
                <a:gd name="connsiteY129" fmla="*/ 1390650 h 2755900"/>
                <a:gd name="connsiteX130" fmla="*/ 1925058 w 2452108"/>
                <a:gd name="connsiteY130" fmla="*/ 1365250 h 2755900"/>
                <a:gd name="connsiteX131" fmla="*/ 1956808 w 2452108"/>
                <a:gd name="connsiteY131" fmla="*/ 1333500 h 2755900"/>
                <a:gd name="connsiteX132" fmla="*/ 1975858 w 2452108"/>
                <a:gd name="connsiteY132" fmla="*/ 1289050 h 2755900"/>
                <a:gd name="connsiteX133" fmla="*/ 1982208 w 2452108"/>
                <a:gd name="connsiteY133" fmla="*/ 1263650 h 2755900"/>
                <a:gd name="connsiteX134" fmla="*/ 2001258 w 2452108"/>
                <a:gd name="connsiteY134" fmla="*/ 1250950 h 2755900"/>
                <a:gd name="connsiteX135" fmla="*/ 2007608 w 2452108"/>
                <a:gd name="connsiteY135" fmla="*/ 1231900 h 2755900"/>
                <a:gd name="connsiteX136" fmla="*/ 2039358 w 2452108"/>
                <a:gd name="connsiteY136" fmla="*/ 1187450 h 2755900"/>
                <a:gd name="connsiteX137" fmla="*/ 2058408 w 2452108"/>
                <a:gd name="connsiteY137" fmla="*/ 1174750 h 2755900"/>
                <a:gd name="connsiteX138" fmla="*/ 2096508 w 2452108"/>
                <a:gd name="connsiteY138" fmla="*/ 1117600 h 2755900"/>
                <a:gd name="connsiteX139" fmla="*/ 2115558 w 2452108"/>
                <a:gd name="connsiteY139" fmla="*/ 1092200 h 2755900"/>
                <a:gd name="connsiteX140" fmla="*/ 2121908 w 2452108"/>
                <a:gd name="connsiteY140" fmla="*/ 1066800 h 2755900"/>
                <a:gd name="connsiteX141" fmla="*/ 2140958 w 2452108"/>
                <a:gd name="connsiteY141" fmla="*/ 1041400 h 2755900"/>
                <a:gd name="connsiteX142" fmla="*/ 2153658 w 2452108"/>
                <a:gd name="connsiteY142" fmla="*/ 1016000 h 2755900"/>
                <a:gd name="connsiteX143" fmla="*/ 2172708 w 2452108"/>
                <a:gd name="connsiteY143" fmla="*/ 990600 h 2755900"/>
                <a:gd name="connsiteX144" fmla="*/ 2191758 w 2452108"/>
                <a:gd name="connsiteY144" fmla="*/ 939800 h 2755900"/>
                <a:gd name="connsiteX145" fmla="*/ 2217158 w 2452108"/>
                <a:gd name="connsiteY145" fmla="*/ 895350 h 2755900"/>
                <a:gd name="connsiteX146" fmla="*/ 2248908 w 2452108"/>
                <a:gd name="connsiteY146" fmla="*/ 825500 h 2755900"/>
                <a:gd name="connsiteX147" fmla="*/ 2255258 w 2452108"/>
                <a:gd name="connsiteY147" fmla="*/ 800100 h 2755900"/>
                <a:gd name="connsiteX148" fmla="*/ 2261608 w 2452108"/>
                <a:gd name="connsiteY148" fmla="*/ 781050 h 2755900"/>
                <a:gd name="connsiteX149" fmla="*/ 2274308 w 2452108"/>
                <a:gd name="connsiteY149" fmla="*/ 730250 h 2755900"/>
                <a:gd name="connsiteX150" fmla="*/ 2299708 w 2452108"/>
                <a:gd name="connsiteY150" fmla="*/ 666750 h 2755900"/>
                <a:gd name="connsiteX151" fmla="*/ 2306058 w 2452108"/>
                <a:gd name="connsiteY151" fmla="*/ 647700 h 2755900"/>
                <a:gd name="connsiteX152" fmla="*/ 2312408 w 2452108"/>
                <a:gd name="connsiteY152" fmla="*/ 628650 h 2755900"/>
                <a:gd name="connsiteX153" fmla="*/ 2318758 w 2452108"/>
                <a:gd name="connsiteY153" fmla="*/ 603250 h 2755900"/>
                <a:gd name="connsiteX154" fmla="*/ 2325108 w 2452108"/>
                <a:gd name="connsiteY154" fmla="*/ 584200 h 2755900"/>
                <a:gd name="connsiteX155" fmla="*/ 2331458 w 2452108"/>
                <a:gd name="connsiteY155" fmla="*/ 552450 h 2755900"/>
                <a:gd name="connsiteX156" fmla="*/ 2337808 w 2452108"/>
                <a:gd name="connsiteY156" fmla="*/ 533400 h 2755900"/>
                <a:gd name="connsiteX157" fmla="*/ 2344158 w 2452108"/>
                <a:gd name="connsiteY157" fmla="*/ 495300 h 2755900"/>
                <a:gd name="connsiteX158" fmla="*/ 2356858 w 2452108"/>
                <a:gd name="connsiteY158" fmla="*/ 457200 h 2755900"/>
                <a:gd name="connsiteX159" fmla="*/ 2363208 w 2452108"/>
                <a:gd name="connsiteY159" fmla="*/ 438150 h 2755900"/>
                <a:gd name="connsiteX160" fmla="*/ 2388608 w 2452108"/>
                <a:gd name="connsiteY160" fmla="*/ 387350 h 2755900"/>
                <a:gd name="connsiteX161" fmla="*/ 2407658 w 2452108"/>
                <a:gd name="connsiteY161" fmla="*/ 336550 h 2755900"/>
                <a:gd name="connsiteX162" fmla="*/ 2420358 w 2452108"/>
                <a:gd name="connsiteY162" fmla="*/ 298450 h 2755900"/>
                <a:gd name="connsiteX163" fmla="*/ 2426708 w 2452108"/>
                <a:gd name="connsiteY163" fmla="*/ 279400 h 2755900"/>
                <a:gd name="connsiteX164" fmla="*/ 2439408 w 2452108"/>
                <a:gd name="connsiteY164" fmla="*/ 234950 h 2755900"/>
                <a:gd name="connsiteX165" fmla="*/ 2426708 w 2452108"/>
                <a:gd name="connsiteY165" fmla="*/ 184150 h 2755900"/>
                <a:gd name="connsiteX166" fmla="*/ 2420358 w 2452108"/>
                <a:gd name="connsiteY166" fmla="*/ 165100 h 2755900"/>
                <a:gd name="connsiteX167" fmla="*/ 2401308 w 2452108"/>
                <a:gd name="connsiteY167" fmla="*/ 146050 h 2755900"/>
                <a:gd name="connsiteX168" fmla="*/ 2388608 w 2452108"/>
                <a:gd name="connsiteY168" fmla="*/ 127000 h 2755900"/>
                <a:gd name="connsiteX169" fmla="*/ 2369558 w 2452108"/>
                <a:gd name="connsiteY169" fmla="*/ 120650 h 2755900"/>
                <a:gd name="connsiteX170" fmla="*/ 2350508 w 2452108"/>
                <a:gd name="connsiteY170" fmla="*/ 107950 h 2755900"/>
                <a:gd name="connsiteX171" fmla="*/ 2318758 w 2452108"/>
                <a:gd name="connsiteY171" fmla="*/ 82550 h 2755900"/>
                <a:gd name="connsiteX172" fmla="*/ 2306058 w 2452108"/>
                <a:gd name="connsiteY172" fmla="*/ 63500 h 2755900"/>
                <a:gd name="connsiteX173" fmla="*/ 2267958 w 2452108"/>
                <a:gd name="connsiteY173" fmla="*/ 44450 h 2755900"/>
                <a:gd name="connsiteX174" fmla="*/ 2261608 w 2452108"/>
                <a:gd name="connsiteY174" fmla="*/ 25400 h 2755900"/>
                <a:gd name="connsiteX175" fmla="*/ 2236208 w 2452108"/>
                <a:gd name="connsiteY175" fmla="*/ 0 h 275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452108" h="2755900">
                  <a:moveTo>
                    <a:pt x="2452108" y="184150"/>
                  </a:moveTo>
                  <a:cubicBezTo>
                    <a:pt x="2441525" y="182033"/>
                    <a:pt x="2430432" y="181674"/>
                    <a:pt x="2420358" y="177800"/>
                  </a:cubicBezTo>
                  <a:cubicBezTo>
                    <a:pt x="2402688" y="171004"/>
                    <a:pt x="2387925" y="156992"/>
                    <a:pt x="2369558" y="152400"/>
                  </a:cubicBezTo>
                  <a:cubicBezTo>
                    <a:pt x="2314565" y="138652"/>
                    <a:pt x="2374101" y="155487"/>
                    <a:pt x="2318758" y="133350"/>
                  </a:cubicBezTo>
                  <a:cubicBezTo>
                    <a:pt x="2306329" y="128378"/>
                    <a:pt x="2292632" y="126637"/>
                    <a:pt x="2280658" y="120650"/>
                  </a:cubicBezTo>
                  <a:cubicBezTo>
                    <a:pt x="2272191" y="116417"/>
                    <a:pt x="2264121" y="111274"/>
                    <a:pt x="2255258" y="107950"/>
                  </a:cubicBezTo>
                  <a:cubicBezTo>
                    <a:pt x="2247086" y="104886"/>
                    <a:pt x="2238249" y="103998"/>
                    <a:pt x="2229858" y="101600"/>
                  </a:cubicBezTo>
                  <a:cubicBezTo>
                    <a:pt x="2186088" y="89094"/>
                    <a:pt x="2241466" y="100360"/>
                    <a:pt x="2172708" y="88900"/>
                  </a:cubicBezTo>
                  <a:cubicBezTo>
                    <a:pt x="2162997" y="85015"/>
                    <a:pt x="2135181" y="73168"/>
                    <a:pt x="2121908" y="69850"/>
                  </a:cubicBezTo>
                  <a:cubicBezTo>
                    <a:pt x="2111437" y="67232"/>
                    <a:pt x="2100496" y="66601"/>
                    <a:pt x="2090158" y="63500"/>
                  </a:cubicBezTo>
                  <a:cubicBezTo>
                    <a:pt x="2006616" y="38437"/>
                    <a:pt x="2109137" y="60946"/>
                    <a:pt x="2026658" y="44450"/>
                  </a:cubicBezTo>
                  <a:cubicBezTo>
                    <a:pt x="1963158" y="46567"/>
                    <a:pt x="1899577" y="46956"/>
                    <a:pt x="1836158" y="50800"/>
                  </a:cubicBezTo>
                  <a:cubicBezTo>
                    <a:pt x="1829477" y="51205"/>
                    <a:pt x="1823782" y="56637"/>
                    <a:pt x="1817108" y="57150"/>
                  </a:cubicBezTo>
                  <a:cubicBezTo>
                    <a:pt x="1768522" y="60887"/>
                    <a:pt x="1719741" y="61383"/>
                    <a:pt x="1671058" y="63500"/>
                  </a:cubicBezTo>
                  <a:cubicBezTo>
                    <a:pt x="1575299" y="82652"/>
                    <a:pt x="1694617" y="58265"/>
                    <a:pt x="1613908" y="76200"/>
                  </a:cubicBezTo>
                  <a:cubicBezTo>
                    <a:pt x="1603372" y="78541"/>
                    <a:pt x="1592741" y="80433"/>
                    <a:pt x="1582158" y="82550"/>
                  </a:cubicBezTo>
                  <a:cubicBezTo>
                    <a:pt x="1573691" y="86783"/>
                    <a:pt x="1565941" y="92954"/>
                    <a:pt x="1556758" y="95250"/>
                  </a:cubicBezTo>
                  <a:cubicBezTo>
                    <a:pt x="1540202" y="99389"/>
                    <a:pt x="1522834" y="99069"/>
                    <a:pt x="1505958" y="101600"/>
                  </a:cubicBezTo>
                  <a:cubicBezTo>
                    <a:pt x="1480493" y="105420"/>
                    <a:pt x="1454740" y="108055"/>
                    <a:pt x="1429758" y="114300"/>
                  </a:cubicBezTo>
                  <a:lnTo>
                    <a:pt x="1378958" y="127000"/>
                  </a:lnTo>
                  <a:cubicBezTo>
                    <a:pt x="1370491" y="129117"/>
                    <a:pt x="1362218" y="132268"/>
                    <a:pt x="1353558" y="133350"/>
                  </a:cubicBezTo>
                  <a:cubicBezTo>
                    <a:pt x="1259136" y="145153"/>
                    <a:pt x="1346032" y="135109"/>
                    <a:pt x="1220208" y="146050"/>
                  </a:cubicBezTo>
                  <a:cubicBezTo>
                    <a:pt x="1199016" y="147893"/>
                    <a:pt x="1177973" y="151840"/>
                    <a:pt x="1156708" y="152400"/>
                  </a:cubicBezTo>
                  <a:cubicBezTo>
                    <a:pt x="1017040" y="156075"/>
                    <a:pt x="877308" y="156633"/>
                    <a:pt x="737608" y="158750"/>
                  </a:cubicBezTo>
                  <a:cubicBezTo>
                    <a:pt x="729141" y="162983"/>
                    <a:pt x="720427" y="166754"/>
                    <a:pt x="712208" y="171450"/>
                  </a:cubicBezTo>
                  <a:cubicBezTo>
                    <a:pt x="705582" y="175236"/>
                    <a:pt x="700173" y="181144"/>
                    <a:pt x="693158" y="184150"/>
                  </a:cubicBezTo>
                  <a:cubicBezTo>
                    <a:pt x="646617" y="204096"/>
                    <a:pt x="688534" y="174340"/>
                    <a:pt x="642358" y="203200"/>
                  </a:cubicBezTo>
                  <a:cubicBezTo>
                    <a:pt x="633383" y="208809"/>
                    <a:pt x="625933" y="216641"/>
                    <a:pt x="616958" y="222250"/>
                  </a:cubicBezTo>
                  <a:cubicBezTo>
                    <a:pt x="594783" y="236109"/>
                    <a:pt x="591331" y="231516"/>
                    <a:pt x="572508" y="247650"/>
                  </a:cubicBezTo>
                  <a:cubicBezTo>
                    <a:pt x="563417" y="255442"/>
                    <a:pt x="556687" y="265866"/>
                    <a:pt x="547108" y="273050"/>
                  </a:cubicBezTo>
                  <a:cubicBezTo>
                    <a:pt x="539535" y="278730"/>
                    <a:pt x="529927" y="281054"/>
                    <a:pt x="521708" y="285750"/>
                  </a:cubicBezTo>
                  <a:cubicBezTo>
                    <a:pt x="505338" y="295104"/>
                    <a:pt x="452485" y="335714"/>
                    <a:pt x="451858" y="336550"/>
                  </a:cubicBezTo>
                  <a:cubicBezTo>
                    <a:pt x="445508" y="345017"/>
                    <a:pt x="439777" y="353985"/>
                    <a:pt x="432808" y="361950"/>
                  </a:cubicBezTo>
                  <a:cubicBezTo>
                    <a:pt x="406962" y="391488"/>
                    <a:pt x="408372" y="380728"/>
                    <a:pt x="388358" y="412750"/>
                  </a:cubicBezTo>
                  <a:cubicBezTo>
                    <a:pt x="367301" y="446442"/>
                    <a:pt x="385390" y="431890"/>
                    <a:pt x="356608" y="463550"/>
                  </a:cubicBezTo>
                  <a:cubicBezTo>
                    <a:pt x="342513" y="479055"/>
                    <a:pt x="324730" y="491237"/>
                    <a:pt x="312158" y="508000"/>
                  </a:cubicBezTo>
                  <a:cubicBezTo>
                    <a:pt x="305808" y="516467"/>
                    <a:pt x="298248" y="524149"/>
                    <a:pt x="293108" y="533400"/>
                  </a:cubicBezTo>
                  <a:cubicBezTo>
                    <a:pt x="287572" y="543364"/>
                    <a:pt x="286731" y="555666"/>
                    <a:pt x="280408" y="565150"/>
                  </a:cubicBezTo>
                  <a:cubicBezTo>
                    <a:pt x="273766" y="575113"/>
                    <a:pt x="262192" y="580971"/>
                    <a:pt x="255008" y="590550"/>
                  </a:cubicBezTo>
                  <a:cubicBezTo>
                    <a:pt x="249328" y="598123"/>
                    <a:pt x="248221" y="608558"/>
                    <a:pt x="242308" y="615950"/>
                  </a:cubicBezTo>
                  <a:cubicBezTo>
                    <a:pt x="192909" y="677699"/>
                    <a:pt x="221660" y="636331"/>
                    <a:pt x="185158" y="666750"/>
                  </a:cubicBezTo>
                  <a:cubicBezTo>
                    <a:pt x="178259" y="672499"/>
                    <a:pt x="172458" y="679450"/>
                    <a:pt x="166108" y="685800"/>
                  </a:cubicBezTo>
                  <a:cubicBezTo>
                    <a:pt x="159744" y="704893"/>
                    <a:pt x="160735" y="707487"/>
                    <a:pt x="147058" y="723900"/>
                  </a:cubicBezTo>
                  <a:cubicBezTo>
                    <a:pt x="141309" y="730799"/>
                    <a:pt x="133852" y="736132"/>
                    <a:pt x="128008" y="742950"/>
                  </a:cubicBezTo>
                  <a:cubicBezTo>
                    <a:pt x="79132" y="799972"/>
                    <a:pt x="137178" y="740130"/>
                    <a:pt x="89908" y="787400"/>
                  </a:cubicBezTo>
                  <a:cubicBezTo>
                    <a:pt x="87791" y="802217"/>
                    <a:pt x="86493" y="817174"/>
                    <a:pt x="83558" y="831850"/>
                  </a:cubicBezTo>
                  <a:cubicBezTo>
                    <a:pt x="82245" y="838414"/>
                    <a:pt x="78969" y="844442"/>
                    <a:pt x="77208" y="850900"/>
                  </a:cubicBezTo>
                  <a:cubicBezTo>
                    <a:pt x="72615" y="867739"/>
                    <a:pt x="68741" y="884767"/>
                    <a:pt x="64508" y="901700"/>
                  </a:cubicBezTo>
                  <a:cubicBezTo>
                    <a:pt x="62391" y="910167"/>
                    <a:pt x="59870" y="918542"/>
                    <a:pt x="58158" y="927100"/>
                  </a:cubicBezTo>
                  <a:cubicBezTo>
                    <a:pt x="57154" y="932121"/>
                    <a:pt x="48719" y="976913"/>
                    <a:pt x="45458" y="984250"/>
                  </a:cubicBezTo>
                  <a:cubicBezTo>
                    <a:pt x="40445" y="995528"/>
                    <a:pt x="31515" y="1004764"/>
                    <a:pt x="26408" y="1016000"/>
                  </a:cubicBezTo>
                  <a:cubicBezTo>
                    <a:pt x="17819" y="1034895"/>
                    <a:pt x="12475" y="1059030"/>
                    <a:pt x="7358" y="1079500"/>
                  </a:cubicBezTo>
                  <a:cubicBezTo>
                    <a:pt x="5241" y="1098550"/>
                    <a:pt x="1008" y="1117483"/>
                    <a:pt x="1008" y="1136650"/>
                  </a:cubicBezTo>
                  <a:cubicBezTo>
                    <a:pt x="1008" y="1323603"/>
                    <a:pt x="-5316" y="1282831"/>
                    <a:pt x="13708" y="1377950"/>
                  </a:cubicBezTo>
                  <a:cubicBezTo>
                    <a:pt x="15436" y="1398689"/>
                    <a:pt x="22854" y="1492769"/>
                    <a:pt x="26408" y="1517650"/>
                  </a:cubicBezTo>
                  <a:cubicBezTo>
                    <a:pt x="29682" y="1540567"/>
                    <a:pt x="37145" y="1552633"/>
                    <a:pt x="45458" y="1574800"/>
                  </a:cubicBezTo>
                  <a:cubicBezTo>
                    <a:pt x="47808" y="1581067"/>
                    <a:pt x="49691" y="1587500"/>
                    <a:pt x="51808" y="1593850"/>
                  </a:cubicBezTo>
                  <a:cubicBezTo>
                    <a:pt x="53925" y="1610783"/>
                    <a:pt x="54019" y="1628094"/>
                    <a:pt x="58158" y="1644650"/>
                  </a:cubicBezTo>
                  <a:cubicBezTo>
                    <a:pt x="60376" y="1653523"/>
                    <a:pt x="76810" y="1681002"/>
                    <a:pt x="83558" y="1689100"/>
                  </a:cubicBezTo>
                  <a:cubicBezTo>
                    <a:pt x="89307" y="1695999"/>
                    <a:pt x="97388" y="1700842"/>
                    <a:pt x="102608" y="1708150"/>
                  </a:cubicBezTo>
                  <a:cubicBezTo>
                    <a:pt x="131904" y="1749165"/>
                    <a:pt x="96803" y="1721213"/>
                    <a:pt x="134358" y="1746250"/>
                  </a:cubicBezTo>
                  <a:cubicBezTo>
                    <a:pt x="151918" y="1798930"/>
                    <a:pt x="122439" y="1716061"/>
                    <a:pt x="166108" y="1803400"/>
                  </a:cubicBezTo>
                  <a:cubicBezTo>
                    <a:pt x="170341" y="1811867"/>
                    <a:pt x="175079" y="1820099"/>
                    <a:pt x="178808" y="1828800"/>
                  </a:cubicBezTo>
                  <a:cubicBezTo>
                    <a:pt x="181445" y="1834952"/>
                    <a:pt x="180977" y="1842623"/>
                    <a:pt x="185158" y="1847850"/>
                  </a:cubicBezTo>
                  <a:cubicBezTo>
                    <a:pt x="189926" y="1853809"/>
                    <a:pt x="197858" y="1856317"/>
                    <a:pt x="204208" y="1860550"/>
                  </a:cubicBezTo>
                  <a:cubicBezTo>
                    <a:pt x="205583" y="1866049"/>
                    <a:pt x="212859" y="1897915"/>
                    <a:pt x="216908" y="1905000"/>
                  </a:cubicBezTo>
                  <a:cubicBezTo>
                    <a:pt x="242382" y="1949580"/>
                    <a:pt x="230559" y="1910552"/>
                    <a:pt x="248658" y="1955800"/>
                  </a:cubicBezTo>
                  <a:cubicBezTo>
                    <a:pt x="253630" y="1968229"/>
                    <a:pt x="253932" y="1982761"/>
                    <a:pt x="261358" y="1993900"/>
                  </a:cubicBezTo>
                  <a:cubicBezTo>
                    <a:pt x="265591" y="2000250"/>
                    <a:pt x="270645" y="2006124"/>
                    <a:pt x="274058" y="2012950"/>
                  </a:cubicBezTo>
                  <a:cubicBezTo>
                    <a:pt x="277051" y="2018937"/>
                    <a:pt x="277087" y="2026188"/>
                    <a:pt x="280408" y="2032000"/>
                  </a:cubicBezTo>
                  <a:cubicBezTo>
                    <a:pt x="294966" y="2057476"/>
                    <a:pt x="305185" y="2060668"/>
                    <a:pt x="324858" y="2082800"/>
                  </a:cubicBezTo>
                  <a:cubicBezTo>
                    <a:pt x="333862" y="2092930"/>
                    <a:pt x="340674" y="2104966"/>
                    <a:pt x="350258" y="2114550"/>
                  </a:cubicBezTo>
                  <a:cubicBezTo>
                    <a:pt x="359842" y="2124134"/>
                    <a:pt x="372424" y="2130366"/>
                    <a:pt x="382008" y="2139950"/>
                  </a:cubicBezTo>
                  <a:cubicBezTo>
                    <a:pt x="389492" y="2147434"/>
                    <a:pt x="394089" y="2157385"/>
                    <a:pt x="401058" y="2165350"/>
                  </a:cubicBezTo>
                  <a:cubicBezTo>
                    <a:pt x="408943" y="2174361"/>
                    <a:pt x="418503" y="2181801"/>
                    <a:pt x="426458" y="2190750"/>
                  </a:cubicBezTo>
                  <a:cubicBezTo>
                    <a:pt x="435462" y="2200880"/>
                    <a:pt x="442274" y="2212916"/>
                    <a:pt x="451858" y="2222500"/>
                  </a:cubicBezTo>
                  <a:cubicBezTo>
                    <a:pt x="461442" y="2232084"/>
                    <a:pt x="473649" y="2238707"/>
                    <a:pt x="483608" y="2247900"/>
                  </a:cubicBezTo>
                  <a:cubicBezTo>
                    <a:pt x="501205" y="2264143"/>
                    <a:pt x="517475" y="2281767"/>
                    <a:pt x="534408" y="2298700"/>
                  </a:cubicBezTo>
                  <a:cubicBezTo>
                    <a:pt x="542875" y="2307167"/>
                    <a:pt x="550458" y="2316620"/>
                    <a:pt x="559808" y="2324100"/>
                  </a:cubicBezTo>
                  <a:cubicBezTo>
                    <a:pt x="585847" y="2344931"/>
                    <a:pt x="625106" y="2374421"/>
                    <a:pt x="642358" y="2400300"/>
                  </a:cubicBezTo>
                  <a:cubicBezTo>
                    <a:pt x="646591" y="2406650"/>
                    <a:pt x="649662" y="2413954"/>
                    <a:pt x="655058" y="2419350"/>
                  </a:cubicBezTo>
                  <a:cubicBezTo>
                    <a:pt x="674280" y="2438572"/>
                    <a:pt x="677712" y="2437485"/>
                    <a:pt x="699508" y="2444750"/>
                  </a:cubicBezTo>
                  <a:cubicBezTo>
                    <a:pt x="725678" y="2484005"/>
                    <a:pt x="696622" y="2445712"/>
                    <a:pt x="731258" y="2476500"/>
                  </a:cubicBezTo>
                  <a:cubicBezTo>
                    <a:pt x="744682" y="2488432"/>
                    <a:pt x="756658" y="2501900"/>
                    <a:pt x="769358" y="2514600"/>
                  </a:cubicBezTo>
                  <a:cubicBezTo>
                    <a:pt x="775708" y="2520950"/>
                    <a:pt x="783427" y="2526178"/>
                    <a:pt x="788408" y="2533650"/>
                  </a:cubicBezTo>
                  <a:cubicBezTo>
                    <a:pt x="792641" y="2540000"/>
                    <a:pt x="795712" y="2547304"/>
                    <a:pt x="801108" y="2552700"/>
                  </a:cubicBezTo>
                  <a:cubicBezTo>
                    <a:pt x="806504" y="2558096"/>
                    <a:pt x="813948" y="2560964"/>
                    <a:pt x="820158" y="2565400"/>
                  </a:cubicBezTo>
                  <a:cubicBezTo>
                    <a:pt x="828770" y="2571551"/>
                    <a:pt x="837691" y="2577370"/>
                    <a:pt x="845558" y="2584450"/>
                  </a:cubicBezTo>
                  <a:cubicBezTo>
                    <a:pt x="858908" y="2596465"/>
                    <a:pt x="873695" y="2607606"/>
                    <a:pt x="883658" y="2622550"/>
                  </a:cubicBezTo>
                  <a:cubicBezTo>
                    <a:pt x="887891" y="2628900"/>
                    <a:pt x="890495" y="2636714"/>
                    <a:pt x="896358" y="2641600"/>
                  </a:cubicBezTo>
                  <a:cubicBezTo>
                    <a:pt x="903630" y="2647660"/>
                    <a:pt x="913291" y="2650067"/>
                    <a:pt x="921758" y="2654300"/>
                  </a:cubicBezTo>
                  <a:cubicBezTo>
                    <a:pt x="925991" y="2660650"/>
                    <a:pt x="929062" y="2667954"/>
                    <a:pt x="934458" y="2673350"/>
                  </a:cubicBezTo>
                  <a:cubicBezTo>
                    <a:pt x="946768" y="2685660"/>
                    <a:pt x="957064" y="2687235"/>
                    <a:pt x="972558" y="2692400"/>
                  </a:cubicBezTo>
                  <a:cubicBezTo>
                    <a:pt x="974675" y="2698750"/>
                    <a:pt x="974175" y="2706717"/>
                    <a:pt x="978908" y="2711450"/>
                  </a:cubicBezTo>
                  <a:cubicBezTo>
                    <a:pt x="1006544" y="2739086"/>
                    <a:pt x="1044406" y="2746874"/>
                    <a:pt x="1080508" y="2755900"/>
                  </a:cubicBezTo>
                  <a:lnTo>
                    <a:pt x="1220208" y="2749550"/>
                  </a:lnTo>
                  <a:cubicBezTo>
                    <a:pt x="1240821" y="2744740"/>
                    <a:pt x="1256041" y="2726417"/>
                    <a:pt x="1271008" y="2711450"/>
                  </a:cubicBezTo>
                  <a:cubicBezTo>
                    <a:pt x="1290058" y="2692400"/>
                    <a:pt x="1311994" y="2675853"/>
                    <a:pt x="1328158" y="2654300"/>
                  </a:cubicBezTo>
                  <a:cubicBezTo>
                    <a:pt x="1352596" y="2621716"/>
                    <a:pt x="1339724" y="2636384"/>
                    <a:pt x="1366258" y="2609850"/>
                  </a:cubicBezTo>
                  <a:cubicBezTo>
                    <a:pt x="1378884" y="2559348"/>
                    <a:pt x="1362874" y="2609422"/>
                    <a:pt x="1391658" y="2559050"/>
                  </a:cubicBezTo>
                  <a:cubicBezTo>
                    <a:pt x="1418688" y="2511747"/>
                    <a:pt x="1363054" y="2574954"/>
                    <a:pt x="1423408" y="2514600"/>
                  </a:cubicBezTo>
                  <a:cubicBezTo>
                    <a:pt x="1436624" y="2461737"/>
                    <a:pt x="1420532" y="2514003"/>
                    <a:pt x="1442458" y="2470150"/>
                  </a:cubicBezTo>
                  <a:cubicBezTo>
                    <a:pt x="1445451" y="2464163"/>
                    <a:pt x="1444917" y="2456547"/>
                    <a:pt x="1448808" y="2451100"/>
                  </a:cubicBezTo>
                  <a:cubicBezTo>
                    <a:pt x="1487567" y="2396838"/>
                    <a:pt x="1461831" y="2454175"/>
                    <a:pt x="1493258" y="2400300"/>
                  </a:cubicBezTo>
                  <a:cubicBezTo>
                    <a:pt x="1502797" y="2383947"/>
                    <a:pt x="1508156" y="2365252"/>
                    <a:pt x="1518658" y="2349500"/>
                  </a:cubicBezTo>
                  <a:cubicBezTo>
                    <a:pt x="1522891" y="2343150"/>
                    <a:pt x="1527704" y="2337150"/>
                    <a:pt x="1531358" y="2330450"/>
                  </a:cubicBezTo>
                  <a:cubicBezTo>
                    <a:pt x="1540424" y="2313830"/>
                    <a:pt x="1546256" y="2295402"/>
                    <a:pt x="1556758" y="2279650"/>
                  </a:cubicBezTo>
                  <a:cubicBezTo>
                    <a:pt x="1560991" y="2273300"/>
                    <a:pt x="1565022" y="2266810"/>
                    <a:pt x="1569458" y="2260600"/>
                  </a:cubicBezTo>
                  <a:cubicBezTo>
                    <a:pt x="1575609" y="2251988"/>
                    <a:pt x="1582637" y="2244006"/>
                    <a:pt x="1588508" y="2235200"/>
                  </a:cubicBezTo>
                  <a:cubicBezTo>
                    <a:pt x="1595354" y="2224931"/>
                    <a:pt x="1601564" y="2214239"/>
                    <a:pt x="1607558" y="2203450"/>
                  </a:cubicBezTo>
                  <a:cubicBezTo>
                    <a:pt x="1612155" y="2195175"/>
                    <a:pt x="1615562" y="2186269"/>
                    <a:pt x="1620258" y="2178050"/>
                  </a:cubicBezTo>
                  <a:cubicBezTo>
                    <a:pt x="1633657" y="2154602"/>
                    <a:pt x="1635191" y="2161511"/>
                    <a:pt x="1645658" y="2133600"/>
                  </a:cubicBezTo>
                  <a:cubicBezTo>
                    <a:pt x="1649882" y="2122337"/>
                    <a:pt x="1656163" y="2086325"/>
                    <a:pt x="1658358" y="2076450"/>
                  </a:cubicBezTo>
                  <a:cubicBezTo>
                    <a:pt x="1660251" y="2067931"/>
                    <a:pt x="1661270" y="2059072"/>
                    <a:pt x="1664708" y="2051050"/>
                  </a:cubicBezTo>
                  <a:cubicBezTo>
                    <a:pt x="1667714" y="2044035"/>
                    <a:pt x="1673175" y="2038350"/>
                    <a:pt x="1677408" y="2032000"/>
                  </a:cubicBezTo>
                  <a:cubicBezTo>
                    <a:pt x="1681641" y="2015067"/>
                    <a:pt x="1682302" y="1996812"/>
                    <a:pt x="1690108" y="1981200"/>
                  </a:cubicBezTo>
                  <a:lnTo>
                    <a:pt x="1715508" y="1930400"/>
                  </a:lnTo>
                  <a:cubicBezTo>
                    <a:pt x="1719741" y="1921933"/>
                    <a:pt x="1725912" y="1914183"/>
                    <a:pt x="1728208" y="1905000"/>
                  </a:cubicBezTo>
                  <a:lnTo>
                    <a:pt x="1740908" y="1854200"/>
                  </a:lnTo>
                  <a:cubicBezTo>
                    <a:pt x="1743025" y="1845733"/>
                    <a:pt x="1743355" y="1836606"/>
                    <a:pt x="1747258" y="1828800"/>
                  </a:cubicBezTo>
                  <a:lnTo>
                    <a:pt x="1759958" y="1803400"/>
                  </a:lnTo>
                  <a:cubicBezTo>
                    <a:pt x="1762075" y="1792817"/>
                    <a:pt x="1763207" y="1781988"/>
                    <a:pt x="1766308" y="1771650"/>
                  </a:cubicBezTo>
                  <a:cubicBezTo>
                    <a:pt x="1769583" y="1760732"/>
                    <a:pt x="1776243" y="1750958"/>
                    <a:pt x="1779008" y="1739900"/>
                  </a:cubicBezTo>
                  <a:cubicBezTo>
                    <a:pt x="1782638" y="1725380"/>
                    <a:pt x="1782897" y="1710213"/>
                    <a:pt x="1785358" y="1695450"/>
                  </a:cubicBezTo>
                  <a:cubicBezTo>
                    <a:pt x="1789249" y="1672107"/>
                    <a:pt x="1794167" y="1648943"/>
                    <a:pt x="1798058" y="1625600"/>
                  </a:cubicBezTo>
                  <a:cubicBezTo>
                    <a:pt x="1806893" y="1572589"/>
                    <a:pt x="1800781" y="1594295"/>
                    <a:pt x="1810758" y="1549400"/>
                  </a:cubicBezTo>
                  <a:cubicBezTo>
                    <a:pt x="1812651" y="1540881"/>
                    <a:pt x="1813564" y="1531975"/>
                    <a:pt x="1817108" y="1524000"/>
                  </a:cubicBezTo>
                  <a:cubicBezTo>
                    <a:pt x="1822121" y="1512722"/>
                    <a:pt x="1830307" y="1503117"/>
                    <a:pt x="1836158" y="1492250"/>
                  </a:cubicBezTo>
                  <a:cubicBezTo>
                    <a:pt x="1857812" y="1452036"/>
                    <a:pt x="1854939" y="1445386"/>
                    <a:pt x="1880608" y="1416050"/>
                  </a:cubicBezTo>
                  <a:cubicBezTo>
                    <a:pt x="1888493" y="1407039"/>
                    <a:pt x="1898123" y="1399661"/>
                    <a:pt x="1906008" y="1390650"/>
                  </a:cubicBezTo>
                  <a:cubicBezTo>
                    <a:pt x="1912977" y="1382685"/>
                    <a:pt x="1918027" y="1373160"/>
                    <a:pt x="1925058" y="1365250"/>
                  </a:cubicBezTo>
                  <a:cubicBezTo>
                    <a:pt x="1935002" y="1354063"/>
                    <a:pt x="1947619" y="1345314"/>
                    <a:pt x="1956808" y="1333500"/>
                  </a:cubicBezTo>
                  <a:cubicBezTo>
                    <a:pt x="1964455" y="1323668"/>
                    <a:pt x="1972204" y="1301839"/>
                    <a:pt x="1975858" y="1289050"/>
                  </a:cubicBezTo>
                  <a:cubicBezTo>
                    <a:pt x="1978256" y="1280659"/>
                    <a:pt x="1977367" y="1270912"/>
                    <a:pt x="1982208" y="1263650"/>
                  </a:cubicBezTo>
                  <a:cubicBezTo>
                    <a:pt x="1986441" y="1257300"/>
                    <a:pt x="1994908" y="1255183"/>
                    <a:pt x="2001258" y="1250950"/>
                  </a:cubicBezTo>
                  <a:cubicBezTo>
                    <a:pt x="2003375" y="1244600"/>
                    <a:pt x="2004615" y="1237887"/>
                    <a:pt x="2007608" y="1231900"/>
                  </a:cubicBezTo>
                  <a:cubicBezTo>
                    <a:pt x="2011214" y="1224689"/>
                    <a:pt x="2036482" y="1190326"/>
                    <a:pt x="2039358" y="1187450"/>
                  </a:cubicBezTo>
                  <a:cubicBezTo>
                    <a:pt x="2044754" y="1182054"/>
                    <a:pt x="2053012" y="1180146"/>
                    <a:pt x="2058408" y="1174750"/>
                  </a:cubicBezTo>
                  <a:cubicBezTo>
                    <a:pt x="2074228" y="1158930"/>
                    <a:pt x="2084416" y="1135738"/>
                    <a:pt x="2096508" y="1117600"/>
                  </a:cubicBezTo>
                  <a:cubicBezTo>
                    <a:pt x="2102379" y="1108794"/>
                    <a:pt x="2109208" y="1100667"/>
                    <a:pt x="2115558" y="1092200"/>
                  </a:cubicBezTo>
                  <a:cubicBezTo>
                    <a:pt x="2117675" y="1083733"/>
                    <a:pt x="2118005" y="1074606"/>
                    <a:pt x="2121908" y="1066800"/>
                  </a:cubicBezTo>
                  <a:cubicBezTo>
                    <a:pt x="2126641" y="1057334"/>
                    <a:pt x="2135349" y="1050375"/>
                    <a:pt x="2140958" y="1041400"/>
                  </a:cubicBezTo>
                  <a:cubicBezTo>
                    <a:pt x="2145975" y="1033373"/>
                    <a:pt x="2148641" y="1024027"/>
                    <a:pt x="2153658" y="1016000"/>
                  </a:cubicBezTo>
                  <a:cubicBezTo>
                    <a:pt x="2159267" y="1007025"/>
                    <a:pt x="2167099" y="999575"/>
                    <a:pt x="2172708" y="990600"/>
                  </a:cubicBezTo>
                  <a:cubicBezTo>
                    <a:pt x="2201568" y="944424"/>
                    <a:pt x="2171812" y="986341"/>
                    <a:pt x="2191758" y="939800"/>
                  </a:cubicBezTo>
                  <a:cubicBezTo>
                    <a:pt x="2222227" y="868705"/>
                    <a:pt x="2185518" y="982360"/>
                    <a:pt x="2217158" y="895350"/>
                  </a:cubicBezTo>
                  <a:cubicBezTo>
                    <a:pt x="2241028" y="829707"/>
                    <a:pt x="2214937" y="870794"/>
                    <a:pt x="2248908" y="825500"/>
                  </a:cubicBezTo>
                  <a:cubicBezTo>
                    <a:pt x="2251025" y="817033"/>
                    <a:pt x="2252860" y="808491"/>
                    <a:pt x="2255258" y="800100"/>
                  </a:cubicBezTo>
                  <a:cubicBezTo>
                    <a:pt x="2257097" y="793664"/>
                    <a:pt x="2259847" y="787508"/>
                    <a:pt x="2261608" y="781050"/>
                  </a:cubicBezTo>
                  <a:cubicBezTo>
                    <a:pt x="2266201" y="764211"/>
                    <a:pt x="2266502" y="745862"/>
                    <a:pt x="2274308" y="730250"/>
                  </a:cubicBezTo>
                  <a:cubicBezTo>
                    <a:pt x="2292995" y="692876"/>
                    <a:pt x="2284015" y="713830"/>
                    <a:pt x="2299708" y="666750"/>
                  </a:cubicBezTo>
                  <a:lnTo>
                    <a:pt x="2306058" y="647700"/>
                  </a:lnTo>
                  <a:cubicBezTo>
                    <a:pt x="2308175" y="641350"/>
                    <a:pt x="2310785" y="635144"/>
                    <a:pt x="2312408" y="628650"/>
                  </a:cubicBezTo>
                  <a:cubicBezTo>
                    <a:pt x="2314525" y="620183"/>
                    <a:pt x="2316360" y="611641"/>
                    <a:pt x="2318758" y="603250"/>
                  </a:cubicBezTo>
                  <a:cubicBezTo>
                    <a:pt x="2320597" y="596814"/>
                    <a:pt x="2323485" y="590694"/>
                    <a:pt x="2325108" y="584200"/>
                  </a:cubicBezTo>
                  <a:cubicBezTo>
                    <a:pt x="2327726" y="573729"/>
                    <a:pt x="2328840" y="562921"/>
                    <a:pt x="2331458" y="552450"/>
                  </a:cubicBezTo>
                  <a:cubicBezTo>
                    <a:pt x="2333081" y="545956"/>
                    <a:pt x="2336356" y="539934"/>
                    <a:pt x="2337808" y="533400"/>
                  </a:cubicBezTo>
                  <a:cubicBezTo>
                    <a:pt x="2340601" y="520831"/>
                    <a:pt x="2341035" y="507791"/>
                    <a:pt x="2344158" y="495300"/>
                  </a:cubicBezTo>
                  <a:cubicBezTo>
                    <a:pt x="2347405" y="482313"/>
                    <a:pt x="2352625" y="469900"/>
                    <a:pt x="2356858" y="457200"/>
                  </a:cubicBezTo>
                  <a:cubicBezTo>
                    <a:pt x="2358975" y="450850"/>
                    <a:pt x="2360215" y="444137"/>
                    <a:pt x="2363208" y="438150"/>
                  </a:cubicBezTo>
                  <a:cubicBezTo>
                    <a:pt x="2371675" y="421217"/>
                    <a:pt x="2384016" y="405717"/>
                    <a:pt x="2388608" y="387350"/>
                  </a:cubicBezTo>
                  <a:cubicBezTo>
                    <a:pt x="2402356" y="332357"/>
                    <a:pt x="2385521" y="391893"/>
                    <a:pt x="2407658" y="336550"/>
                  </a:cubicBezTo>
                  <a:cubicBezTo>
                    <a:pt x="2412630" y="324121"/>
                    <a:pt x="2416125" y="311150"/>
                    <a:pt x="2420358" y="298450"/>
                  </a:cubicBezTo>
                  <a:cubicBezTo>
                    <a:pt x="2422475" y="292100"/>
                    <a:pt x="2425085" y="285894"/>
                    <a:pt x="2426708" y="279400"/>
                  </a:cubicBezTo>
                  <a:cubicBezTo>
                    <a:pt x="2434681" y="247506"/>
                    <a:pt x="2430298" y="262279"/>
                    <a:pt x="2439408" y="234950"/>
                  </a:cubicBezTo>
                  <a:cubicBezTo>
                    <a:pt x="2435175" y="218017"/>
                    <a:pt x="2431301" y="200989"/>
                    <a:pt x="2426708" y="184150"/>
                  </a:cubicBezTo>
                  <a:cubicBezTo>
                    <a:pt x="2424947" y="177692"/>
                    <a:pt x="2424071" y="170669"/>
                    <a:pt x="2420358" y="165100"/>
                  </a:cubicBezTo>
                  <a:cubicBezTo>
                    <a:pt x="2415377" y="157628"/>
                    <a:pt x="2407057" y="152949"/>
                    <a:pt x="2401308" y="146050"/>
                  </a:cubicBezTo>
                  <a:cubicBezTo>
                    <a:pt x="2396422" y="140187"/>
                    <a:pt x="2394567" y="131768"/>
                    <a:pt x="2388608" y="127000"/>
                  </a:cubicBezTo>
                  <a:cubicBezTo>
                    <a:pt x="2383381" y="122819"/>
                    <a:pt x="2375545" y="123643"/>
                    <a:pt x="2369558" y="120650"/>
                  </a:cubicBezTo>
                  <a:cubicBezTo>
                    <a:pt x="2362732" y="117237"/>
                    <a:pt x="2356858" y="112183"/>
                    <a:pt x="2350508" y="107950"/>
                  </a:cubicBezTo>
                  <a:cubicBezTo>
                    <a:pt x="2314112" y="53355"/>
                    <a:pt x="2362575" y="117603"/>
                    <a:pt x="2318758" y="82550"/>
                  </a:cubicBezTo>
                  <a:cubicBezTo>
                    <a:pt x="2312799" y="77782"/>
                    <a:pt x="2311454" y="68896"/>
                    <a:pt x="2306058" y="63500"/>
                  </a:cubicBezTo>
                  <a:cubicBezTo>
                    <a:pt x="2293748" y="51190"/>
                    <a:pt x="2283452" y="49615"/>
                    <a:pt x="2267958" y="44450"/>
                  </a:cubicBezTo>
                  <a:cubicBezTo>
                    <a:pt x="2265841" y="38100"/>
                    <a:pt x="2265789" y="30627"/>
                    <a:pt x="2261608" y="25400"/>
                  </a:cubicBezTo>
                  <a:cubicBezTo>
                    <a:pt x="2220740" y="-25685"/>
                    <a:pt x="2257060" y="41703"/>
                    <a:pt x="223620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txBody>
            <a:bodyPr vert="horz" wrap="none" lIns="91440" tIns="45720" rIns="91440" bIns="45720" numCol="1" rtlCol="0" anchor="ctr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微软雅黑 Light" panose="020B0502040204020203" pitchFamily="34" charset="-122"/>
              </a:endParaRPr>
            </a:p>
          </p:txBody>
        </p:sp>
      </p:grpSp>
      <p:sp>
        <p:nvSpPr>
          <p:cNvPr id="11" name="Text Box 3">
            <a:extLst>
              <a:ext uri="{FF2B5EF4-FFF2-40B4-BE49-F238E27FC236}">
                <a16:creationId xmlns:a16="http://schemas.microsoft.com/office/drawing/2014/main" id="{DA6D7F32-5DB8-4B2F-ADED-25D97192C024}"/>
              </a:ext>
            </a:extLst>
          </p:cNvPr>
          <p:cNvSpPr txBox="1"/>
          <p:nvPr/>
        </p:nvSpPr>
        <p:spPr>
          <a:xfrm>
            <a:off x="323850" y="332656"/>
            <a:ext cx="8589963" cy="600164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>
              <a:buChar char="•"/>
            </a:pPr>
            <a:r>
              <a:rPr lang="zh-CN" altLang="en-US" sz="2400" dirty="0">
                <a:ea typeface="微软雅黑 Light" panose="020B0502040204020203" pitchFamily="34" charset="-122"/>
              </a:rPr>
              <a:t>问题</a:t>
            </a:r>
            <a:r>
              <a:rPr lang="en-US" altLang="zh-CN" sz="2400" dirty="0"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ea typeface="微软雅黑 Light" panose="020B0502040204020203" pitchFamily="34" charset="-122"/>
              </a:rPr>
              <a:t>子问题形式化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ea typeface="微软雅黑 Light" panose="020B0502040204020203" pitchFamily="34" charset="-122"/>
              </a:rPr>
              <a:t>    </a:t>
            </a:r>
            <a:r>
              <a:rPr lang="zh-CN" altLang="en-US" sz="2400" dirty="0">
                <a:ea typeface="微软雅黑 Light" panose="020B0502040204020203" pitchFamily="34" charset="-122"/>
              </a:rPr>
              <a:t>多边形</a:t>
            </a:r>
            <a:r>
              <a:rPr lang="en-US" altLang="zh-CN" sz="2400" dirty="0">
                <a:ea typeface="微软雅黑 Light" panose="020B0502040204020203" pitchFamily="34" charset="-122"/>
              </a:rPr>
              <a:t>P{v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,…,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r>
              <a:rPr lang="zh-CN" altLang="en-US" sz="2400" dirty="0">
                <a:ea typeface="微软雅黑 Light" panose="020B0502040204020203" pitchFamily="34" charset="-122"/>
              </a:rPr>
              <a:t>由</a:t>
            </a:r>
            <a:r>
              <a:rPr lang="en-US" altLang="zh-CN" sz="2400" dirty="0">
                <a:ea typeface="微软雅黑 Light" panose="020B0502040204020203" pitchFamily="34" charset="-122"/>
              </a:rPr>
              <a:t>j-i+2</a:t>
            </a:r>
            <a:r>
              <a:rPr lang="zh-CN" altLang="en-US" sz="2400" dirty="0">
                <a:ea typeface="微软雅黑 Light" panose="020B0502040204020203" pitchFamily="34" charset="-122"/>
              </a:rPr>
              <a:t>个顶点组成</a:t>
            </a:r>
            <a:r>
              <a:rPr lang="en-US" altLang="zh-CN" sz="2400" dirty="0">
                <a:ea typeface="微软雅黑 Light" panose="020B0502040204020203" pitchFamily="34" charset="-122"/>
              </a:rPr>
              <a:t>, 1≤i&lt;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j≤n</a:t>
            </a:r>
            <a:r>
              <a:rPr lang="en-US" altLang="zh-CN" sz="2400" dirty="0">
                <a:ea typeface="微软雅黑 Light" panose="020B0502040204020203" pitchFamily="34" charset="-122"/>
              </a:rPr>
              <a:t>, </a:t>
            </a: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  </a:t>
            </a:r>
            <a:r>
              <a:rPr lang="zh-CN" altLang="en-US" sz="2400" dirty="0">
                <a:ea typeface="微软雅黑 Light" panose="020B0502040204020203" pitchFamily="34" charset="-122"/>
              </a:rPr>
              <a:t>规模（：边的数目）</a:t>
            </a:r>
            <a:r>
              <a:rPr lang="en-US" altLang="zh-CN" sz="2400" dirty="0">
                <a:ea typeface="微软雅黑 Light" panose="020B0502040204020203" pitchFamily="34" charset="-122"/>
              </a:rPr>
              <a:t>r=j-i+1</a:t>
            </a:r>
            <a:r>
              <a:rPr lang="zh-CN" altLang="en-US" sz="2400" dirty="0">
                <a:ea typeface="微软雅黑 Light" panose="020B0502040204020203" pitchFamily="34" charset="-122"/>
              </a:rPr>
              <a:t>，有</a:t>
            </a:r>
            <a:r>
              <a:rPr lang="en-US" altLang="zh-CN" sz="2400" dirty="0">
                <a:ea typeface="微软雅黑 Light" panose="020B0502040204020203" pitchFamily="34" charset="-122"/>
              </a:rPr>
              <a:t>r+1</a:t>
            </a:r>
            <a:r>
              <a:rPr lang="zh-CN" altLang="en-US" sz="2400" dirty="0">
                <a:ea typeface="微软雅黑 Light" panose="020B0502040204020203" pitchFamily="34" charset="-122"/>
              </a:rPr>
              <a:t>个顶点，</a:t>
            </a:r>
            <a:r>
              <a:rPr lang="en-US" altLang="zh-CN" sz="2400" dirty="0">
                <a:ea typeface="微软雅黑 Light" panose="020B0502040204020203" pitchFamily="34" charset="-122"/>
              </a:rPr>
              <a:t> </a:t>
            </a: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  </a:t>
            </a:r>
            <a:r>
              <a:rPr lang="zh-CN" altLang="en-US" sz="2400" dirty="0">
                <a:ea typeface="微软雅黑 Light" panose="020B0502040204020203" pitchFamily="34" charset="-122"/>
              </a:rPr>
              <a:t>最优化目标</a:t>
            </a:r>
            <a:r>
              <a:rPr lang="en-US" altLang="zh-CN" sz="2400" dirty="0">
                <a:ea typeface="微软雅黑 Light" panose="020B0502040204020203" pitchFamily="34" charset="-122"/>
              </a:rPr>
              <a:t>t[i][j]</a:t>
            </a:r>
            <a:r>
              <a:rPr lang="zh-CN" altLang="en-US" sz="2400" dirty="0">
                <a:ea typeface="微软雅黑 Light" panose="020B0502040204020203" pitchFamily="34" charset="-122"/>
              </a:rPr>
              <a:t>，    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    </a:t>
            </a:r>
          </a:p>
          <a:p>
            <a:pPr lvl="0">
              <a:buFontTx/>
              <a:buChar char="•"/>
            </a:pPr>
            <a:r>
              <a:rPr lang="en-US" altLang="zh-CN" sz="2400" dirty="0">
                <a:ea typeface="微软雅黑 Light" panose="020B0502040204020203" pitchFamily="34" charset="-122"/>
              </a:rPr>
              <a:t>E.g. 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ea typeface="微软雅黑 Light" panose="020B0502040204020203" pitchFamily="34" charset="-122"/>
              </a:rPr>
              <a:t>, 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en-US" altLang="zh-CN" sz="2400" dirty="0">
                <a:ea typeface="微软雅黑 Light" panose="020B0502040204020203" pitchFamily="34" charset="-122"/>
              </a:rPr>
              <a:t>}, 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t[1][3]</a:t>
            </a: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i=1, r=3(3</a:t>
            </a:r>
            <a:r>
              <a:rPr lang="zh-CN" altLang="en-US" sz="2400" dirty="0">
                <a:ea typeface="微软雅黑 Light" panose="020B0502040204020203" pitchFamily="34" charset="-122"/>
              </a:rPr>
              <a:t>条边，</a:t>
            </a:r>
            <a:r>
              <a:rPr lang="en-US" altLang="zh-CN" sz="2400" dirty="0"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ea typeface="微软雅黑 Light" panose="020B0502040204020203" pitchFamily="34" charset="-122"/>
              </a:rPr>
              <a:t>条弦</a:t>
            </a:r>
            <a:r>
              <a:rPr lang="en-US" altLang="zh-CN" sz="2400" dirty="0">
                <a:ea typeface="微软雅黑 Light" panose="020B0502040204020203" pitchFamily="34" charset="-122"/>
              </a:rPr>
              <a:t>), </a:t>
            </a: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j=i+r-1=3, r=3</a:t>
            </a: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r+1=j-i+2=4</a:t>
            </a:r>
            <a:r>
              <a:rPr lang="zh-CN" altLang="en-US" sz="2400" dirty="0">
                <a:ea typeface="微软雅黑 Light" panose="020B0502040204020203" pitchFamily="34" charset="-122"/>
              </a:rPr>
              <a:t>个顶点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0"/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ea typeface="微软雅黑 Light" panose="020B0502040204020203" pitchFamily="34" charset="-122"/>
              </a:rPr>
              <a:t>其它子问题</a:t>
            </a:r>
            <a:r>
              <a:rPr lang="en-US" altLang="zh-CN" sz="2400" dirty="0">
                <a:ea typeface="微软雅黑 Light" panose="020B0502040204020203" pitchFamily="34" charset="-122"/>
              </a:rPr>
              <a:t>r=3</a:t>
            </a:r>
            <a:r>
              <a:rPr lang="zh-CN" altLang="en-US" sz="2400" dirty="0">
                <a:ea typeface="微软雅黑 Light" panose="020B0502040204020203" pitchFamily="34" charset="-122"/>
              </a:rPr>
              <a:t>的</a:t>
            </a:r>
            <a:r>
              <a:rPr lang="en-US" altLang="zh-CN" sz="2400" dirty="0">
                <a:ea typeface="微软雅黑 Light" panose="020B0502040204020203" pitchFamily="34" charset="-122"/>
              </a:rPr>
              <a:t>t[2][4],t[3][5] ],</a:t>
            </a:r>
          </a:p>
          <a:p>
            <a:r>
              <a:rPr lang="en-US" altLang="zh-CN" sz="2400" b="1" dirty="0">
                <a:solidFill>
                  <a:schemeClr val="accent1"/>
                </a:solidFill>
                <a:ea typeface="微软雅黑 Light" panose="020B0502040204020203" pitchFamily="34" charset="-122"/>
              </a:rPr>
              <a:t>                                    t[4][6]</a:t>
            </a:r>
          </a:p>
          <a:p>
            <a:pPr lvl="0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/>
            <a:endParaRPr lang="zh-CN" altLang="en-US" sz="2400" dirty="0">
              <a:ea typeface="微软雅黑 Light" panose="020B0502040204020203" pitchFamily="34" charset="-122"/>
            </a:endParaRPr>
          </a:p>
          <a:p>
            <a:pPr>
              <a:buFontTx/>
              <a:buChar char="•"/>
            </a:pPr>
            <a:endParaRPr lang="zh-CN" altLang="en-US" sz="2400" dirty="0">
              <a:ea typeface="微软雅黑 Light" panose="020B0502040204020203" pitchFamily="34" charset="-122"/>
            </a:endParaRPr>
          </a:p>
          <a:p>
            <a:pPr lvl="0" eaLnBrk="1" hangingPunct="1">
              <a:buChar char="•"/>
            </a:pPr>
            <a:endParaRPr lang="en-US" altLang="zh-CN" sz="2400" dirty="0">
              <a:ea typeface="微软雅黑 Light" panose="020B0502040204020203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248BAA0-8E54-431A-9C48-8D3D484E21BB}"/>
              </a:ext>
            </a:extLst>
          </p:cNvPr>
          <p:cNvSpPr/>
          <p:nvPr/>
        </p:nvSpPr>
        <p:spPr>
          <a:xfrm>
            <a:off x="0" y="2977634"/>
            <a:ext cx="184731" cy="369332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2642F5A6-A106-469A-A687-953ED34DA92E}"/>
              </a:ext>
            </a:extLst>
          </p:cNvPr>
          <p:cNvSpPr txBox="1"/>
          <p:nvPr/>
        </p:nvSpPr>
        <p:spPr>
          <a:xfrm>
            <a:off x="179512" y="4903447"/>
            <a:ext cx="8734301" cy="1569660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>
              <a:buChar char="•"/>
            </a:pPr>
            <a:r>
              <a:rPr lang="zh-CN" altLang="en-US" sz="2400" dirty="0">
                <a:ea typeface="微软雅黑 Light" panose="020B0502040204020203" pitchFamily="34" charset="-122"/>
              </a:rPr>
              <a:t>原问题目标：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0"/>
            <a:r>
              <a:rPr lang="en-US" altLang="zh-CN" sz="2400" dirty="0">
                <a:ea typeface="微软雅黑 Light" panose="020B0502040204020203" pitchFamily="34" charset="-122"/>
              </a:rPr>
              <a:t>      </a:t>
            </a:r>
            <a:r>
              <a:rPr lang="zh-CN" altLang="en-US" sz="2400" dirty="0">
                <a:ea typeface="微软雅黑 Light" panose="020B0502040204020203" pitchFamily="34" charset="-122"/>
              </a:rPr>
              <a:t>凸多边形</a:t>
            </a:r>
            <a:r>
              <a:rPr lang="en-US" altLang="zh-CN" sz="2400" dirty="0">
                <a:ea typeface="微软雅黑 Light" panose="020B0502040204020203" pitchFamily="34" charset="-122"/>
              </a:rPr>
              <a:t>P{v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ea typeface="微软雅黑 Light" panose="020B0502040204020203" pitchFamily="34" charset="-122"/>
              </a:rPr>
              <a:t>,…, 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,…,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 err="1">
                <a:ea typeface="微软雅黑 Light" panose="020B0502040204020203" pitchFamily="34" charset="-122"/>
              </a:rPr>
              <a:t>n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n+1=7</a:t>
            </a:r>
            <a:r>
              <a:rPr lang="zh-CN" altLang="en-US" sz="2400" dirty="0">
                <a:ea typeface="微软雅黑 Light" panose="020B0502040204020203" pitchFamily="34" charset="-122"/>
              </a:rPr>
              <a:t>个顶点，</a:t>
            </a:r>
            <a:r>
              <a:rPr lang="en-US" altLang="zh-CN" sz="2400" dirty="0">
                <a:ea typeface="微软雅黑 Light" panose="020B0502040204020203" pitchFamily="34" charset="-122"/>
              </a:rPr>
              <a:t>n+1=7</a:t>
            </a:r>
            <a:r>
              <a:rPr lang="zh-CN" altLang="en-US" sz="2400" dirty="0">
                <a:ea typeface="微软雅黑 Light" panose="020B0502040204020203" pitchFamily="34" charset="-122"/>
              </a:rPr>
              <a:t>条边，  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lvl="0"/>
            <a:r>
              <a:rPr lang="zh-CN" altLang="en-US" sz="2400" dirty="0">
                <a:ea typeface="微软雅黑 Light" panose="020B0502040204020203" pitchFamily="34" charset="-122"/>
              </a:rPr>
              <a:t>最优权值为</a:t>
            </a:r>
            <a:r>
              <a:rPr lang="en-US" altLang="zh-CN" sz="2400" dirty="0">
                <a:ea typeface="微软雅黑 Light" panose="020B0502040204020203" pitchFamily="34" charset="-122"/>
              </a:rPr>
              <a:t>t[1][n]</a:t>
            </a:r>
            <a:r>
              <a:rPr lang="zh-CN" altLang="en-US" sz="2400" dirty="0">
                <a:ea typeface="微软雅黑 Light" panose="020B0502040204020203" pitchFamily="34" charset="-122"/>
              </a:rPr>
              <a:t>最小化</a:t>
            </a:r>
          </a:p>
        </p:txBody>
      </p:sp>
      <p:sp>
        <p:nvSpPr>
          <p:cNvPr id="14" name="任意多边形 4">
            <a:extLst>
              <a:ext uri="{FF2B5EF4-FFF2-40B4-BE49-F238E27FC236}">
                <a16:creationId xmlns:a16="http://schemas.microsoft.com/office/drawing/2014/main" id="{B6F9A2B5-2D39-4790-8996-E5A37C59FC89}"/>
              </a:ext>
            </a:extLst>
          </p:cNvPr>
          <p:cNvSpPr/>
          <p:nvPr/>
        </p:nvSpPr>
        <p:spPr>
          <a:xfrm>
            <a:off x="1568995" y="2191072"/>
            <a:ext cx="184731" cy="369332"/>
          </a:xfrm>
          <a:custGeom>
            <a:avLst/>
            <a:gdLst>
              <a:gd name="connsiteX0" fmla="*/ 0 w 370661"/>
              <a:gd name="connsiteY0" fmla="*/ 0 h 438150"/>
              <a:gd name="connsiteX1" fmla="*/ 31750 w 370661"/>
              <a:gd name="connsiteY1" fmla="*/ 19050 h 438150"/>
              <a:gd name="connsiteX2" fmla="*/ 57150 w 370661"/>
              <a:gd name="connsiteY2" fmla="*/ 38100 h 438150"/>
              <a:gd name="connsiteX3" fmla="*/ 82550 w 370661"/>
              <a:gd name="connsiteY3" fmla="*/ 44450 h 438150"/>
              <a:gd name="connsiteX4" fmla="*/ 107950 w 370661"/>
              <a:gd name="connsiteY4" fmla="*/ 57150 h 438150"/>
              <a:gd name="connsiteX5" fmla="*/ 127000 w 370661"/>
              <a:gd name="connsiteY5" fmla="*/ 63500 h 438150"/>
              <a:gd name="connsiteX6" fmla="*/ 146050 w 370661"/>
              <a:gd name="connsiteY6" fmla="*/ 76200 h 438150"/>
              <a:gd name="connsiteX7" fmla="*/ 165100 w 370661"/>
              <a:gd name="connsiteY7" fmla="*/ 82550 h 438150"/>
              <a:gd name="connsiteX8" fmla="*/ 203200 w 370661"/>
              <a:gd name="connsiteY8" fmla="*/ 114300 h 438150"/>
              <a:gd name="connsiteX9" fmla="*/ 228600 w 370661"/>
              <a:gd name="connsiteY9" fmla="*/ 120650 h 438150"/>
              <a:gd name="connsiteX10" fmla="*/ 266700 w 370661"/>
              <a:gd name="connsiteY10" fmla="*/ 133350 h 438150"/>
              <a:gd name="connsiteX11" fmla="*/ 285750 w 370661"/>
              <a:gd name="connsiteY11" fmla="*/ 139700 h 438150"/>
              <a:gd name="connsiteX12" fmla="*/ 336550 w 370661"/>
              <a:gd name="connsiteY12" fmla="*/ 152400 h 438150"/>
              <a:gd name="connsiteX13" fmla="*/ 355600 w 370661"/>
              <a:gd name="connsiteY13" fmla="*/ 165100 h 438150"/>
              <a:gd name="connsiteX14" fmla="*/ 361950 w 370661"/>
              <a:gd name="connsiteY14" fmla="*/ 247650 h 438150"/>
              <a:gd name="connsiteX15" fmla="*/ 349250 w 370661"/>
              <a:gd name="connsiteY15" fmla="*/ 285750 h 438150"/>
              <a:gd name="connsiteX16" fmla="*/ 342900 w 370661"/>
              <a:gd name="connsiteY16" fmla="*/ 304800 h 438150"/>
              <a:gd name="connsiteX17" fmla="*/ 323850 w 370661"/>
              <a:gd name="connsiteY17" fmla="*/ 323850 h 438150"/>
              <a:gd name="connsiteX18" fmla="*/ 304800 w 370661"/>
              <a:gd name="connsiteY18" fmla="*/ 349250 h 438150"/>
              <a:gd name="connsiteX19" fmla="*/ 292100 w 370661"/>
              <a:gd name="connsiteY19" fmla="*/ 368300 h 438150"/>
              <a:gd name="connsiteX20" fmla="*/ 228600 w 370661"/>
              <a:gd name="connsiteY20" fmla="*/ 425450 h 438150"/>
              <a:gd name="connsiteX21" fmla="*/ 190500 w 370661"/>
              <a:gd name="connsiteY21" fmla="*/ 438150 h 438150"/>
              <a:gd name="connsiteX22" fmla="*/ 95250 w 370661"/>
              <a:gd name="connsiteY22" fmla="*/ 431800 h 438150"/>
              <a:gd name="connsiteX23" fmla="*/ 69850 w 370661"/>
              <a:gd name="connsiteY23" fmla="*/ 406400 h 438150"/>
              <a:gd name="connsiteX24" fmla="*/ 50800 w 370661"/>
              <a:gd name="connsiteY24" fmla="*/ 400050 h 438150"/>
              <a:gd name="connsiteX25" fmla="*/ 31750 w 370661"/>
              <a:gd name="connsiteY25" fmla="*/ 355600 h 438150"/>
              <a:gd name="connsiteX26" fmla="*/ 6350 w 370661"/>
              <a:gd name="connsiteY26" fmla="*/ 317500 h 438150"/>
              <a:gd name="connsiteX27" fmla="*/ 12700 w 370661"/>
              <a:gd name="connsiteY27" fmla="*/ 203200 h 438150"/>
              <a:gd name="connsiteX28" fmla="*/ 6350 w 370661"/>
              <a:gd name="connsiteY28" fmla="*/ 101600 h 438150"/>
              <a:gd name="connsiteX29" fmla="*/ 6350 w 370661"/>
              <a:gd name="connsiteY29" fmla="*/ 825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0661" h="438150">
                <a:moveTo>
                  <a:pt x="0" y="0"/>
                </a:moveTo>
                <a:cubicBezTo>
                  <a:pt x="10583" y="6350"/>
                  <a:pt x="21481" y="12204"/>
                  <a:pt x="31750" y="19050"/>
                </a:cubicBezTo>
                <a:cubicBezTo>
                  <a:pt x="40556" y="24921"/>
                  <a:pt x="47684" y="33367"/>
                  <a:pt x="57150" y="38100"/>
                </a:cubicBezTo>
                <a:cubicBezTo>
                  <a:pt x="64956" y="42003"/>
                  <a:pt x="74378" y="41386"/>
                  <a:pt x="82550" y="44450"/>
                </a:cubicBezTo>
                <a:cubicBezTo>
                  <a:pt x="91413" y="47774"/>
                  <a:pt x="99249" y="53421"/>
                  <a:pt x="107950" y="57150"/>
                </a:cubicBezTo>
                <a:cubicBezTo>
                  <a:pt x="114102" y="59787"/>
                  <a:pt x="120650" y="61383"/>
                  <a:pt x="127000" y="63500"/>
                </a:cubicBezTo>
                <a:cubicBezTo>
                  <a:pt x="133350" y="67733"/>
                  <a:pt x="139224" y="72787"/>
                  <a:pt x="146050" y="76200"/>
                </a:cubicBezTo>
                <a:cubicBezTo>
                  <a:pt x="152037" y="79193"/>
                  <a:pt x="159531" y="78837"/>
                  <a:pt x="165100" y="82550"/>
                </a:cubicBezTo>
                <a:cubicBezTo>
                  <a:pt x="192563" y="100859"/>
                  <a:pt x="174114" y="101835"/>
                  <a:pt x="203200" y="114300"/>
                </a:cubicBezTo>
                <a:cubicBezTo>
                  <a:pt x="211222" y="117738"/>
                  <a:pt x="220241" y="118142"/>
                  <a:pt x="228600" y="120650"/>
                </a:cubicBezTo>
                <a:cubicBezTo>
                  <a:pt x="241422" y="124497"/>
                  <a:pt x="254000" y="129117"/>
                  <a:pt x="266700" y="133350"/>
                </a:cubicBezTo>
                <a:lnTo>
                  <a:pt x="285750" y="139700"/>
                </a:lnTo>
                <a:cubicBezTo>
                  <a:pt x="302309" y="145220"/>
                  <a:pt x="336550" y="152400"/>
                  <a:pt x="336550" y="152400"/>
                </a:cubicBezTo>
                <a:cubicBezTo>
                  <a:pt x="342900" y="156633"/>
                  <a:pt x="350204" y="159704"/>
                  <a:pt x="355600" y="165100"/>
                </a:cubicBezTo>
                <a:cubicBezTo>
                  <a:pt x="380155" y="189655"/>
                  <a:pt x="368907" y="210548"/>
                  <a:pt x="361950" y="247650"/>
                </a:cubicBezTo>
                <a:cubicBezTo>
                  <a:pt x="359483" y="260808"/>
                  <a:pt x="353483" y="273050"/>
                  <a:pt x="349250" y="285750"/>
                </a:cubicBezTo>
                <a:cubicBezTo>
                  <a:pt x="347133" y="292100"/>
                  <a:pt x="347633" y="300067"/>
                  <a:pt x="342900" y="304800"/>
                </a:cubicBezTo>
                <a:cubicBezTo>
                  <a:pt x="336550" y="311150"/>
                  <a:pt x="329694" y="317032"/>
                  <a:pt x="323850" y="323850"/>
                </a:cubicBezTo>
                <a:cubicBezTo>
                  <a:pt x="316962" y="331885"/>
                  <a:pt x="310951" y="340638"/>
                  <a:pt x="304800" y="349250"/>
                </a:cubicBezTo>
                <a:cubicBezTo>
                  <a:pt x="300364" y="355460"/>
                  <a:pt x="297170" y="362596"/>
                  <a:pt x="292100" y="368300"/>
                </a:cubicBezTo>
                <a:cubicBezTo>
                  <a:pt x="282629" y="378955"/>
                  <a:pt x="247089" y="416206"/>
                  <a:pt x="228600" y="425450"/>
                </a:cubicBezTo>
                <a:cubicBezTo>
                  <a:pt x="216626" y="431437"/>
                  <a:pt x="190500" y="438150"/>
                  <a:pt x="190500" y="438150"/>
                </a:cubicBezTo>
                <a:cubicBezTo>
                  <a:pt x="158750" y="436033"/>
                  <a:pt x="126023" y="439898"/>
                  <a:pt x="95250" y="431800"/>
                </a:cubicBezTo>
                <a:cubicBezTo>
                  <a:pt x="83671" y="428753"/>
                  <a:pt x="79593" y="413360"/>
                  <a:pt x="69850" y="406400"/>
                </a:cubicBezTo>
                <a:cubicBezTo>
                  <a:pt x="64403" y="402509"/>
                  <a:pt x="57150" y="402167"/>
                  <a:pt x="50800" y="400050"/>
                </a:cubicBezTo>
                <a:cubicBezTo>
                  <a:pt x="44231" y="380342"/>
                  <a:pt x="43520" y="375217"/>
                  <a:pt x="31750" y="355600"/>
                </a:cubicBezTo>
                <a:cubicBezTo>
                  <a:pt x="23897" y="342512"/>
                  <a:pt x="6350" y="317500"/>
                  <a:pt x="6350" y="317500"/>
                </a:cubicBezTo>
                <a:cubicBezTo>
                  <a:pt x="8467" y="279400"/>
                  <a:pt x="12700" y="241359"/>
                  <a:pt x="12700" y="203200"/>
                </a:cubicBezTo>
                <a:cubicBezTo>
                  <a:pt x="12700" y="169267"/>
                  <a:pt x="8133" y="135486"/>
                  <a:pt x="6350" y="101600"/>
                </a:cubicBezTo>
                <a:cubicBezTo>
                  <a:pt x="6016" y="95259"/>
                  <a:pt x="6350" y="88900"/>
                  <a:pt x="6350" y="82550"/>
                </a:cubicBezTo>
              </a:path>
            </a:pathLst>
          </a:custGeom>
          <a:ln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15" name="任意多边形 11">
            <a:extLst>
              <a:ext uri="{FF2B5EF4-FFF2-40B4-BE49-F238E27FC236}">
                <a16:creationId xmlns:a16="http://schemas.microsoft.com/office/drawing/2014/main" id="{7BFBA688-7BAD-4A17-A998-02BA37BBB54D}"/>
              </a:ext>
            </a:extLst>
          </p:cNvPr>
          <p:cNvSpPr/>
          <p:nvPr/>
        </p:nvSpPr>
        <p:spPr>
          <a:xfrm>
            <a:off x="2411760" y="2191072"/>
            <a:ext cx="184731" cy="369332"/>
          </a:xfrm>
          <a:custGeom>
            <a:avLst/>
            <a:gdLst>
              <a:gd name="connsiteX0" fmla="*/ 0 w 370661"/>
              <a:gd name="connsiteY0" fmla="*/ 0 h 438150"/>
              <a:gd name="connsiteX1" fmla="*/ 31750 w 370661"/>
              <a:gd name="connsiteY1" fmla="*/ 19050 h 438150"/>
              <a:gd name="connsiteX2" fmla="*/ 57150 w 370661"/>
              <a:gd name="connsiteY2" fmla="*/ 38100 h 438150"/>
              <a:gd name="connsiteX3" fmla="*/ 82550 w 370661"/>
              <a:gd name="connsiteY3" fmla="*/ 44450 h 438150"/>
              <a:gd name="connsiteX4" fmla="*/ 107950 w 370661"/>
              <a:gd name="connsiteY4" fmla="*/ 57150 h 438150"/>
              <a:gd name="connsiteX5" fmla="*/ 127000 w 370661"/>
              <a:gd name="connsiteY5" fmla="*/ 63500 h 438150"/>
              <a:gd name="connsiteX6" fmla="*/ 146050 w 370661"/>
              <a:gd name="connsiteY6" fmla="*/ 76200 h 438150"/>
              <a:gd name="connsiteX7" fmla="*/ 165100 w 370661"/>
              <a:gd name="connsiteY7" fmla="*/ 82550 h 438150"/>
              <a:gd name="connsiteX8" fmla="*/ 203200 w 370661"/>
              <a:gd name="connsiteY8" fmla="*/ 114300 h 438150"/>
              <a:gd name="connsiteX9" fmla="*/ 228600 w 370661"/>
              <a:gd name="connsiteY9" fmla="*/ 120650 h 438150"/>
              <a:gd name="connsiteX10" fmla="*/ 266700 w 370661"/>
              <a:gd name="connsiteY10" fmla="*/ 133350 h 438150"/>
              <a:gd name="connsiteX11" fmla="*/ 285750 w 370661"/>
              <a:gd name="connsiteY11" fmla="*/ 139700 h 438150"/>
              <a:gd name="connsiteX12" fmla="*/ 336550 w 370661"/>
              <a:gd name="connsiteY12" fmla="*/ 152400 h 438150"/>
              <a:gd name="connsiteX13" fmla="*/ 355600 w 370661"/>
              <a:gd name="connsiteY13" fmla="*/ 165100 h 438150"/>
              <a:gd name="connsiteX14" fmla="*/ 361950 w 370661"/>
              <a:gd name="connsiteY14" fmla="*/ 247650 h 438150"/>
              <a:gd name="connsiteX15" fmla="*/ 349250 w 370661"/>
              <a:gd name="connsiteY15" fmla="*/ 285750 h 438150"/>
              <a:gd name="connsiteX16" fmla="*/ 342900 w 370661"/>
              <a:gd name="connsiteY16" fmla="*/ 304800 h 438150"/>
              <a:gd name="connsiteX17" fmla="*/ 323850 w 370661"/>
              <a:gd name="connsiteY17" fmla="*/ 323850 h 438150"/>
              <a:gd name="connsiteX18" fmla="*/ 304800 w 370661"/>
              <a:gd name="connsiteY18" fmla="*/ 349250 h 438150"/>
              <a:gd name="connsiteX19" fmla="*/ 292100 w 370661"/>
              <a:gd name="connsiteY19" fmla="*/ 368300 h 438150"/>
              <a:gd name="connsiteX20" fmla="*/ 228600 w 370661"/>
              <a:gd name="connsiteY20" fmla="*/ 425450 h 438150"/>
              <a:gd name="connsiteX21" fmla="*/ 190500 w 370661"/>
              <a:gd name="connsiteY21" fmla="*/ 438150 h 438150"/>
              <a:gd name="connsiteX22" fmla="*/ 95250 w 370661"/>
              <a:gd name="connsiteY22" fmla="*/ 431800 h 438150"/>
              <a:gd name="connsiteX23" fmla="*/ 69850 w 370661"/>
              <a:gd name="connsiteY23" fmla="*/ 406400 h 438150"/>
              <a:gd name="connsiteX24" fmla="*/ 50800 w 370661"/>
              <a:gd name="connsiteY24" fmla="*/ 400050 h 438150"/>
              <a:gd name="connsiteX25" fmla="*/ 31750 w 370661"/>
              <a:gd name="connsiteY25" fmla="*/ 355600 h 438150"/>
              <a:gd name="connsiteX26" fmla="*/ 6350 w 370661"/>
              <a:gd name="connsiteY26" fmla="*/ 317500 h 438150"/>
              <a:gd name="connsiteX27" fmla="*/ 12700 w 370661"/>
              <a:gd name="connsiteY27" fmla="*/ 203200 h 438150"/>
              <a:gd name="connsiteX28" fmla="*/ 6350 w 370661"/>
              <a:gd name="connsiteY28" fmla="*/ 101600 h 438150"/>
              <a:gd name="connsiteX29" fmla="*/ 6350 w 370661"/>
              <a:gd name="connsiteY29" fmla="*/ 825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0661" h="438150">
                <a:moveTo>
                  <a:pt x="0" y="0"/>
                </a:moveTo>
                <a:cubicBezTo>
                  <a:pt x="10583" y="6350"/>
                  <a:pt x="21481" y="12204"/>
                  <a:pt x="31750" y="19050"/>
                </a:cubicBezTo>
                <a:cubicBezTo>
                  <a:pt x="40556" y="24921"/>
                  <a:pt x="47684" y="33367"/>
                  <a:pt x="57150" y="38100"/>
                </a:cubicBezTo>
                <a:cubicBezTo>
                  <a:pt x="64956" y="42003"/>
                  <a:pt x="74378" y="41386"/>
                  <a:pt x="82550" y="44450"/>
                </a:cubicBezTo>
                <a:cubicBezTo>
                  <a:pt x="91413" y="47774"/>
                  <a:pt x="99249" y="53421"/>
                  <a:pt x="107950" y="57150"/>
                </a:cubicBezTo>
                <a:cubicBezTo>
                  <a:pt x="114102" y="59787"/>
                  <a:pt x="120650" y="61383"/>
                  <a:pt x="127000" y="63500"/>
                </a:cubicBezTo>
                <a:cubicBezTo>
                  <a:pt x="133350" y="67733"/>
                  <a:pt x="139224" y="72787"/>
                  <a:pt x="146050" y="76200"/>
                </a:cubicBezTo>
                <a:cubicBezTo>
                  <a:pt x="152037" y="79193"/>
                  <a:pt x="159531" y="78837"/>
                  <a:pt x="165100" y="82550"/>
                </a:cubicBezTo>
                <a:cubicBezTo>
                  <a:pt x="192563" y="100859"/>
                  <a:pt x="174114" y="101835"/>
                  <a:pt x="203200" y="114300"/>
                </a:cubicBezTo>
                <a:cubicBezTo>
                  <a:pt x="211222" y="117738"/>
                  <a:pt x="220241" y="118142"/>
                  <a:pt x="228600" y="120650"/>
                </a:cubicBezTo>
                <a:cubicBezTo>
                  <a:pt x="241422" y="124497"/>
                  <a:pt x="254000" y="129117"/>
                  <a:pt x="266700" y="133350"/>
                </a:cubicBezTo>
                <a:lnTo>
                  <a:pt x="285750" y="139700"/>
                </a:lnTo>
                <a:cubicBezTo>
                  <a:pt x="302309" y="145220"/>
                  <a:pt x="336550" y="152400"/>
                  <a:pt x="336550" y="152400"/>
                </a:cubicBezTo>
                <a:cubicBezTo>
                  <a:pt x="342900" y="156633"/>
                  <a:pt x="350204" y="159704"/>
                  <a:pt x="355600" y="165100"/>
                </a:cubicBezTo>
                <a:cubicBezTo>
                  <a:pt x="380155" y="189655"/>
                  <a:pt x="368907" y="210548"/>
                  <a:pt x="361950" y="247650"/>
                </a:cubicBezTo>
                <a:cubicBezTo>
                  <a:pt x="359483" y="260808"/>
                  <a:pt x="353483" y="273050"/>
                  <a:pt x="349250" y="285750"/>
                </a:cubicBezTo>
                <a:cubicBezTo>
                  <a:pt x="347133" y="292100"/>
                  <a:pt x="347633" y="300067"/>
                  <a:pt x="342900" y="304800"/>
                </a:cubicBezTo>
                <a:cubicBezTo>
                  <a:pt x="336550" y="311150"/>
                  <a:pt x="329694" y="317032"/>
                  <a:pt x="323850" y="323850"/>
                </a:cubicBezTo>
                <a:cubicBezTo>
                  <a:pt x="316962" y="331885"/>
                  <a:pt x="310951" y="340638"/>
                  <a:pt x="304800" y="349250"/>
                </a:cubicBezTo>
                <a:cubicBezTo>
                  <a:pt x="300364" y="355460"/>
                  <a:pt x="297170" y="362596"/>
                  <a:pt x="292100" y="368300"/>
                </a:cubicBezTo>
                <a:cubicBezTo>
                  <a:pt x="282629" y="378955"/>
                  <a:pt x="247089" y="416206"/>
                  <a:pt x="228600" y="425450"/>
                </a:cubicBezTo>
                <a:cubicBezTo>
                  <a:pt x="216626" y="431437"/>
                  <a:pt x="190500" y="438150"/>
                  <a:pt x="190500" y="438150"/>
                </a:cubicBezTo>
                <a:cubicBezTo>
                  <a:pt x="158750" y="436033"/>
                  <a:pt x="126023" y="439898"/>
                  <a:pt x="95250" y="431800"/>
                </a:cubicBezTo>
                <a:cubicBezTo>
                  <a:pt x="83671" y="428753"/>
                  <a:pt x="79593" y="413360"/>
                  <a:pt x="69850" y="406400"/>
                </a:cubicBezTo>
                <a:cubicBezTo>
                  <a:pt x="64403" y="402509"/>
                  <a:pt x="57150" y="402167"/>
                  <a:pt x="50800" y="400050"/>
                </a:cubicBezTo>
                <a:cubicBezTo>
                  <a:pt x="44231" y="380342"/>
                  <a:pt x="43520" y="375217"/>
                  <a:pt x="31750" y="355600"/>
                </a:cubicBezTo>
                <a:cubicBezTo>
                  <a:pt x="23897" y="342512"/>
                  <a:pt x="6350" y="317500"/>
                  <a:pt x="6350" y="317500"/>
                </a:cubicBezTo>
                <a:cubicBezTo>
                  <a:pt x="8467" y="279400"/>
                  <a:pt x="12700" y="241359"/>
                  <a:pt x="12700" y="203200"/>
                </a:cubicBezTo>
                <a:cubicBezTo>
                  <a:pt x="12700" y="169267"/>
                  <a:pt x="8133" y="135486"/>
                  <a:pt x="6350" y="101600"/>
                </a:cubicBezTo>
                <a:cubicBezTo>
                  <a:pt x="6016" y="95259"/>
                  <a:pt x="6350" y="88900"/>
                  <a:pt x="6350" y="82550"/>
                </a:cubicBezTo>
              </a:path>
            </a:pathLst>
          </a:custGeom>
          <a:ln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44B541D7-D095-495F-AD04-9E4A50A7030D}"/>
              </a:ext>
            </a:extLst>
          </p:cNvPr>
          <p:cNvSpPr txBox="1"/>
          <p:nvPr/>
        </p:nvSpPr>
        <p:spPr>
          <a:xfrm>
            <a:off x="2664440" y="19719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j</a:t>
            </a:r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D996904-3CDC-4BD7-A167-182D21C33F1A}"/>
              </a:ext>
            </a:extLst>
          </p:cNvPr>
          <p:cNvSpPr txBox="1"/>
          <p:nvPr/>
        </p:nvSpPr>
        <p:spPr>
          <a:xfrm>
            <a:off x="1717346" y="19719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A0A34E6-E110-43D4-9B45-0B4F9F8DE094}"/>
              </a:ext>
            </a:extLst>
          </p:cNvPr>
          <p:cNvCxnSpPr/>
          <p:nvPr/>
        </p:nvCxnSpPr>
        <p:spPr bwMode="auto">
          <a:xfrm>
            <a:off x="3707904" y="2420888"/>
            <a:ext cx="1196644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19" name="任意多边形 10">
            <a:extLst>
              <a:ext uri="{FF2B5EF4-FFF2-40B4-BE49-F238E27FC236}">
                <a16:creationId xmlns:a16="http://schemas.microsoft.com/office/drawing/2014/main" id="{A84CB824-E71C-4E51-B7B7-88F150FDA0E1}"/>
              </a:ext>
            </a:extLst>
          </p:cNvPr>
          <p:cNvSpPr/>
          <p:nvPr/>
        </p:nvSpPr>
        <p:spPr>
          <a:xfrm>
            <a:off x="5561013" y="3181049"/>
            <a:ext cx="184731" cy="369332"/>
          </a:xfrm>
          <a:custGeom>
            <a:avLst/>
            <a:gdLst>
              <a:gd name="connsiteX0" fmla="*/ 57150 w 3352800"/>
              <a:gd name="connsiteY0" fmla="*/ 2565400 h 3277030"/>
              <a:gd name="connsiteX1" fmla="*/ 107950 w 3352800"/>
              <a:gd name="connsiteY1" fmla="*/ 2514600 h 3277030"/>
              <a:gd name="connsiteX2" fmla="*/ 184150 w 3352800"/>
              <a:gd name="connsiteY2" fmla="*/ 2470150 h 3277030"/>
              <a:gd name="connsiteX3" fmla="*/ 228600 w 3352800"/>
              <a:gd name="connsiteY3" fmla="*/ 2444750 h 3277030"/>
              <a:gd name="connsiteX4" fmla="*/ 273050 w 3352800"/>
              <a:gd name="connsiteY4" fmla="*/ 2393950 h 3277030"/>
              <a:gd name="connsiteX5" fmla="*/ 298450 w 3352800"/>
              <a:gd name="connsiteY5" fmla="*/ 2387600 h 3277030"/>
              <a:gd name="connsiteX6" fmla="*/ 361950 w 3352800"/>
              <a:gd name="connsiteY6" fmla="*/ 2317750 h 3277030"/>
              <a:gd name="connsiteX7" fmla="*/ 387350 w 3352800"/>
              <a:gd name="connsiteY7" fmla="*/ 2292350 h 3277030"/>
              <a:gd name="connsiteX8" fmla="*/ 400050 w 3352800"/>
              <a:gd name="connsiteY8" fmla="*/ 2254250 h 3277030"/>
              <a:gd name="connsiteX9" fmla="*/ 425450 w 3352800"/>
              <a:gd name="connsiteY9" fmla="*/ 2216150 h 3277030"/>
              <a:gd name="connsiteX10" fmla="*/ 438150 w 3352800"/>
              <a:gd name="connsiteY10" fmla="*/ 2197100 h 3277030"/>
              <a:gd name="connsiteX11" fmla="*/ 457200 w 3352800"/>
              <a:gd name="connsiteY11" fmla="*/ 2159000 h 3277030"/>
              <a:gd name="connsiteX12" fmla="*/ 482600 w 3352800"/>
              <a:gd name="connsiteY12" fmla="*/ 2146300 h 3277030"/>
              <a:gd name="connsiteX13" fmla="*/ 495300 w 3352800"/>
              <a:gd name="connsiteY13" fmla="*/ 2127250 h 3277030"/>
              <a:gd name="connsiteX14" fmla="*/ 514350 w 3352800"/>
              <a:gd name="connsiteY14" fmla="*/ 2101850 h 3277030"/>
              <a:gd name="connsiteX15" fmla="*/ 520700 w 3352800"/>
              <a:gd name="connsiteY15" fmla="*/ 2076450 h 3277030"/>
              <a:gd name="connsiteX16" fmla="*/ 558800 w 3352800"/>
              <a:gd name="connsiteY16" fmla="*/ 2025650 h 3277030"/>
              <a:gd name="connsiteX17" fmla="*/ 565150 w 3352800"/>
              <a:gd name="connsiteY17" fmla="*/ 2006600 h 3277030"/>
              <a:gd name="connsiteX18" fmla="*/ 603250 w 3352800"/>
              <a:gd name="connsiteY18" fmla="*/ 1962150 h 3277030"/>
              <a:gd name="connsiteX19" fmla="*/ 622300 w 3352800"/>
              <a:gd name="connsiteY19" fmla="*/ 1936750 h 3277030"/>
              <a:gd name="connsiteX20" fmla="*/ 666750 w 3352800"/>
              <a:gd name="connsiteY20" fmla="*/ 1873250 h 3277030"/>
              <a:gd name="connsiteX21" fmla="*/ 685800 w 3352800"/>
              <a:gd name="connsiteY21" fmla="*/ 1847850 h 3277030"/>
              <a:gd name="connsiteX22" fmla="*/ 711200 w 3352800"/>
              <a:gd name="connsiteY22" fmla="*/ 1809750 h 3277030"/>
              <a:gd name="connsiteX23" fmla="*/ 762000 w 3352800"/>
              <a:gd name="connsiteY23" fmla="*/ 1746250 h 3277030"/>
              <a:gd name="connsiteX24" fmla="*/ 787400 w 3352800"/>
              <a:gd name="connsiteY24" fmla="*/ 1714500 h 3277030"/>
              <a:gd name="connsiteX25" fmla="*/ 812800 w 3352800"/>
              <a:gd name="connsiteY25" fmla="*/ 1676400 h 3277030"/>
              <a:gd name="connsiteX26" fmla="*/ 882650 w 3352800"/>
              <a:gd name="connsiteY26" fmla="*/ 1612900 h 3277030"/>
              <a:gd name="connsiteX27" fmla="*/ 914400 w 3352800"/>
              <a:gd name="connsiteY27" fmla="*/ 1568450 h 3277030"/>
              <a:gd name="connsiteX28" fmla="*/ 939800 w 3352800"/>
              <a:gd name="connsiteY28" fmla="*/ 1530350 h 3277030"/>
              <a:gd name="connsiteX29" fmla="*/ 996950 w 3352800"/>
              <a:gd name="connsiteY29" fmla="*/ 1479550 h 3277030"/>
              <a:gd name="connsiteX30" fmla="*/ 1016000 w 3352800"/>
              <a:gd name="connsiteY30" fmla="*/ 1441450 h 3277030"/>
              <a:gd name="connsiteX31" fmla="*/ 1041400 w 3352800"/>
              <a:gd name="connsiteY31" fmla="*/ 1416050 h 3277030"/>
              <a:gd name="connsiteX32" fmla="*/ 1054100 w 3352800"/>
              <a:gd name="connsiteY32" fmla="*/ 1397000 h 3277030"/>
              <a:gd name="connsiteX33" fmla="*/ 1085850 w 3352800"/>
              <a:gd name="connsiteY33" fmla="*/ 1333500 h 3277030"/>
              <a:gd name="connsiteX34" fmla="*/ 1098550 w 3352800"/>
              <a:gd name="connsiteY34" fmla="*/ 1314450 h 3277030"/>
              <a:gd name="connsiteX35" fmla="*/ 1143000 w 3352800"/>
              <a:gd name="connsiteY35" fmla="*/ 1244600 h 3277030"/>
              <a:gd name="connsiteX36" fmla="*/ 1193800 w 3352800"/>
              <a:gd name="connsiteY36" fmla="*/ 1193800 h 3277030"/>
              <a:gd name="connsiteX37" fmla="*/ 1206500 w 3352800"/>
              <a:gd name="connsiteY37" fmla="*/ 1168400 h 3277030"/>
              <a:gd name="connsiteX38" fmla="*/ 1225550 w 3352800"/>
              <a:gd name="connsiteY38" fmla="*/ 1143000 h 3277030"/>
              <a:gd name="connsiteX39" fmla="*/ 1238250 w 3352800"/>
              <a:gd name="connsiteY39" fmla="*/ 1117600 h 3277030"/>
              <a:gd name="connsiteX40" fmla="*/ 1257300 w 3352800"/>
              <a:gd name="connsiteY40" fmla="*/ 1085850 h 3277030"/>
              <a:gd name="connsiteX41" fmla="*/ 1270000 w 3352800"/>
              <a:gd name="connsiteY41" fmla="*/ 1060450 h 3277030"/>
              <a:gd name="connsiteX42" fmla="*/ 1276350 w 3352800"/>
              <a:gd name="connsiteY42" fmla="*/ 1041400 h 3277030"/>
              <a:gd name="connsiteX43" fmla="*/ 1308100 w 3352800"/>
              <a:gd name="connsiteY43" fmla="*/ 996950 h 3277030"/>
              <a:gd name="connsiteX44" fmla="*/ 1320800 w 3352800"/>
              <a:gd name="connsiteY44" fmla="*/ 977900 h 3277030"/>
              <a:gd name="connsiteX45" fmla="*/ 1358900 w 3352800"/>
              <a:gd name="connsiteY45" fmla="*/ 927100 h 3277030"/>
              <a:gd name="connsiteX46" fmla="*/ 1377950 w 3352800"/>
              <a:gd name="connsiteY46" fmla="*/ 908050 h 3277030"/>
              <a:gd name="connsiteX47" fmla="*/ 1397000 w 3352800"/>
              <a:gd name="connsiteY47" fmla="*/ 882650 h 3277030"/>
              <a:gd name="connsiteX48" fmla="*/ 1428750 w 3352800"/>
              <a:gd name="connsiteY48" fmla="*/ 850900 h 3277030"/>
              <a:gd name="connsiteX49" fmla="*/ 1466850 w 3352800"/>
              <a:gd name="connsiteY49" fmla="*/ 800100 h 3277030"/>
              <a:gd name="connsiteX50" fmla="*/ 1485900 w 3352800"/>
              <a:gd name="connsiteY50" fmla="*/ 781050 h 3277030"/>
              <a:gd name="connsiteX51" fmla="*/ 1498600 w 3352800"/>
              <a:gd name="connsiteY51" fmla="*/ 762000 h 3277030"/>
              <a:gd name="connsiteX52" fmla="*/ 1555750 w 3352800"/>
              <a:gd name="connsiteY52" fmla="*/ 704850 h 3277030"/>
              <a:gd name="connsiteX53" fmla="*/ 1625600 w 3352800"/>
              <a:gd name="connsiteY53" fmla="*/ 635000 h 3277030"/>
              <a:gd name="connsiteX54" fmla="*/ 1651000 w 3352800"/>
              <a:gd name="connsiteY54" fmla="*/ 609600 h 3277030"/>
              <a:gd name="connsiteX55" fmla="*/ 1682750 w 3352800"/>
              <a:gd name="connsiteY55" fmla="*/ 565150 h 3277030"/>
              <a:gd name="connsiteX56" fmla="*/ 1720850 w 3352800"/>
              <a:gd name="connsiteY56" fmla="*/ 527050 h 3277030"/>
              <a:gd name="connsiteX57" fmla="*/ 1746250 w 3352800"/>
              <a:gd name="connsiteY57" fmla="*/ 488950 h 3277030"/>
              <a:gd name="connsiteX58" fmla="*/ 1758950 w 3352800"/>
              <a:gd name="connsiteY58" fmla="*/ 469900 h 3277030"/>
              <a:gd name="connsiteX59" fmla="*/ 1854200 w 3352800"/>
              <a:gd name="connsiteY59" fmla="*/ 374650 h 3277030"/>
              <a:gd name="connsiteX60" fmla="*/ 1873250 w 3352800"/>
              <a:gd name="connsiteY60" fmla="*/ 355600 h 3277030"/>
              <a:gd name="connsiteX61" fmla="*/ 1892300 w 3352800"/>
              <a:gd name="connsiteY61" fmla="*/ 330200 h 3277030"/>
              <a:gd name="connsiteX62" fmla="*/ 1924050 w 3352800"/>
              <a:gd name="connsiteY62" fmla="*/ 311150 h 3277030"/>
              <a:gd name="connsiteX63" fmla="*/ 2000250 w 3352800"/>
              <a:gd name="connsiteY63" fmla="*/ 241300 h 3277030"/>
              <a:gd name="connsiteX64" fmla="*/ 2025650 w 3352800"/>
              <a:gd name="connsiteY64" fmla="*/ 228600 h 3277030"/>
              <a:gd name="connsiteX65" fmla="*/ 2044700 w 3352800"/>
              <a:gd name="connsiteY65" fmla="*/ 215900 h 3277030"/>
              <a:gd name="connsiteX66" fmla="*/ 2070100 w 3352800"/>
              <a:gd name="connsiteY66" fmla="*/ 203200 h 3277030"/>
              <a:gd name="connsiteX67" fmla="*/ 2127250 w 3352800"/>
              <a:gd name="connsiteY67" fmla="*/ 158750 h 3277030"/>
              <a:gd name="connsiteX68" fmla="*/ 2146300 w 3352800"/>
              <a:gd name="connsiteY68" fmla="*/ 152400 h 3277030"/>
              <a:gd name="connsiteX69" fmla="*/ 2197100 w 3352800"/>
              <a:gd name="connsiteY69" fmla="*/ 127000 h 3277030"/>
              <a:gd name="connsiteX70" fmla="*/ 2222500 w 3352800"/>
              <a:gd name="connsiteY70" fmla="*/ 101600 h 3277030"/>
              <a:gd name="connsiteX71" fmla="*/ 2260600 w 3352800"/>
              <a:gd name="connsiteY71" fmla="*/ 76200 h 3277030"/>
              <a:gd name="connsiteX72" fmla="*/ 2279650 w 3352800"/>
              <a:gd name="connsiteY72" fmla="*/ 63500 h 3277030"/>
              <a:gd name="connsiteX73" fmla="*/ 2298700 w 3352800"/>
              <a:gd name="connsiteY73" fmla="*/ 57150 h 3277030"/>
              <a:gd name="connsiteX74" fmla="*/ 2330450 w 3352800"/>
              <a:gd name="connsiteY74" fmla="*/ 31750 h 3277030"/>
              <a:gd name="connsiteX75" fmla="*/ 2400300 w 3352800"/>
              <a:gd name="connsiteY75" fmla="*/ 0 h 3277030"/>
              <a:gd name="connsiteX76" fmla="*/ 2457450 w 3352800"/>
              <a:gd name="connsiteY76" fmla="*/ 6350 h 3277030"/>
              <a:gd name="connsiteX77" fmla="*/ 2540000 w 3352800"/>
              <a:gd name="connsiteY77" fmla="*/ 12700 h 3277030"/>
              <a:gd name="connsiteX78" fmla="*/ 2559050 w 3352800"/>
              <a:gd name="connsiteY78" fmla="*/ 25400 h 3277030"/>
              <a:gd name="connsiteX79" fmla="*/ 2622550 w 3352800"/>
              <a:gd name="connsiteY79" fmla="*/ 50800 h 3277030"/>
              <a:gd name="connsiteX80" fmla="*/ 2673350 w 3352800"/>
              <a:gd name="connsiteY80" fmla="*/ 88900 h 3277030"/>
              <a:gd name="connsiteX81" fmla="*/ 2698750 w 3352800"/>
              <a:gd name="connsiteY81" fmla="*/ 95250 h 3277030"/>
              <a:gd name="connsiteX82" fmla="*/ 2717800 w 3352800"/>
              <a:gd name="connsiteY82" fmla="*/ 101600 h 3277030"/>
              <a:gd name="connsiteX83" fmla="*/ 2768600 w 3352800"/>
              <a:gd name="connsiteY83" fmla="*/ 114300 h 3277030"/>
              <a:gd name="connsiteX84" fmla="*/ 2819400 w 3352800"/>
              <a:gd name="connsiteY84" fmla="*/ 133350 h 3277030"/>
              <a:gd name="connsiteX85" fmla="*/ 2876550 w 3352800"/>
              <a:gd name="connsiteY85" fmla="*/ 152400 h 3277030"/>
              <a:gd name="connsiteX86" fmla="*/ 2933700 w 3352800"/>
              <a:gd name="connsiteY86" fmla="*/ 184150 h 3277030"/>
              <a:gd name="connsiteX87" fmla="*/ 3041650 w 3352800"/>
              <a:gd name="connsiteY87" fmla="*/ 215900 h 3277030"/>
              <a:gd name="connsiteX88" fmla="*/ 3098800 w 3352800"/>
              <a:gd name="connsiteY88" fmla="*/ 234950 h 3277030"/>
              <a:gd name="connsiteX89" fmla="*/ 3124200 w 3352800"/>
              <a:gd name="connsiteY89" fmla="*/ 241300 h 3277030"/>
              <a:gd name="connsiteX90" fmla="*/ 3155950 w 3352800"/>
              <a:gd name="connsiteY90" fmla="*/ 260350 h 3277030"/>
              <a:gd name="connsiteX91" fmla="*/ 3181350 w 3352800"/>
              <a:gd name="connsiteY91" fmla="*/ 273050 h 3277030"/>
              <a:gd name="connsiteX92" fmla="*/ 3200400 w 3352800"/>
              <a:gd name="connsiteY92" fmla="*/ 323850 h 3277030"/>
              <a:gd name="connsiteX93" fmla="*/ 3232150 w 3352800"/>
              <a:gd name="connsiteY93" fmla="*/ 381000 h 3277030"/>
              <a:gd name="connsiteX94" fmla="*/ 3244850 w 3352800"/>
              <a:gd name="connsiteY94" fmla="*/ 444500 h 3277030"/>
              <a:gd name="connsiteX95" fmla="*/ 3257550 w 3352800"/>
              <a:gd name="connsiteY95" fmla="*/ 488950 h 3277030"/>
              <a:gd name="connsiteX96" fmla="*/ 3270250 w 3352800"/>
              <a:gd name="connsiteY96" fmla="*/ 508000 h 3277030"/>
              <a:gd name="connsiteX97" fmla="*/ 3282950 w 3352800"/>
              <a:gd name="connsiteY97" fmla="*/ 546100 h 3277030"/>
              <a:gd name="connsiteX98" fmla="*/ 3295650 w 3352800"/>
              <a:gd name="connsiteY98" fmla="*/ 571500 h 3277030"/>
              <a:gd name="connsiteX99" fmla="*/ 3302000 w 3352800"/>
              <a:gd name="connsiteY99" fmla="*/ 596900 h 3277030"/>
              <a:gd name="connsiteX100" fmla="*/ 3327400 w 3352800"/>
              <a:gd name="connsiteY100" fmla="*/ 647700 h 3277030"/>
              <a:gd name="connsiteX101" fmla="*/ 3340100 w 3352800"/>
              <a:gd name="connsiteY101" fmla="*/ 692150 h 3277030"/>
              <a:gd name="connsiteX102" fmla="*/ 3352800 w 3352800"/>
              <a:gd name="connsiteY102" fmla="*/ 717550 h 3277030"/>
              <a:gd name="connsiteX103" fmla="*/ 3346450 w 3352800"/>
              <a:gd name="connsiteY103" fmla="*/ 914400 h 3277030"/>
              <a:gd name="connsiteX104" fmla="*/ 3327400 w 3352800"/>
              <a:gd name="connsiteY104" fmla="*/ 1009650 h 3277030"/>
              <a:gd name="connsiteX105" fmla="*/ 3321050 w 3352800"/>
              <a:gd name="connsiteY105" fmla="*/ 1028700 h 3277030"/>
              <a:gd name="connsiteX106" fmla="*/ 3314700 w 3352800"/>
              <a:gd name="connsiteY106" fmla="*/ 1054100 h 3277030"/>
              <a:gd name="connsiteX107" fmla="*/ 3295650 w 3352800"/>
              <a:gd name="connsiteY107" fmla="*/ 1143000 h 3277030"/>
              <a:gd name="connsiteX108" fmla="*/ 3282950 w 3352800"/>
              <a:gd name="connsiteY108" fmla="*/ 1181100 h 3277030"/>
              <a:gd name="connsiteX109" fmla="*/ 3276600 w 3352800"/>
              <a:gd name="connsiteY109" fmla="*/ 1212850 h 3277030"/>
              <a:gd name="connsiteX110" fmla="*/ 3263900 w 3352800"/>
              <a:gd name="connsiteY110" fmla="*/ 1238250 h 3277030"/>
              <a:gd name="connsiteX111" fmla="*/ 3257550 w 3352800"/>
              <a:gd name="connsiteY111" fmla="*/ 1257300 h 3277030"/>
              <a:gd name="connsiteX112" fmla="*/ 3232150 w 3352800"/>
              <a:gd name="connsiteY112" fmla="*/ 1308100 h 3277030"/>
              <a:gd name="connsiteX113" fmla="*/ 3225800 w 3352800"/>
              <a:gd name="connsiteY113" fmla="*/ 1333500 h 3277030"/>
              <a:gd name="connsiteX114" fmla="*/ 3194050 w 3352800"/>
              <a:gd name="connsiteY114" fmla="*/ 1390650 h 3277030"/>
              <a:gd name="connsiteX115" fmla="*/ 3187700 w 3352800"/>
              <a:gd name="connsiteY115" fmla="*/ 1409700 h 3277030"/>
              <a:gd name="connsiteX116" fmla="*/ 3181350 w 3352800"/>
              <a:gd name="connsiteY116" fmla="*/ 1447800 h 3277030"/>
              <a:gd name="connsiteX117" fmla="*/ 3168650 w 3352800"/>
              <a:gd name="connsiteY117" fmla="*/ 1479550 h 3277030"/>
              <a:gd name="connsiteX118" fmla="*/ 3149600 w 3352800"/>
              <a:gd name="connsiteY118" fmla="*/ 1543050 h 3277030"/>
              <a:gd name="connsiteX119" fmla="*/ 3136900 w 3352800"/>
              <a:gd name="connsiteY119" fmla="*/ 1593850 h 3277030"/>
              <a:gd name="connsiteX120" fmla="*/ 3124200 w 3352800"/>
              <a:gd name="connsiteY120" fmla="*/ 1765300 h 3277030"/>
              <a:gd name="connsiteX121" fmla="*/ 3117850 w 3352800"/>
              <a:gd name="connsiteY121" fmla="*/ 1854200 h 3277030"/>
              <a:gd name="connsiteX122" fmla="*/ 3111500 w 3352800"/>
              <a:gd name="connsiteY122" fmla="*/ 1987550 h 3277030"/>
              <a:gd name="connsiteX123" fmla="*/ 3105150 w 3352800"/>
              <a:gd name="connsiteY123" fmla="*/ 2070100 h 3277030"/>
              <a:gd name="connsiteX124" fmla="*/ 3098800 w 3352800"/>
              <a:gd name="connsiteY124" fmla="*/ 2089150 h 3277030"/>
              <a:gd name="connsiteX125" fmla="*/ 3086100 w 3352800"/>
              <a:gd name="connsiteY125" fmla="*/ 2165350 h 3277030"/>
              <a:gd name="connsiteX126" fmla="*/ 3079750 w 3352800"/>
              <a:gd name="connsiteY126" fmla="*/ 2190750 h 3277030"/>
              <a:gd name="connsiteX127" fmla="*/ 3060700 w 3352800"/>
              <a:gd name="connsiteY127" fmla="*/ 2228850 h 3277030"/>
              <a:gd name="connsiteX128" fmla="*/ 3022600 w 3352800"/>
              <a:gd name="connsiteY128" fmla="*/ 2311400 h 3277030"/>
              <a:gd name="connsiteX129" fmla="*/ 3009900 w 3352800"/>
              <a:gd name="connsiteY129" fmla="*/ 2336800 h 3277030"/>
              <a:gd name="connsiteX130" fmla="*/ 2997200 w 3352800"/>
              <a:gd name="connsiteY130" fmla="*/ 2362200 h 3277030"/>
              <a:gd name="connsiteX131" fmla="*/ 2984500 w 3352800"/>
              <a:gd name="connsiteY131" fmla="*/ 2381250 h 3277030"/>
              <a:gd name="connsiteX132" fmla="*/ 2940050 w 3352800"/>
              <a:gd name="connsiteY132" fmla="*/ 2457450 h 3277030"/>
              <a:gd name="connsiteX133" fmla="*/ 2914650 w 3352800"/>
              <a:gd name="connsiteY133" fmla="*/ 2495550 h 3277030"/>
              <a:gd name="connsiteX134" fmla="*/ 2889250 w 3352800"/>
              <a:gd name="connsiteY134" fmla="*/ 2533650 h 3277030"/>
              <a:gd name="connsiteX135" fmla="*/ 2851150 w 3352800"/>
              <a:gd name="connsiteY135" fmla="*/ 2584450 h 3277030"/>
              <a:gd name="connsiteX136" fmla="*/ 2838450 w 3352800"/>
              <a:gd name="connsiteY136" fmla="*/ 2603500 h 3277030"/>
              <a:gd name="connsiteX137" fmla="*/ 2813050 w 3352800"/>
              <a:gd name="connsiteY137" fmla="*/ 2654300 h 3277030"/>
              <a:gd name="connsiteX138" fmla="*/ 2794000 w 3352800"/>
              <a:gd name="connsiteY138" fmla="*/ 2667000 h 3277030"/>
              <a:gd name="connsiteX139" fmla="*/ 2762250 w 3352800"/>
              <a:gd name="connsiteY139" fmla="*/ 2711450 h 3277030"/>
              <a:gd name="connsiteX140" fmla="*/ 2736850 w 3352800"/>
              <a:gd name="connsiteY140" fmla="*/ 2736850 h 3277030"/>
              <a:gd name="connsiteX141" fmla="*/ 2686050 w 3352800"/>
              <a:gd name="connsiteY141" fmla="*/ 2781300 h 3277030"/>
              <a:gd name="connsiteX142" fmla="*/ 2673350 w 3352800"/>
              <a:gd name="connsiteY142" fmla="*/ 2800350 h 3277030"/>
              <a:gd name="connsiteX143" fmla="*/ 2628900 w 3352800"/>
              <a:gd name="connsiteY143" fmla="*/ 2851150 h 3277030"/>
              <a:gd name="connsiteX144" fmla="*/ 2571750 w 3352800"/>
              <a:gd name="connsiteY144" fmla="*/ 2895600 h 3277030"/>
              <a:gd name="connsiteX145" fmla="*/ 2559050 w 3352800"/>
              <a:gd name="connsiteY145" fmla="*/ 2914650 h 3277030"/>
              <a:gd name="connsiteX146" fmla="*/ 2501900 w 3352800"/>
              <a:gd name="connsiteY146" fmla="*/ 2965450 h 3277030"/>
              <a:gd name="connsiteX147" fmla="*/ 2476500 w 3352800"/>
              <a:gd name="connsiteY147" fmla="*/ 2978150 h 3277030"/>
              <a:gd name="connsiteX148" fmla="*/ 2406650 w 3352800"/>
              <a:gd name="connsiteY148" fmla="*/ 3022600 h 3277030"/>
              <a:gd name="connsiteX149" fmla="*/ 2374900 w 3352800"/>
              <a:gd name="connsiteY149" fmla="*/ 3041650 h 3277030"/>
              <a:gd name="connsiteX150" fmla="*/ 2343150 w 3352800"/>
              <a:gd name="connsiteY150" fmla="*/ 3054350 h 3277030"/>
              <a:gd name="connsiteX151" fmla="*/ 2298700 w 3352800"/>
              <a:gd name="connsiteY151" fmla="*/ 3086100 h 3277030"/>
              <a:gd name="connsiteX152" fmla="*/ 2273300 w 3352800"/>
              <a:gd name="connsiteY152" fmla="*/ 3111500 h 3277030"/>
              <a:gd name="connsiteX153" fmla="*/ 2254250 w 3352800"/>
              <a:gd name="connsiteY153" fmla="*/ 3117850 h 3277030"/>
              <a:gd name="connsiteX154" fmla="*/ 2228850 w 3352800"/>
              <a:gd name="connsiteY154" fmla="*/ 3136900 h 3277030"/>
              <a:gd name="connsiteX155" fmla="*/ 2197100 w 3352800"/>
              <a:gd name="connsiteY155" fmla="*/ 3143250 h 3277030"/>
              <a:gd name="connsiteX156" fmla="*/ 2171700 w 3352800"/>
              <a:gd name="connsiteY156" fmla="*/ 3149600 h 3277030"/>
              <a:gd name="connsiteX157" fmla="*/ 2127250 w 3352800"/>
              <a:gd name="connsiteY157" fmla="*/ 3162300 h 3277030"/>
              <a:gd name="connsiteX158" fmla="*/ 2089150 w 3352800"/>
              <a:gd name="connsiteY158" fmla="*/ 3168650 h 3277030"/>
              <a:gd name="connsiteX159" fmla="*/ 2057400 w 3352800"/>
              <a:gd name="connsiteY159" fmla="*/ 3181350 h 3277030"/>
              <a:gd name="connsiteX160" fmla="*/ 2025650 w 3352800"/>
              <a:gd name="connsiteY160" fmla="*/ 3200400 h 3277030"/>
              <a:gd name="connsiteX161" fmla="*/ 2006600 w 3352800"/>
              <a:gd name="connsiteY161" fmla="*/ 3213100 h 3277030"/>
              <a:gd name="connsiteX162" fmla="*/ 1987550 w 3352800"/>
              <a:gd name="connsiteY162" fmla="*/ 3219450 h 3277030"/>
              <a:gd name="connsiteX163" fmla="*/ 1936750 w 3352800"/>
              <a:gd name="connsiteY163" fmla="*/ 3244850 h 3277030"/>
              <a:gd name="connsiteX164" fmla="*/ 1885950 w 3352800"/>
              <a:gd name="connsiteY164" fmla="*/ 3251200 h 3277030"/>
              <a:gd name="connsiteX165" fmla="*/ 1854200 w 3352800"/>
              <a:gd name="connsiteY165" fmla="*/ 3270250 h 3277030"/>
              <a:gd name="connsiteX166" fmla="*/ 1701800 w 3352800"/>
              <a:gd name="connsiteY166" fmla="*/ 3263900 h 3277030"/>
              <a:gd name="connsiteX167" fmla="*/ 1619250 w 3352800"/>
              <a:gd name="connsiteY167" fmla="*/ 3251200 h 3277030"/>
              <a:gd name="connsiteX168" fmla="*/ 1473200 w 3352800"/>
              <a:gd name="connsiteY168" fmla="*/ 3232150 h 3277030"/>
              <a:gd name="connsiteX169" fmla="*/ 1441450 w 3352800"/>
              <a:gd name="connsiteY169" fmla="*/ 3225800 h 3277030"/>
              <a:gd name="connsiteX170" fmla="*/ 1346200 w 3352800"/>
              <a:gd name="connsiteY170" fmla="*/ 3200400 h 3277030"/>
              <a:gd name="connsiteX171" fmla="*/ 1174750 w 3352800"/>
              <a:gd name="connsiteY171" fmla="*/ 3194050 h 3277030"/>
              <a:gd name="connsiteX172" fmla="*/ 1117600 w 3352800"/>
              <a:gd name="connsiteY172" fmla="*/ 3162300 h 3277030"/>
              <a:gd name="connsiteX173" fmla="*/ 1085850 w 3352800"/>
              <a:gd name="connsiteY173" fmla="*/ 3143250 h 3277030"/>
              <a:gd name="connsiteX174" fmla="*/ 1022350 w 3352800"/>
              <a:gd name="connsiteY174" fmla="*/ 3124200 h 3277030"/>
              <a:gd name="connsiteX175" fmla="*/ 1003300 w 3352800"/>
              <a:gd name="connsiteY175" fmla="*/ 3111500 h 3277030"/>
              <a:gd name="connsiteX176" fmla="*/ 946150 w 3352800"/>
              <a:gd name="connsiteY176" fmla="*/ 3067050 h 3277030"/>
              <a:gd name="connsiteX177" fmla="*/ 927100 w 3352800"/>
              <a:gd name="connsiteY177" fmla="*/ 3060700 h 3277030"/>
              <a:gd name="connsiteX178" fmla="*/ 895350 w 3352800"/>
              <a:gd name="connsiteY178" fmla="*/ 3035300 h 3277030"/>
              <a:gd name="connsiteX179" fmla="*/ 876300 w 3352800"/>
              <a:gd name="connsiteY179" fmla="*/ 3022600 h 3277030"/>
              <a:gd name="connsiteX180" fmla="*/ 857250 w 3352800"/>
              <a:gd name="connsiteY180" fmla="*/ 3003550 h 3277030"/>
              <a:gd name="connsiteX181" fmla="*/ 800100 w 3352800"/>
              <a:gd name="connsiteY181" fmla="*/ 2959100 h 3277030"/>
              <a:gd name="connsiteX182" fmla="*/ 774700 w 3352800"/>
              <a:gd name="connsiteY182" fmla="*/ 2933700 h 3277030"/>
              <a:gd name="connsiteX183" fmla="*/ 749300 w 3352800"/>
              <a:gd name="connsiteY183" fmla="*/ 2914650 h 3277030"/>
              <a:gd name="connsiteX184" fmla="*/ 736600 w 3352800"/>
              <a:gd name="connsiteY184" fmla="*/ 2895600 h 3277030"/>
              <a:gd name="connsiteX185" fmla="*/ 698500 w 3352800"/>
              <a:gd name="connsiteY185" fmla="*/ 2870200 h 3277030"/>
              <a:gd name="connsiteX186" fmla="*/ 654050 w 3352800"/>
              <a:gd name="connsiteY186" fmla="*/ 2832100 h 3277030"/>
              <a:gd name="connsiteX187" fmla="*/ 635000 w 3352800"/>
              <a:gd name="connsiteY187" fmla="*/ 2819400 h 3277030"/>
              <a:gd name="connsiteX188" fmla="*/ 603250 w 3352800"/>
              <a:gd name="connsiteY188" fmla="*/ 2813050 h 3277030"/>
              <a:gd name="connsiteX189" fmla="*/ 577850 w 3352800"/>
              <a:gd name="connsiteY189" fmla="*/ 2794000 h 3277030"/>
              <a:gd name="connsiteX190" fmla="*/ 565150 w 3352800"/>
              <a:gd name="connsiteY190" fmla="*/ 2774950 h 3277030"/>
              <a:gd name="connsiteX191" fmla="*/ 520700 w 3352800"/>
              <a:gd name="connsiteY191" fmla="*/ 2749550 h 3277030"/>
              <a:gd name="connsiteX192" fmla="*/ 495300 w 3352800"/>
              <a:gd name="connsiteY192" fmla="*/ 2730500 h 3277030"/>
              <a:gd name="connsiteX193" fmla="*/ 476250 w 3352800"/>
              <a:gd name="connsiteY193" fmla="*/ 2717800 h 3277030"/>
              <a:gd name="connsiteX194" fmla="*/ 457200 w 3352800"/>
              <a:gd name="connsiteY194" fmla="*/ 2692400 h 3277030"/>
              <a:gd name="connsiteX195" fmla="*/ 406400 w 3352800"/>
              <a:gd name="connsiteY195" fmla="*/ 2667000 h 3277030"/>
              <a:gd name="connsiteX196" fmla="*/ 361950 w 3352800"/>
              <a:gd name="connsiteY196" fmla="*/ 2635250 h 3277030"/>
              <a:gd name="connsiteX197" fmla="*/ 342900 w 3352800"/>
              <a:gd name="connsiteY197" fmla="*/ 2628900 h 3277030"/>
              <a:gd name="connsiteX198" fmla="*/ 323850 w 3352800"/>
              <a:gd name="connsiteY198" fmla="*/ 2616200 h 3277030"/>
              <a:gd name="connsiteX199" fmla="*/ 298450 w 3352800"/>
              <a:gd name="connsiteY199" fmla="*/ 2590800 h 3277030"/>
              <a:gd name="connsiteX200" fmla="*/ 266700 w 3352800"/>
              <a:gd name="connsiteY200" fmla="*/ 2584450 h 3277030"/>
              <a:gd name="connsiteX201" fmla="*/ 228600 w 3352800"/>
              <a:gd name="connsiteY201" fmla="*/ 2552700 h 3277030"/>
              <a:gd name="connsiteX202" fmla="*/ 184150 w 3352800"/>
              <a:gd name="connsiteY202" fmla="*/ 2520950 h 3277030"/>
              <a:gd name="connsiteX203" fmla="*/ 114300 w 3352800"/>
              <a:gd name="connsiteY203" fmla="*/ 2463800 h 3277030"/>
              <a:gd name="connsiteX204" fmla="*/ 82550 w 3352800"/>
              <a:gd name="connsiteY204" fmla="*/ 2425700 h 3277030"/>
              <a:gd name="connsiteX205" fmla="*/ 69850 w 3352800"/>
              <a:gd name="connsiteY205" fmla="*/ 2406650 h 3277030"/>
              <a:gd name="connsiteX206" fmla="*/ 50800 w 3352800"/>
              <a:gd name="connsiteY206" fmla="*/ 2387600 h 3277030"/>
              <a:gd name="connsiteX207" fmla="*/ 31750 w 3352800"/>
              <a:gd name="connsiteY207" fmla="*/ 2362200 h 3277030"/>
              <a:gd name="connsiteX208" fmla="*/ 0 w 3352800"/>
              <a:gd name="connsiteY208" fmla="*/ 2324100 h 3277030"/>
              <a:gd name="connsiteX209" fmla="*/ 12700 w 3352800"/>
              <a:gd name="connsiteY209" fmla="*/ 2311400 h 327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3352800" h="3277030">
                <a:moveTo>
                  <a:pt x="57150" y="2565400"/>
                </a:moveTo>
                <a:cubicBezTo>
                  <a:pt x="74083" y="2548467"/>
                  <a:pt x="88792" y="2528968"/>
                  <a:pt x="107950" y="2514600"/>
                </a:cubicBezTo>
                <a:cubicBezTo>
                  <a:pt x="131475" y="2496957"/>
                  <a:pt x="158521" y="2484566"/>
                  <a:pt x="184150" y="2470150"/>
                </a:cubicBezTo>
                <a:cubicBezTo>
                  <a:pt x="195534" y="2463747"/>
                  <a:pt x="218477" y="2454873"/>
                  <a:pt x="228600" y="2444750"/>
                </a:cubicBezTo>
                <a:cubicBezTo>
                  <a:pt x="234484" y="2438866"/>
                  <a:pt x="261064" y="2400799"/>
                  <a:pt x="273050" y="2393950"/>
                </a:cubicBezTo>
                <a:cubicBezTo>
                  <a:pt x="280627" y="2389620"/>
                  <a:pt x="289983" y="2389717"/>
                  <a:pt x="298450" y="2387600"/>
                </a:cubicBezTo>
                <a:cubicBezTo>
                  <a:pt x="324434" y="2348625"/>
                  <a:pt x="305754" y="2373946"/>
                  <a:pt x="361950" y="2317750"/>
                </a:cubicBezTo>
                <a:lnTo>
                  <a:pt x="387350" y="2292350"/>
                </a:lnTo>
                <a:cubicBezTo>
                  <a:pt x="391583" y="2279650"/>
                  <a:pt x="392624" y="2265389"/>
                  <a:pt x="400050" y="2254250"/>
                </a:cubicBezTo>
                <a:lnTo>
                  <a:pt x="425450" y="2216150"/>
                </a:lnTo>
                <a:cubicBezTo>
                  <a:pt x="429683" y="2209800"/>
                  <a:pt x="435737" y="2204340"/>
                  <a:pt x="438150" y="2197100"/>
                </a:cubicBezTo>
                <a:cubicBezTo>
                  <a:pt x="442484" y="2184098"/>
                  <a:pt x="445837" y="2168469"/>
                  <a:pt x="457200" y="2159000"/>
                </a:cubicBezTo>
                <a:cubicBezTo>
                  <a:pt x="464472" y="2152940"/>
                  <a:pt x="474133" y="2150533"/>
                  <a:pt x="482600" y="2146300"/>
                </a:cubicBezTo>
                <a:cubicBezTo>
                  <a:pt x="486833" y="2139950"/>
                  <a:pt x="490864" y="2133460"/>
                  <a:pt x="495300" y="2127250"/>
                </a:cubicBezTo>
                <a:cubicBezTo>
                  <a:pt x="501451" y="2118638"/>
                  <a:pt x="509617" y="2111316"/>
                  <a:pt x="514350" y="2101850"/>
                </a:cubicBezTo>
                <a:cubicBezTo>
                  <a:pt x="518253" y="2094044"/>
                  <a:pt x="516303" y="2083988"/>
                  <a:pt x="520700" y="2076450"/>
                </a:cubicBezTo>
                <a:cubicBezTo>
                  <a:pt x="531365" y="2058167"/>
                  <a:pt x="558800" y="2025650"/>
                  <a:pt x="558800" y="2025650"/>
                </a:cubicBezTo>
                <a:cubicBezTo>
                  <a:pt x="560917" y="2019300"/>
                  <a:pt x="561829" y="2012412"/>
                  <a:pt x="565150" y="2006600"/>
                </a:cubicBezTo>
                <a:cubicBezTo>
                  <a:pt x="581067" y="1978746"/>
                  <a:pt x="583947" y="1984670"/>
                  <a:pt x="603250" y="1962150"/>
                </a:cubicBezTo>
                <a:cubicBezTo>
                  <a:pt x="610138" y="1954115"/>
                  <a:pt x="616967" y="1945892"/>
                  <a:pt x="622300" y="1936750"/>
                </a:cubicBezTo>
                <a:cubicBezTo>
                  <a:pt x="658971" y="1873885"/>
                  <a:pt x="628780" y="1898563"/>
                  <a:pt x="666750" y="1873250"/>
                </a:cubicBezTo>
                <a:cubicBezTo>
                  <a:pt x="673100" y="1864783"/>
                  <a:pt x="679731" y="1856520"/>
                  <a:pt x="685800" y="1847850"/>
                </a:cubicBezTo>
                <a:cubicBezTo>
                  <a:pt x="694553" y="1835346"/>
                  <a:pt x="701665" y="1821669"/>
                  <a:pt x="711200" y="1809750"/>
                </a:cubicBezTo>
                <a:lnTo>
                  <a:pt x="762000" y="1746250"/>
                </a:lnTo>
                <a:cubicBezTo>
                  <a:pt x="770467" y="1735667"/>
                  <a:pt x="779882" y="1725777"/>
                  <a:pt x="787400" y="1714500"/>
                </a:cubicBezTo>
                <a:cubicBezTo>
                  <a:pt x="795867" y="1701800"/>
                  <a:pt x="802749" y="1687887"/>
                  <a:pt x="812800" y="1676400"/>
                </a:cubicBezTo>
                <a:cubicBezTo>
                  <a:pt x="852534" y="1630989"/>
                  <a:pt x="824072" y="1730056"/>
                  <a:pt x="882650" y="1612900"/>
                </a:cubicBezTo>
                <a:cubicBezTo>
                  <a:pt x="910221" y="1557759"/>
                  <a:pt x="878359" y="1614788"/>
                  <a:pt x="914400" y="1568450"/>
                </a:cubicBezTo>
                <a:cubicBezTo>
                  <a:pt x="923771" y="1556402"/>
                  <a:pt x="931333" y="1543050"/>
                  <a:pt x="939800" y="1530350"/>
                </a:cubicBezTo>
                <a:cubicBezTo>
                  <a:pt x="949795" y="1515357"/>
                  <a:pt x="984135" y="1489802"/>
                  <a:pt x="996950" y="1479550"/>
                </a:cubicBezTo>
                <a:cubicBezTo>
                  <a:pt x="1003300" y="1466850"/>
                  <a:pt x="1007857" y="1453082"/>
                  <a:pt x="1016000" y="1441450"/>
                </a:cubicBezTo>
                <a:cubicBezTo>
                  <a:pt x="1022866" y="1431641"/>
                  <a:pt x="1033608" y="1425141"/>
                  <a:pt x="1041400" y="1416050"/>
                </a:cubicBezTo>
                <a:cubicBezTo>
                  <a:pt x="1046367" y="1410256"/>
                  <a:pt x="1050055" y="1403472"/>
                  <a:pt x="1054100" y="1397000"/>
                </a:cubicBezTo>
                <a:cubicBezTo>
                  <a:pt x="1098255" y="1326352"/>
                  <a:pt x="1050796" y="1403607"/>
                  <a:pt x="1085850" y="1333500"/>
                </a:cubicBezTo>
                <a:cubicBezTo>
                  <a:pt x="1089263" y="1326674"/>
                  <a:pt x="1094505" y="1320922"/>
                  <a:pt x="1098550" y="1314450"/>
                </a:cubicBezTo>
                <a:cubicBezTo>
                  <a:pt x="1109535" y="1296875"/>
                  <a:pt x="1130440" y="1259253"/>
                  <a:pt x="1143000" y="1244600"/>
                </a:cubicBezTo>
                <a:cubicBezTo>
                  <a:pt x="1158585" y="1226418"/>
                  <a:pt x="1176867" y="1210733"/>
                  <a:pt x="1193800" y="1193800"/>
                </a:cubicBezTo>
                <a:cubicBezTo>
                  <a:pt x="1200493" y="1187107"/>
                  <a:pt x="1201483" y="1176427"/>
                  <a:pt x="1206500" y="1168400"/>
                </a:cubicBezTo>
                <a:cubicBezTo>
                  <a:pt x="1212109" y="1159425"/>
                  <a:pt x="1219941" y="1151975"/>
                  <a:pt x="1225550" y="1143000"/>
                </a:cubicBezTo>
                <a:cubicBezTo>
                  <a:pt x="1230567" y="1134973"/>
                  <a:pt x="1233653" y="1125875"/>
                  <a:pt x="1238250" y="1117600"/>
                </a:cubicBezTo>
                <a:cubicBezTo>
                  <a:pt x="1244244" y="1106811"/>
                  <a:pt x="1251306" y="1096639"/>
                  <a:pt x="1257300" y="1085850"/>
                </a:cubicBezTo>
                <a:cubicBezTo>
                  <a:pt x="1261897" y="1077575"/>
                  <a:pt x="1266271" y="1069151"/>
                  <a:pt x="1270000" y="1060450"/>
                </a:cubicBezTo>
                <a:cubicBezTo>
                  <a:pt x="1272637" y="1054298"/>
                  <a:pt x="1273357" y="1047387"/>
                  <a:pt x="1276350" y="1041400"/>
                </a:cubicBezTo>
                <a:cubicBezTo>
                  <a:pt x="1281338" y="1031423"/>
                  <a:pt x="1303306" y="1003661"/>
                  <a:pt x="1308100" y="996950"/>
                </a:cubicBezTo>
                <a:cubicBezTo>
                  <a:pt x="1312536" y="990740"/>
                  <a:pt x="1316311" y="984072"/>
                  <a:pt x="1320800" y="977900"/>
                </a:cubicBezTo>
                <a:cubicBezTo>
                  <a:pt x="1333250" y="960782"/>
                  <a:pt x="1346200" y="944033"/>
                  <a:pt x="1358900" y="927100"/>
                </a:cubicBezTo>
                <a:cubicBezTo>
                  <a:pt x="1364288" y="919916"/>
                  <a:pt x="1372106" y="914868"/>
                  <a:pt x="1377950" y="908050"/>
                </a:cubicBezTo>
                <a:cubicBezTo>
                  <a:pt x="1384838" y="900015"/>
                  <a:pt x="1389969" y="890560"/>
                  <a:pt x="1397000" y="882650"/>
                </a:cubicBezTo>
                <a:cubicBezTo>
                  <a:pt x="1406944" y="871463"/>
                  <a:pt x="1419082" y="862326"/>
                  <a:pt x="1428750" y="850900"/>
                </a:cubicBezTo>
                <a:cubicBezTo>
                  <a:pt x="1442422" y="834742"/>
                  <a:pt x="1451883" y="815067"/>
                  <a:pt x="1466850" y="800100"/>
                </a:cubicBezTo>
                <a:cubicBezTo>
                  <a:pt x="1473200" y="793750"/>
                  <a:pt x="1480151" y="787949"/>
                  <a:pt x="1485900" y="781050"/>
                </a:cubicBezTo>
                <a:cubicBezTo>
                  <a:pt x="1490786" y="775187"/>
                  <a:pt x="1493443" y="767626"/>
                  <a:pt x="1498600" y="762000"/>
                </a:cubicBezTo>
                <a:cubicBezTo>
                  <a:pt x="1516805" y="742141"/>
                  <a:pt x="1536700" y="723900"/>
                  <a:pt x="1555750" y="704850"/>
                </a:cubicBezTo>
                <a:lnTo>
                  <a:pt x="1625600" y="635000"/>
                </a:lnTo>
                <a:cubicBezTo>
                  <a:pt x="1634067" y="626533"/>
                  <a:pt x="1644358" y="619563"/>
                  <a:pt x="1651000" y="609600"/>
                </a:cubicBezTo>
                <a:cubicBezTo>
                  <a:pt x="1659834" y="596349"/>
                  <a:pt x="1672623" y="576402"/>
                  <a:pt x="1682750" y="565150"/>
                </a:cubicBezTo>
                <a:cubicBezTo>
                  <a:pt x="1694765" y="551800"/>
                  <a:pt x="1708150" y="539750"/>
                  <a:pt x="1720850" y="527050"/>
                </a:cubicBezTo>
                <a:cubicBezTo>
                  <a:pt x="1731643" y="516257"/>
                  <a:pt x="1737783" y="501650"/>
                  <a:pt x="1746250" y="488950"/>
                </a:cubicBezTo>
                <a:cubicBezTo>
                  <a:pt x="1750483" y="482600"/>
                  <a:pt x="1753554" y="475296"/>
                  <a:pt x="1758950" y="469900"/>
                </a:cubicBezTo>
                <a:lnTo>
                  <a:pt x="1854200" y="374650"/>
                </a:lnTo>
                <a:cubicBezTo>
                  <a:pt x="1860550" y="368300"/>
                  <a:pt x="1867862" y="362784"/>
                  <a:pt x="1873250" y="355600"/>
                </a:cubicBezTo>
                <a:cubicBezTo>
                  <a:pt x="1879600" y="347133"/>
                  <a:pt x="1884335" y="337169"/>
                  <a:pt x="1892300" y="330200"/>
                </a:cubicBezTo>
                <a:cubicBezTo>
                  <a:pt x="1901588" y="322073"/>
                  <a:pt x="1913467" y="317500"/>
                  <a:pt x="1924050" y="311150"/>
                </a:cubicBezTo>
                <a:cubicBezTo>
                  <a:pt x="1962673" y="262872"/>
                  <a:pt x="1938607" y="287532"/>
                  <a:pt x="2000250" y="241300"/>
                </a:cubicBezTo>
                <a:cubicBezTo>
                  <a:pt x="2007823" y="235620"/>
                  <a:pt x="2017431" y="233296"/>
                  <a:pt x="2025650" y="228600"/>
                </a:cubicBezTo>
                <a:cubicBezTo>
                  <a:pt x="2032276" y="224814"/>
                  <a:pt x="2038074" y="219686"/>
                  <a:pt x="2044700" y="215900"/>
                </a:cubicBezTo>
                <a:cubicBezTo>
                  <a:pt x="2052919" y="211204"/>
                  <a:pt x="2062317" y="208588"/>
                  <a:pt x="2070100" y="203200"/>
                </a:cubicBezTo>
                <a:cubicBezTo>
                  <a:pt x="2089943" y="189463"/>
                  <a:pt x="2108200" y="173567"/>
                  <a:pt x="2127250" y="158750"/>
                </a:cubicBezTo>
                <a:cubicBezTo>
                  <a:pt x="2132534" y="154641"/>
                  <a:pt x="2140206" y="155170"/>
                  <a:pt x="2146300" y="152400"/>
                </a:cubicBezTo>
                <a:cubicBezTo>
                  <a:pt x="2163535" y="144566"/>
                  <a:pt x="2197100" y="127000"/>
                  <a:pt x="2197100" y="127000"/>
                </a:cubicBezTo>
                <a:cubicBezTo>
                  <a:pt x="2207876" y="94673"/>
                  <a:pt x="2194791" y="116994"/>
                  <a:pt x="2222500" y="101600"/>
                </a:cubicBezTo>
                <a:cubicBezTo>
                  <a:pt x="2235843" y="94187"/>
                  <a:pt x="2247900" y="84667"/>
                  <a:pt x="2260600" y="76200"/>
                </a:cubicBezTo>
                <a:cubicBezTo>
                  <a:pt x="2266950" y="71967"/>
                  <a:pt x="2272410" y="65913"/>
                  <a:pt x="2279650" y="63500"/>
                </a:cubicBezTo>
                <a:lnTo>
                  <a:pt x="2298700" y="57150"/>
                </a:lnTo>
                <a:cubicBezTo>
                  <a:pt x="2309283" y="48683"/>
                  <a:pt x="2318907" y="38853"/>
                  <a:pt x="2330450" y="31750"/>
                </a:cubicBezTo>
                <a:cubicBezTo>
                  <a:pt x="2364006" y="11100"/>
                  <a:pt x="2371503" y="9599"/>
                  <a:pt x="2400300" y="0"/>
                </a:cubicBezTo>
                <a:cubicBezTo>
                  <a:pt x="2419350" y="2117"/>
                  <a:pt x="2438361" y="4615"/>
                  <a:pt x="2457450" y="6350"/>
                </a:cubicBezTo>
                <a:cubicBezTo>
                  <a:pt x="2484935" y="8849"/>
                  <a:pt x="2512875" y="7614"/>
                  <a:pt x="2540000" y="12700"/>
                </a:cubicBezTo>
                <a:cubicBezTo>
                  <a:pt x="2547501" y="14106"/>
                  <a:pt x="2552224" y="21987"/>
                  <a:pt x="2559050" y="25400"/>
                </a:cubicBezTo>
                <a:cubicBezTo>
                  <a:pt x="2587966" y="39858"/>
                  <a:pt x="2597212" y="42354"/>
                  <a:pt x="2622550" y="50800"/>
                </a:cubicBezTo>
                <a:lnTo>
                  <a:pt x="2673350" y="88900"/>
                </a:lnTo>
                <a:cubicBezTo>
                  <a:pt x="2680332" y="94136"/>
                  <a:pt x="2690359" y="92852"/>
                  <a:pt x="2698750" y="95250"/>
                </a:cubicBezTo>
                <a:cubicBezTo>
                  <a:pt x="2705186" y="97089"/>
                  <a:pt x="2711342" y="99839"/>
                  <a:pt x="2717800" y="101600"/>
                </a:cubicBezTo>
                <a:cubicBezTo>
                  <a:pt x="2734639" y="106193"/>
                  <a:pt x="2751940" y="109094"/>
                  <a:pt x="2768600" y="114300"/>
                </a:cubicBezTo>
                <a:cubicBezTo>
                  <a:pt x="2785862" y="119694"/>
                  <a:pt x="2802346" y="127331"/>
                  <a:pt x="2819400" y="133350"/>
                </a:cubicBezTo>
                <a:cubicBezTo>
                  <a:pt x="2838336" y="140033"/>
                  <a:pt x="2858200" y="144245"/>
                  <a:pt x="2876550" y="152400"/>
                </a:cubicBezTo>
                <a:cubicBezTo>
                  <a:pt x="2896464" y="161251"/>
                  <a:pt x="2913982" y="174871"/>
                  <a:pt x="2933700" y="184150"/>
                </a:cubicBezTo>
                <a:cubicBezTo>
                  <a:pt x="2988503" y="209940"/>
                  <a:pt x="2982243" y="199398"/>
                  <a:pt x="3041650" y="215900"/>
                </a:cubicBezTo>
                <a:cubicBezTo>
                  <a:pt x="3060998" y="221274"/>
                  <a:pt x="3079608" y="229045"/>
                  <a:pt x="3098800" y="234950"/>
                </a:cubicBezTo>
                <a:cubicBezTo>
                  <a:pt x="3107141" y="237517"/>
                  <a:pt x="3115733" y="239183"/>
                  <a:pt x="3124200" y="241300"/>
                </a:cubicBezTo>
                <a:cubicBezTo>
                  <a:pt x="3134783" y="247650"/>
                  <a:pt x="3145161" y="254356"/>
                  <a:pt x="3155950" y="260350"/>
                </a:cubicBezTo>
                <a:cubicBezTo>
                  <a:pt x="3164225" y="264947"/>
                  <a:pt x="3175190" y="265863"/>
                  <a:pt x="3181350" y="273050"/>
                </a:cubicBezTo>
                <a:cubicBezTo>
                  <a:pt x="3188867" y="281820"/>
                  <a:pt x="3194949" y="311130"/>
                  <a:pt x="3200400" y="323850"/>
                </a:cubicBezTo>
                <a:cubicBezTo>
                  <a:pt x="3209510" y="345106"/>
                  <a:pt x="3220107" y="360929"/>
                  <a:pt x="3232150" y="381000"/>
                </a:cubicBezTo>
                <a:cubicBezTo>
                  <a:pt x="3246899" y="439998"/>
                  <a:pt x="3229281" y="366653"/>
                  <a:pt x="3244850" y="444500"/>
                </a:cubicBezTo>
                <a:cubicBezTo>
                  <a:pt x="3246206" y="451282"/>
                  <a:pt x="3253515" y="480880"/>
                  <a:pt x="3257550" y="488950"/>
                </a:cubicBezTo>
                <a:cubicBezTo>
                  <a:pt x="3260963" y="495776"/>
                  <a:pt x="3267150" y="501026"/>
                  <a:pt x="3270250" y="508000"/>
                </a:cubicBezTo>
                <a:cubicBezTo>
                  <a:pt x="3275687" y="520233"/>
                  <a:pt x="3278717" y="533400"/>
                  <a:pt x="3282950" y="546100"/>
                </a:cubicBezTo>
                <a:cubicBezTo>
                  <a:pt x="3285943" y="555080"/>
                  <a:pt x="3292326" y="562637"/>
                  <a:pt x="3295650" y="571500"/>
                </a:cubicBezTo>
                <a:cubicBezTo>
                  <a:pt x="3298714" y="579672"/>
                  <a:pt x="3298643" y="588844"/>
                  <a:pt x="3302000" y="596900"/>
                </a:cubicBezTo>
                <a:cubicBezTo>
                  <a:pt x="3309282" y="614376"/>
                  <a:pt x="3322808" y="629333"/>
                  <a:pt x="3327400" y="647700"/>
                </a:cubicBezTo>
                <a:cubicBezTo>
                  <a:pt x="3330622" y="660589"/>
                  <a:pt x="3334634" y="679396"/>
                  <a:pt x="3340100" y="692150"/>
                </a:cubicBezTo>
                <a:cubicBezTo>
                  <a:pt x="3343829" y="700851"/>
                  <a:pt x="3348567" y="709083"/>
                  <a:pt x="3352800" y="717550"/>
                </a:cubicBezTo>
                <a:cubicBezTo>
                  <a:pt x="3350683" y="783167"/>
                  <a:pt x="3351241" y="848924"/>
                  <a:pt x="3346450" y="914400"/>
                </a:cubicBezTo>
                <a:lnTo>
                  <a:pt x="3327400" y="1009650"/>
                </a:lnTo>
                <a:cubicBezTo>
                  <a:pt x="3326087" y="1016214"/>
                  <a:pt x="3322889" y="1022264"/>
                  <a:pt x="3321050" y="1028700"/>
                </a:cubicBezTo>
                <a:cubicBezTo>
                  <a:pt x="3318652" y="1037091"/>
                  <a:pt x="3316412" y="1045542"/>
                  <a:pt x="3314700" y="1054100"/>
                </a:cubicBezTo>
                <a:cubicBezTo>
                  <a:pt x="3306707" y="1094067"/>
                  <a:pt x="3309811" y="1100518"/>
                  <a:pt x="3295650" y="1143000"/>
                </a:cubicBezTo>
                <a:cubicBezTo>
                  <a:pt x="3291417" y="1155700"/>
                  <a:pt x="3286472" y="1168185"/>
                  <a:pt x="3282950" y="1181100"/>
                </a:cubicBezTo>
                <a:cubicBezTo>
                  <a:pt x="3280110" y="1191513"/>
                  <a:pt x="3280013" y="1202611"/>
                  <a:pt x="3276600" y="1212850"/>
                </a:cubicBezTo>
                <a:cubicBezTo>
                  <a:pt x="3273607" y="1221830"/>
                  <a:pt x="3267629" y="1229549"/>
                  <a:pt x="3263900" y="1238250"/>
                </a:cubicBezTo>
                <a:cubicBezTo>
                  <a:pt x="3261263" y="1244402"/>
                  <a:pt x="3260320" y="1251206"/>
                  <a:pt x="3257550" y="1257300"/>
                </a:cubicBezTo>
                <a:cubicBezTo>
                  <a:pt x="3249716" y="1274535"/>
                  <a:pt x="3240617" y="1291167"/>
                  <a:pt x="3232150" y="1308100"/>
                </a:cubicBezTo>
                <a:cubicBezTo>
                  <a:pt x="3228247" y="1315906"/>
                  <a:pt x="3228560" y="1325221"/>
                  <a:pt x="3225800" y="1333500"/>
                </a:cubicBezTo>
                <a:cubicBezTo>
                  <a:pt x="3214159" y="1368424"/>
                  <a:pt x="3215307" y="1362308"/>
                  <a:pt x="3194050" y="1390650"/>
                </a:cubicBezTo>
                <a:cubicBezTo>
                  <a:pt x="3191933" y="1397000"/>
                  <a:pt x="3189152" y="1403166"/>
                  <a:pt x="3187700" y="1409700"/>
                </a:cubicBezTo>
                <a:cubicBezTo>
                  <a:pt x="3184907" y="1422269"/>
                  <a:pt x="3184738" y="1435378"/>
                  <a:pt x="3181350" y="1447800"/>
                </a:cubicBezTo>
                <a:cubicBezTo>
                  <a:pt x="3178351" y="1458797"/>
                  <a:pt x="3172652" y="1468877"/>
                  <a:pt x="3168650" y="1479550"/>
                </a:cubicBezTo>
                <a:cubicBezTo>
                  <a:pt x="3162338" y="1496383"/>
                  <a:pt x="3152834" y="1530923"/>
                  <a:pt x="3149600" y="1543050"/>
                </a:cubicBezTo>
                <a:cubicBezTo>
                  <a:pt x="3145103" y="1559915"/>
                  <a:pt x="3136900" y="1593850"/>
                  <a:pt x="3136900" y="1593850"/>
                </a:cubicBezTo>
                <a:cubicBezTo>
                  <a:pt x="3125272" y="1698501"/>
                  <a:pt x="3133731" y="1612800"/>
                  <a:pt x="3124200" y="1765300"/>
                </a:cubicBezTo>
                <a:cubicBezTo>
                  <a:pt x="3122347" y="1794951"/>
                  <a:pt x="3119545" y="1824540"/>
                  <a:pt x="3117850" y="1854200"/>
                </a:cubicBezTo>
                <a:cubicBezTo>
                  <a:pt x="3115311" y="1898628"/>
                  <a:pt x="3114113" y="1943126"/>
                  <a:pt x="3111500" y="1987550"/>
                </a:cubicBezTo>
                <a:cubicBezTo>
                  <a:pt x="3109879" y="2015100"/>
                  <a:pt x="3108573" y="2042715"/>
                  <a:pt x="3105150" y="2070100"/>
                </a:cubicBezTo>
                <a:cubicBezTo>
                  <a:pt x="3104320" y="2076742"/>
                  <a:pt x="3100113" y="2082586"/>
                  <a:pt x="3098800" y="2089150"/>
                </a:cubicBezTo>
                <a:cubicBezTo>
                  <a:pt x="3093750" y="2114400"/>
                  <a:pt x="3090333" y="2139950"/>
                  <a:pt x="3086100" y="2165350"/>
                </a:cubicBezTo>
                <a:cubicBezTo>
                  <a:pt x="3084665" y="2173958"/>
                  <a:pt x="3082991" y="2182647"/>
                  <a:pt x="3079750" y="2190750"/>
                </a:cubicBezTo>
                <a:cubicBezTo>
                  <a:pt x="3074477" y="2203933"/>
                  <a:pt x="3066576" y="2215924"/>
                  <a:pt x="3060700" y="2228850"/>
                </a:cubicBezTo>
                <a:cubicBezTo>
                  <a:pt x="3011372" y="2337372"/>
                  <a:pt x="3102255" y="2152090"/>
                  <a:pt x="3022600" y="2311400"/>
                </a:cubicBezTo>
                <a:lnTo>
                  <a:pt x="3009900" y="2336800"/>
                </a:lnTo>
                <a:cubicBezTo>
                  <a:pt x="3005667" y="2345267"/>
                  <a:pt x="3002451" y="2354324"/>
                  <a:pt x="2997200" y="2362200"/>
                </a:cubicBezTo>
                <a:cubicBezTo>
                  <a:pt x="2992967" y="2368550"/>
                  <a:pt x="2988154" y="2374550"/>
                  <a:pt x="2984500" y="2381250"/>
                </a:cubicBezTo>
                <a:cubicBezTo>
                  <a:pt x="2944323" y="2454908"/>
                  <a:pt x="2976074" y="2409418"/>
                  <a:pt x="2940050" y="2457450"/>
                </a:cubicBezTo>
                <a:cubicBezTo>
                  <a:pt x="2927906" y="2493883"/>
                  <a:pt x="2942397" y="2459875"/>
                  <a:pt x="2914650" y="2495550"/>
                </a:cubicBezTo>
                <a:cubicBezTo>
                  <a:pt x="2905279" y="2507598"/>
                  <a:pt x="2896941" y="2520466"/>
                  <a:pt x="2889250" y="2533650"/>
                </a:cubicBezTo>
                <a:cubicBezTo>
                  <a:pt x="2860661" y="2582660"/>
                  <a:pt x="2885307" y="2561679"/>
                  <a:pt x="2851150" y="2584450"/>
                </a:cubicBezTo>
                <a:cubicBezTo>
                  <a:pt x="2846917" y="2590800"/>
                  <a:pt x="2841863" y="2596674"/>
                  <a:pt x="2838450" y="2603500"/>
                </a:cubicBezTo>
                <a:cubicBezTo>
                  <a:pt x="2829354" y="2621691"/>
                  <a:pt x="2827762" y="2639588"/>
                  <a:pt x="2813050" y="2654300"/>
                </a:cubicBezTo>
                <a:cubicBezTo>
                  <a:pt x="2807654" y="2659696"/>
                  <a:pt x="2800350" y="2662767"/>
                  <a:pt x="2794000" y="2667000"/>
                </a:cubicBezTo>
                <a:cubicBezTo>
                  <a:pt x="2784517" y="2681225"/>
                  <a:pt x="2773277" y="2698848"/>
                  <a:pt x="2762250" y="2711450"/>
                </a:cubicBezTo>
                <a:cubicBezTo>
                  <a:pt x="2754365" y="2720461"/>
                  <a:pt x="2745861" y="2728965"/>
                  <a:pt x="2736850" y="2736850"/>
                </a:cubicBezTo>
                <a:cubicBezTo>
                  <a:pt x="2703489" y="2766041"/>
                  <a:pt x="2717103" y="2745071"/>
                  <a:pt x="2686050" y="2781300"/>
                </a:cubicBezTo>
                <a:cubicBezTo>
                  <a:pt x="2681083" y="2787094"/>
                  <a:pt x="2677786" y="2794140"/>
                  <a:pt x="2673350" y="2800350"/>
                </a:cubicBezTo>
                <a:cubicBezTo>
                  <a:pt x="2658347" y="2821354"/>
                  <a:pt x="2649077" y="2834078"/>
                  <a:pt x="2628900" y="2851150"/>
                </a:cubicBezTo>
                <a:cubicBezTo>
                  <a:pt x="2610477" y="2866739"/>
                  <a:pt x="2585137" y="2875520"/>
                  <a:pt x="2571750" y="2895600"/>
                </a:cubicBezTo>
                <a:cubicBezTo>
                  <a:pt x="2567517" y="2901950"/>
                  <a:pt x="2564017" y="2908856"/>
                  <a:pt x="2559050" y="2914650"/>
                </a:cubicBezTo>
                <a:cubicBezTo>
                  <a:pt x="2545410" y="2930563"/>
                  <a:pt x="2518840" y="2954156"/>
                  <a:pt x="2501900" y="2965450"/>
                </a:cubicBezTo>
                <a:cubicBezTo>
                  <a:pt x="2494024" y="2970701"/>
                  <a:pt x="2484775" y="2973553"/>
                  <a:pt x="2476500" y="2978150"/>
                </a:cubicBezTo>
                <a:cubicBezTo>
                  <a:pt x="2441656" y="2997508"/>
                  <a:pt x="2442660" y="2999685"/>
                  <a:pt x="2406650" y="3022600"/>
                </a:cubicBezTo>
                <a:cubicBezTo>
                  <a:pt x="2396237" y="3029226"/>
                  <a:pt x="2385483" y="3035300"/>
                  <a:pt x="2374900" y="3041650"/>
                </a:cubicBezTo>
                <a:cubicBezTo>
                  <a:pt x="2365126" y="3047515"/>
                  <a:pt x="2353345" y="3049252"/>
                  <a:pt x="2343150" y="3054350"/>
                </a:cubicBezTo>
                <a:cubicBezTo>
                  <a:pt x="2335247" y="3058301"/>
                  <a:pt x="2302535" y="3082744"/>
                  <a:pt x="2298700" y="3086100"/>
                </a:cubicBezTo>
                <a:cubicBezTo>
                  <a:pt x="2289689" y="3093985"/>
                  <a:pt x="2283043" y="3104540"/>
                  <a:pt x="2273300" y="3111500"/>
                </a:cubicBezTo>
                <a:cubicBezTo>
                  <a:pt x="2267853" y="3115391"/>
                  <a:pt x="2260600" y="3115733"/>
                  <a:pt x="2254250" y="3117850"/>
                </a:cubicBezTo>
                <a:cubicBezTo>
                  <a:pt x="2245783" y="3124200"/>
                  <a:pt x="2238521" y="3132602"/>
                  <a:pt x="2228850" y="3136900"/>
                </a:cubicBezTo>
                <a:cubicBezTo>
                  <a:pt x="2218987" y="3141283"/>
                  <a:pt x="2207636" y="3140909"/>
                  <a:pt x="2197100" y="3143250"/>
                </a:cubicBezTo>
                <a:cubicBezTo>
                  <a:pt x="2188581" y="3145143"/>
                  <a:pt x="2180120" y="3147304"/>
                  <a:pt x="2171700" y="3149600"/>
                </a:cubicBezTo>
                <a:cubicBezTo>
                  <a:pt x="2156833" y="3153655"/>
                  <a:pt x="2142265" y="3158835"/>
                  <a:pt x="2127250" y="3162300"/>
                </a:cubicBezTo>
                <a:cubicBezTo>
                  <a:pt x="2114705" y="3165195"/>
                  <a:pt x="2101850" y="3166533"/>
                  <a:pt x="2089150" y="3168650"/>
                </a:cubicBezTo>
                <a:cubicBezTo>
                  <a:pt x="2078567" y="3172883"/>
                  <a:pt x="2067595" y="3176252"/>
                  <a:pt x="2057400" y="3181350"/>
                </a:cubicBezTo>
                <a:cubicBezTo>
                  <a:pt x="2046361" y="3186870"/>
                  <a:pt x="2036116" y="3193859"/>
                  <a:pt x="2025650" y="3200400"/>
                </a:cubicBezTo>
                <a:cubicBezTo>
                  <a:pt x="2019178" y="3204445"/>
                  <a:pt x="2013426" y="3209687"/>
                  <a:pt x="2006600" y="3213100"/>
                </a:cubicBezTo>
                <a:cubicBezTo>
                  <a:pt x="2000613" y="3216093"/>
                  <a:pt x="1993644" y="3216680"/>
                  <a:pt x="1987550" y="3219450"/>
                </a:cubicBezTo>
                <a:cubicBezTo>
                  <a:pt x="1970315" y="3227284"/>
                  <a:pt x="1953683" y="3236383"/>
                  <a:pt x="1936750" y="3244850"/>
                </a:cubicBezTo>
                <a:cubicBezTo>
                  <a:pt x="1921486" y="3252482"/>
                  <a:pt x="1902883" y="3249083"/>
                  <a:pt x="1885950" y="3251200"/>
                </a:cubicBezTo>
                <a:cubicBezTo>
                  <a:pt x="1875367" y="3257550"/>
                  <a:pt x="1865659" y="3265666"/>
                  <a:pt x="1854200" y="3270250"/>
                </a:cubicBezTo>
                <a:cubicBezTo>
                  <a:pt x="1811316" y="3287404"/>
                  <a:pt x="1726327" y="3266966"/>
                  <a:pt x="1701800" y="3263900"/>
                </a:cubicBezTo>
                <a:cubicBezTo>
                  <a:pt x="1674175" y="3260447"/>
                  <a:pt x="1646826" y="3255030"/>
                  <a:pt x="1619250" y="3251200"/>
                </a:cubicBezTo>
                <a:lnTo>
                  <a:pt x="1473200" y="3232150"/>
                </a:lnTo>
                <a:cubicBezTo>
                  <a:pt x="1462498" y="3230754"/>
                  <a:pt x="1451828" y="3228765"/>
                  <a:pt x="1441450" y="3225800"/>
                </a:cubicBezTo>
                <a:cubicBezTo>
                  <a:pt x="1399964" y="3213947"/>
                  <a:pt x="1386232" y="3202826"/>
                  <a:pt x="1346200" y="3200400"/>
                </a:cubicBezTo>
                <a:cubicBezTo>
                  <a:pt x="1289116" y="3196940"/>
                  <a:pt x="1231900" y="3196167"/>
                  <a:pt x="1174750" y="3194050"/>
                </a:cubicBezTo>
                <a:cubicBezTo>
                  <a:pt x="1134831" y="3167437"/>
                  <a:pt x="1179373" y="3195995"/>
                  <a:pt x="1117600" y="3162300"/>
                </a:cubicBezTo>
                <a:cubicBezTo>
                  <a:pt x="1106765" y="3156390"/>
                  <a:pt x="1097086" y="3148357"/>
                  <a:pt x="1085850" y="3143250"/>
                </a:cubicBezTo>
                <a:cubicBezTo>
                  <a:pt x="1066955" y="3134661"/>
                  <a:pt x="1042820" y="3129317"/>
                  <a:pt x="1022350" y="3124200"/>
                </a:cubicBezTo>
                <a:cubicBezTo>
                  <a:pt x="1016000" y="3119967"/>
                  <a:pt x="1009324" y="3116185"/>
                  <a:pt x="1003300" y="3111500"/>
                </a:cubicBezTo>
                <a:cubicBezTo>
                  <a:pt x="993182" y="3103630"/>
                  <a:pt x="963331" y="3075641"/>
                  <a:pt x="946150" y="3067050"/>
                </a:cubicBezTo>
                <a:cubicBezTo>
                  <a:pt x="940163" y="3064057"/>
                  <a:pt x="933450" y="3062817"/>
                  <a:pt x="927100" y="3060700"/>
                </a:cubicBezTo>
                <a:cubicBezTo>
                  <a:pt x="916517" y="3052233"/>
                  <a:pt x="906193" y="3043432"/>
                  <a:pt x="895350" y="3035300"/>
                </a:cubicBezTo>
                <a:cubicBezTo>
                  <a:pt x="889245" y="3030721"/>
                  <a:pt x="882163" y="3027486"/>
                  <a:pt x="876300" y="3022600"/>
                </a:cubicBezTo>
                <a:cubicBezTo>
                  <a:pt x="869401" y="3016851"/>
                  <a:pt x="864149" y="3009299"/>
                  <a:pt x="857250" y="3003550"/>
                </a:cubicBezTo>
                <a:cubicBezTo>
                  <a:pt x="838710" y="2988100"/>
                  <a:pt x="817165" y="2976165"/>
                  <a:pt x="800100" y="2959100"/>
                </a:cubicBezTo>
                <a:cubicBezTo>
                  <a:pt x="791633" y="2950633"/>
                  <a:pt x="783711" y="2941585"/>
                  <a:pt x="774700" y="2933700"/>
                </a:cubicBezTo>
                <a:cubicBezTo>
                  <a:pt x="766735" y="2926731"/>
                  <a:pt x="756784" y="2922134"/>
                  <a:pt x="749300" y="2914650"/>
                </a:cubicBezTo>
                <a:cubicBezTo>
                  <a:pt x="743904" y="2909254"/>
                  <a:pt x="742343" y="2900626"/>
                  <a:pt x="736600" y="2895600"/>
                </a:cubicBezTo>
                <a:cubicBezTo>
                  <a:pt x="725113" y="2885549"/>
                  <a:pt x="710598" y="2879506"/>
                  <a:pt x="698500" y="2870200"/>
                </a:cubicBezTo>
                <a:cubicBezTo>
                  <a:pt x="683032" y="2858302"/>
                  <a:pt x="669288" y="2844291"/>
                  <a:pt x="654050" y="2832100"/>
                </a:cubicBezTo>
                <a:cubicBezTo>
                  <a:pt x="648091" y="2827332"/>
                  <a:pt x="642146" y="2822080"/>
                  <a:pt x="635000" y="2819400"/>
                </a:cubicBezTo>
                <a:cubicBezTo>
                  <a:pt x="624894" y="2815610"/>
                  <a:pt x="613833" y="2815167"/>
                  <a:pt x="603250" y="2813050"/>
                </a:cubicBezTo>
                <a:cubicBezTo>
                  <a:pt x="594783" y="2806700"/>
                  <a:pt x="585334" y="2801484"/>
                  <a:pt x="577850" y="2794000"/>
                </a:cubicBezTo>
                <a:cubicBezTo>
                  <a:pt x="572454" y="2788604"/>
                  <a:pt x="570546" y="2780346"/>
                  <a:pt x="565150" y="2774950"/>
                </a:cubicBezTo>
                <a:cubicBezTo>
                  <a:pt x="545928" y="2755728"/>
                  <a:pt x="542496" y="2756815"/>
                  <a:pt x="520700" y="2749550"/>
                </a:cubicBezTo>
                <a:cubicBezTo>
                  <a:pt x="512233" y="2743200"/>
                  <a:pt x="503912" y="2736651"/>
                  <a:pt x="495300" y="2730500"/>
                </a:cubicBezTo>
                <a:cubicBezTo>
                  <a:pt x="489090" y="2726064"/>
                  <a:pt x="481646" y="2723196"/>
                  <a:pt x="476250" y="2717800"/>
                </a:cubicBezTo>
                <a:cubicBezTo>
                  <a:pt x="468766" y="2710316"/>
                  <a:pt x="465759" y="2698625"/>
                  <a:pt x="457200" y="2692400"/>
                </a:cubicBezTo>
                <a:cubicBezTo>
                  <a:pt x="441889" y="2681265"/>
                  <a:pt x="421546" y="2678359"/>
                  <a:pt x="406400" y="2667000"/>
                </a:cubicBezTo>
                <a:cubicBezTo>
                  <a:pt x="400647" y="2662686"/>
                  <a:pt x="371235" y="2639893"/>
                  <a:pt x="361950" y="2635250"/>
                </a:cubicBezTo>
                <a:cubicBezTo>
                  <a:pt x="355963" y="2632257"/>
                  <a:pt x="349250" y="2631017"/>
                  <a:pt x="342900" y="2628900"/>
                </a:cubicBezTo>
                <a:cubicBezTo>
                  <a:pt x="336550" y="2624667"/>
                  <a:pt x="329644" y="2621167"/>
                  <a:pt x="323850" y="2616200"/>
                </a:cubicBezTo>
                <a:cubicBezTo>
                  <a:pt x="314759" y="2608408"/>
                  <a:pt x="308917" y="2596615"/>
                  <a:pt x="298450" y="2590800"/>
                </a:cubicBezTo>
                <a:cubicBezTo>
                  <a:pt x="289015" y="2585558"/>
                  <a:pt x="277283" y="2586567"/>
                  <a:pt x="266700" y="2584450"/>
                </a:cubicBezTo>
                <a:cubicBezTo>
                  <a:pt x="219402" y="2552918"/>
                  <a:pt x="277493" y="2593444"/>
                  <a:pt x="228600" y="2552700"/>
                </a:cubicBezTo>
                <a:cubicBezTo>
                  <a:pt x="190470" y="2520925"/>
                  <a:pt x="229903" y="2562890"/>
                  <a:pt x="184150" y="2520950"/>
                </a:cubicBezTo>
                <a:cubicBezTo>
                  <a:pt x="120684" y="2462773"/>
                  <a:pt x="158286" y="2478462"/>
                  <a:pt x="114300" y="2463800"/>
                </a:cubicBezTo>
                <a:cubicBezTo>
                  <a:pt x="82768" y="2416502"/>
                  <a:pt x="123294" y="2474593"/>
                  <a:pt x="82550" y="2425700"/>
                </a:cubicBezTo>
                <a:cubicBezTo>
                  <a:pt x="77664" y="2419837"/>
                  <a:pt x="74736" y="2412513"/>
                  <a:pt x="69850" y="2406650"/>
                </a:cubicBezTo>
                <a:cubicBezTo>
                  <a:pt x="64101" y="2399751"/>
                  <a:pt x="56644" y="2394418"/>
                  <a:pt x="50800" y="2387600"/>
                </a:cubicBezTo>
                <a:cubicBezTo>
                  <a:pt x="43912" y="2379565"/>
                  <a:pt x="38638" y="2370235"/>
                  <a:pt x="31750" y="2362200"/>
                </a:cubicBezTo>
                <a:cubicBezTo>
                  <a:pt x="28109" y="2357952"/>
                  <a:pt x="0" y="2333456"/>
                  <a:pt x="0" y="2324100"/>
                </a:cubicBezTo>
                <a:lnTo>
                  <a:pt x="12700" y="2311400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DE9C6ED-0296-47C3-8A79-0E0E0F44E62F}"/>
              </a:ext>
            </a:extLst>
          </p:cNvPr>
          <p:cNvCxnSpPr>
            <a:endCxn id="19" idx="203"/>
          </p:cNvCxnSpPr>
          <p:nvPr/>
        </p:nvCxnSpPr>
        <p:spPr bwMode="auto">
          <a:xfrm flipV="1">
            <a:off x="4283968" y="3458727"/>
            <a:ext cx="1283343" cy="119440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71325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FDF95-C808-4CD9-B593-2F98A5ED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054AB-80F2-4538-92DA-4C70C34A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957112"/>
          </a:xfrm>
        </p:spPr>
        <p:txBody>
          <a:bodyPr>
            <a:normAutofit/>
          </a:bodyPr>
          <a:lstStyle/>
          <a:p>
            <a:r>
              <a:rPr lang="zh-CN" altLang="en-US" dirty="0"/>
              <a:t>适宜于求解</a:t>
            </a:r>
            <a:r>
              <a:rPr lang="zh-CN" altLang="en-US" dirty="0">
                <a:solidFill>
                  <a:srgbClr val="FF0000"/>
                </a:solidFill>
              </a:rPr>
              <a:t>最优化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目标值的极大</a:t>
            </a:r>
            <a:r>
              <a:rPr lang="en-US" altLang="zh-CN" dirty="0"/>
              <a:t>max</a:t>
            </a:r>
            <a:r>
              <a:rPr lang="zh-CN" altLang="en-US" dirty="0"/>
              <a:t>、极小化</a:t>
            </a:r>
            <a:r>
              <a:rPr lang="en-US" altLang="zh-CN" dirty="0"/>
              <a:t>min</a:t>
            </a:r>
          </a:p>
          <a:p>
            <a:pPr lvl="1"/>
            <a:r>
              <a:rPr lang="en-US" altLang="zh-CN" dirty="0"/>
              <a:t>·Why</a:t>
            </a:r>
            <a:r>
              <a:rPr lang="zh-CN" altLang="en-US" dirty="0"/>
              <a:t>？多种分解方式，不同分解</a:t>
            </a:r>
            <a:r>
              <a:rPr lang="en-US" altLang="zh-CN" dirty="0"/>
              <a:t>/</a:t>
            </a:r>
            <a:r>
              <a:rPr lang="zh-CN" altLang="en-US" dirty="0"/>
              <a:t>组合方式下问题解不同</a:t>
            </a:r>
            <a:endParaRPr lang="en-US" altLang="zh-CN" dirty="0"/>
          </a:p>
          <a:p>
            <a:pPr lvl="1"/>
            <a:r>
              <a:rPr lang="zh-CN" altLang="en-US" dirty="0"/>
              <a:t>示例</a:t>
            </a:r>
            <a:endParaRPr lang="en-US" altLang="zh-CN" dirty="0"/>
          </a:p>
          <a:p>
            <a:pPr lvl="2"/>
            <a:r>
              <a:rPr lang="zh-CN" altLang="en-US" dirty="0"/>
              <a:t>矩阵连乘问题 </a:t>
            </a:r>
            <a:r>
              <a:rPr lang="en-US" altLang="zh-CN" dirty="0"/>
              <a:t>——</a:t>
            </a:r>
            <a:r>
              <a:rPr lang="zh-CN" altLang="en-US" dirty="0"/>
              <a:t>乘法次数</a:t>
            </a:r>
            <a:r>
              <a:rPr lang="zh-CN" altLang="en-US" dirty="0">
                <a:solidFill>
                  <a:srgbClr val="0066FF"/>
                </a:solidFill>
              </a:rPr>
              <a:t>最少</a:t>
            </a:r>
          </a:p>
          <a:p>
            <a:pPr lvl="2"/>
            <a:r>
              <a:rPr lang="zh-CN" altLang="en-US" dirty="0"/>
              <a:t>最长公共子序列 </a:t>
            </a:r>
            <a:r>
              <a:rPr lang="en-US" altLang="zh-CN" dirty="0"/>
              <a:t>——</a:t>
            </a:r>
            <a:r>
              <a:rPr lang="zh-CN" altLang="en-US" dirty="0"/>
              <a:t>公共子序列的长度</a:t>
            </a:r>
            <a:r>
              <a:rPr lang="zh-CN" altLang="en-US" dirty="0">
                <a:solidFill>
                  <a:srgbClr val="0066FF"/>
                </a:solidFill>
              </a:rPr>
              <a:t>最长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最大子段和 </a:t>
            </a:r>
            <a:r>
              <a:rPr lang="en-US" altLang="zh-CN" dirty="0"/>
              <a:t>——</a:t>
            </a:r>
            <a:r>
              <a:rPr lang="zh-CN" altLang="en-US" dirty="0"/>
              <a:t>子段中的数字之和</a:t>
            </a:r>
            <a:r>
              <a:rPr lang="zh-CN" altLang="en-US" dirty="0">
                <a:solidFill>
                  <a:srgbClr val="0066FF"/>
                </a:solidFill>
              </a:rPr>
              <a:t>最大</a:t>
            </a:r>
          </a:p>
          <a:p>
            <a:pPr lvl="2"/>
            <a:r>
              <a:rPr lang="zh-CN" altLang="en-US" dirty="0"/>
              <a:t>凸多边形最优三角剖分 </a:t>
            </a:r>
            <a:r>
              <a:rPr lang="en-US" altLang="zh-CN" dirty="0"/>
              <a:t>——</a:t>
            </a:r>
            <a:r>
              <a:rPr lang="zh-CN" altLang="en-US" dirty="0"/>
              <a:t>三角形上权之和为</a:t>
            </a:r>
            <a:r>
              <a:rPr lang="zh-CN" altLang="en-US" dirty="0">
                <a:solidFill>
                  <a:srgbClr val="0066FF"/>
                </a:solidFill>
              </a:rPr>
              <a:t>最小</a:t>
            </a:r>
          </a:p>
          <a:p>
            <a:pPr lvl="2"/>
            <a:r>
              <a:rPr lang="zh-CN" altLang="en-US" dirty="0"/>
              <a:t>图像压缩 </a:t>
            </a:r>
            <a:r>
              <a:rPr lang="en-US" altLang="zh-CN" dirty="0"/>
              <a:t>——</a:t>
            </a:r>
            <a:r>
              <a:rPr lang="zh-CN" altLang="en-US" dirty="0"/>
              <a:t>所需存储</a:t>
            </a:r>
            <a:r>
              <a:rPr lang="en-US" altLang="zh-CN" dirty="0"/>
              <a:t>bits</a:t>
            </a:r>
            <a:r>
              <a:rPr lang="zh-CN" altLang="en-US" dirty="0">
                <a:solidFill>
                  <a:srgbClr val="0066FF"/>
                </a:solidFill>
              </a:rPr>
              <a:t>最少</a:t>
            </a:r>
          </a:p>
          <a:p>
            <a:pPr lvl="2"/>
            <a:r>
              <a:rPr lang="zh-CN" altLang="en-US" dirty="0"/>
              <a:t>背包问题 </a:t>
            </a:r>
            <a:r>
              <a:rPr lang="en-US" altLang="zh-CN" dirty="0"/>
              <a:t>——</a:t>
            </a:r>
            <a:r>
              <a:rPr lang="zh-CN" altLang="en-US" dirty="0"/>
              <a:t>背包内装载物体最多、价值</a:t>
            </a:r>
            <a:r>
              <a:rPr lang="zh-CN" altLang="en-US" dirty="0">
                <a:solidFill>
                  <a:srgbClr val="0066FF"/>
                </a:solidFill>
              </a:rPr>
              <a:t>最大</a:t>
            </a:r>
          </a:p>
          <a:p>
            <a:pPr lvl="2"/>
            <a:r>
              <a:rPr lang="zh-CN" altLang="en-US" dirty="0"/>
              <a:t>最优二叉搜索树 </a:t>
            </a:r>
            <a:r>
              <a:rPr lang="en-US" altLang="zh-CN" dirty="0"/>
              <a:t>——</a:t>
            </a:r>
            <a:r>
              <a:rPr lang="zh-CN" altLang="en-US" dirty="0"/>
              <a:t>搜索成本</a:t>
            </a:r>
            <a:r>
              <a:rPr lang="zh-CN" altLang="en-US" dirty="0">
                <a:solidFill>
                  <a:srgbClr val="0066FF"/>
                </a:solidFill>
              </a:rPr>
              <a:t>最低</a:t>
            </a:r>
          </a:p>
          <a:p>
            <a:pPr lvl="2"/>
            <a:r>
              <a:rPr lang="zh-CN" altLang="en-US" dirty="0"/>
              <a:t>流水作业调度 </a:t>
            </a:r>
            <a:r>
              <a:rPr lang="en-US" altLang="zh-CN" dirty="0"/>
              <a:t>——</a:t>
            </a:r>
            <a:r>
              <a:rPr lang="zh-CN" altLang="en-US" dirty="0"/>
              <a:t>作业运行时间</a:t>
            </a:r>
            <a:r>
              <a:rPr lang="zh-CN" altLang="en-US" dirty="0">
                <a:solidFill>
                  <a:srgbClr val="0066FF"/>
                </a:solidFill>
              </a:rPr>
              <a:t>最短</a:t>
            </a:r>
          </a:p>
          <a:p>
            <a:pPr marL="0" indent="0" eaLnBrk="1" hangingPunct="1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53729-1F4C-47F6-BBB2-86C79BE1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9F4B8-6732-4349-A4CE-72D4A49C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462FD-B446-4057-83DB-430B656B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9801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B5BEE-936E-4ABF-977A-1F1911FF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64B40F-A41D-439D-ABBD-241894DA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E41D44-5152-409D-98F9-1D8F5DE1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DB1EA09-EA4A-4C64-BED4-B4F6F187B894}"/>
              </a:ext>
            </a:extLst>
          </p:cNvPr>
          <p:cNvSpPr txBox="1">
            <a:spLocks/>
          </p:cNvSpPr>
          <p:nvPr/>
        </p:nvSpPr>
        <p:spPr bwMode="auto">
          <a:xfrm>
            <a:off x="6397973" y="6422047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ea typeface="微软雅黑 Light" panose="020B0502040204020203" pitchFamily="34" charset="-122"/>
              </a:rPr>
              <a:pPr algn="r"/>
              <a:t>110</a:t>
            </a:fld>
            <a:endParaRPr lang="en-US" altLang="zh-CN" sz="1200" dirty="0">
              <a:ea typeface="微软雅黑 Light" panose="020B0502040204020203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D8BF66-3BD0-46C5-8365-609703779712}"/>
              </a:ext>
            </a:extLst>
          </p:cNvPr>
          <p:cNvSpPr/>
          <p:nvPr/>
        </p:nvSpPr>
        <p:spPr>
          <a:xfrm>
            <a:off x="104925" y="50180"/>
            <a:ext cx="8721798" cy="7602081"/>
          </a:xfrm>
          <a:prstGeom prst="rect">
            <a:avLst/>
          </a:prstGeom>
          <a:noFill/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void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MinWeightTriangulation</a:t>
            </a:r>
            <a:r>
              <a:rPr lang="en-US" altLang="zh-CN" sz="2400" dirty="0">
                <a:ea typeface="微软雅黑 Light" panose="020B0502040204020203" pitchFamily="34" charset="-122"/>
              </a:rPr>
              <a:t>(int n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Type ** t, int **s)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(int  i = 1; i &lt;= n; i++)   t[i][i] = 0;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for (int  r = 2; r &lt;= n; r++)</a:t>
            </a:r>
            <a:endParaRPr lang="zh-CN" altLang="en-US" sz="16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</a:t>
            </a:r>
          </a:p>
          <a:p>
            <a:r>
              <a:rPr lang="en-US" altLang="zh-CN" sz="2400" b="1" dirty="0">
                <a:ea typeface="微软雅黑 Light" panose="020B0502040204020203" pitchFamily="34" charset="-122"/>
              </a:rPr>
              <a:t>          </a:t>
            </a:r>
          </a:p>
          <a:p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   </a:t>
            </a:r>
            <a:r>
              <a:rPr lang="en-US" altLang="zh-CN" sz="2400" b="1" dirty="0" err="1">
                <a:solidFill>
                  <a:srgbClr val="0066FF"/>
                </a:solidFill>
                <a:ea typeface="微软雅黑 Light" panose="020B0502040204020203" pitchFamily="34" charset="-122"/>
              </a:rPr>
              <a:t>Parallel</a:t>
            </a:r>
            <a:r>
              <a:rPr lang="en-US" altLang="zh-CN" sz="2400" b="1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for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 (int i = 1; i &lt;= n-r+1; i++)</a:t>
            </a:r>
            <a:endParaRPr lang="en-US" altLang="zh-CN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</a:t>
            </a:r>
          </a:p>
          <a:p>
            <a:pPr lvl="0" eaLnBrk="1" hangingPunct="1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int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 j</a:t>
            </a:r>
            <a:r>
              <a:rPr lang="en-US" altLang="zh-CN" sz="2400" dirty="0">
                <a:ea typeface="微软雅黑 Light" panose="020B0502040204020203" pitchFamily="34" charset="-122"/>
              </a:rPr>
              <a:t>= i + r – 1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t[i][i] = t[i+1][j] + w(i-1, i, j)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   s[i][i] =i;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</a:t>
            </a:r>
            <a:r>
              <a:rPr lang="en-US" altLang="zh-CN" sz="2400" u="sng" dirty="0">
                <a:ea typeface="微软雅黑 Light" panose="020B0502040204020203" pitchFamily="34" charset="-122"/>
              </a:rPr>
              <a:t>for (int k =i+1; k &lt;i+r-1; k++) </a:t>
            </a:r>
            <a:r>
              <a:rPr lang="en-US" altLang="zh-CN" sz="2400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   </a:t>
            </a:r>
            <a:r>
              <a:rPr lang="en-US" altLang="zh-CN" sz="2800" dirty="0">
                <a:ea typeface="微软雅黑 Light" panose="020B0502040204020203" pitchFamily="34" charset="-122"/>
              </a:rPr>
              <a:t>int u=t[i][k] + t[k+1][j] + W(i-1,k,j);</a:t>
            </a:r>
          </a:p>
          <a:p>
            <a:pPr lvl="0" eaLnBrk="1" hangingPunct="1"/>
            <a:r>
              <a:rPr lang="en-US" altLang="zh-CN" sz="2800" dirty="0">
                <a:ea typeface="微软雅黑 Light" panose="020B0502040204020203" pitchFamily="34" charset="-122"/>
              </a:rPr>
              <a:t>                        if (u&lt;t[i][j]) {t[i][j]) =u; s[i][j]) =k;</a:t>
            </a:r>
            <a:r>
              <a:rPr lang="en-US" altLang="zh-CN" sz="2400" dirty="0">
                <a:ea typeface="微软雅黑 Light" panose="020B0502040204020203" pitchFamily="34" charset="-122"/>
              </a:rPr>
              <a:t>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8AC2AE4C-EB02-40E9-9A7B-DEA83C5A415B}"/>
              </a:ext>
            </a:extLst>
          </p:cNvPr>
          <p:cNvSpPr/>
          <p:nvPr/>
        </p:nvSpPr>
        <p:spPr>
          <a:xfrm>
            <a:off x="1553915" y="3919517"/>
            <a:ext cx="6551613" cy="2781201"/>
          </a:xfrm>
          <a:custGeom>
            <a:avLst/>
            <a:gdLst>
              <a:gd name="txL" fmla="*/ 0 w 4367"/>
              <a:gd name="txT" fmla="*/ 0 h 1116"/>
              <a:gd name="txR" fmla="*/ 4367 w 4367"/>
              <a:gd name="txB" fmla="*/ 1116 h 1116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367" h="1116">
                <a:moveTo>
                  <a:pt x="4264" y="1015"/>
                </a:moveTo>
                <a:cubicBezTo>
                  <a:pt x="3962" y="1116"/>
                  <a:pt x="3612" y="1020"/>
                  <a:pt x="3295" y="1006"/>
                </a:cubicBezTo>
                <a:cubicBezTo>
                  <a:pt x="3094" y="1010"/>
                  <a:pt x="2892" y="1028"/>
                  <a:pt x="2691" y="1024"/>
                </a:cubicBezTo>
                <a:cubicBezTo>
                  <a:pt x="2420" y="1019"/>
                  <a:pt x="1878" y="997"/>
                  <a:pt x="1878" y="997"/>
                </a:cubicBezTo>
                <a:cubicBezTo>
                  <a:pt x="1723" y="1001"/>
                  <a:pt x="1564" y="994"/>
                  <a:pt x="1411" y="1024"/>
                </a:cubicBezTo>
                <a:cubicBezTo>
                  <a:pt x="1234" y="1018"/>
                  <a:pt x="1058" y="1014"/>
                  <a:pt x="881" y="1006"/>
                </a:cubicBezTo>
                <a:cubicBezTo>
                  <a:pt x="852" y="1005"/>
                  <a:pt x="811" y="997"/>
                  <a:pt x="781" y="988"/>
                </a:cubicBezTo>
                <a:cubicBezTo>
                  <a:pt x="763" y="983"/>
                  <a:pt x="726" y="970"/>
                  <a:pt x="726" y="970"/>
                </a:cubicBezTo>
                <a:cubicBezTo>
                  <a:pt x="701" y="945"/>
                  <a:pt x="674" y="942"/>
                  <a:pt x="643" y="924"/>
                </a:cubicBezTo>
                <a:cubicBezTo>
                  <a:pt x="622" y="912"/>
                  <a:pt x="599" y="902"/>
                  <a:pt x="579" y="887"/>
                </a:cubicBezTo>
                <a:cubicBezTo>
                  <a:pt x="565" y="877"/>
                  <a:pt x="557" y="861"/>
                  <a:pt x="543" y="851"/>
                </a:cubicBezTo>
                <a:cubicBezTo>
                  <a:pt x="524" y="838"/>
                  <a:pt x="500" y="834"/>
                  <a:pt x="479" y="823"/>
                </a:cubicBezTo>
                <a:cubicBezTo>
                  <a:pt x="450" y="779"/>
                  <a:pt x="425" y="780"/>
                  <a:pt x="387" y="741"/>
                </a:cubicBezTo>
                <a:cubicBezTo>
                  <a:pt x="344" y="697"/>
                  <a:pt x="314" y="668"/>
                  <a:pt x="259" y="640"/>
                </a:cubicBezTo>
                <a:cubicBezTo>
                  <a:pt x="214" y="580"/>
                  <a:pt x="166" y="526"/>
                  <a:pt x="104" y="485"/>
                </a:cubicBezTo>
                <a:cubicBezTo>
                  <a:pt x="74" y="440"/>
                  <a:pt x="42" y="394"/>
                  <a:pt x="3" y="357"/>
                </a:cubicBezTo>
                <a:cubicBezTo>
                  <a:pt x="15" y="254"/>
                  <a:pt x="0" y="189"/>
                  <a:pt x="67" y="119"/>
                </a:cubicBezTo>
                <a:cubicBezTo>
                  <a:pt x="244" y="154"/>
                  <a:pt x="422" y="152"/>
                  <a:pt x="598" y="119"/>
                </a:cubicBezTo>
                <a:cubicBezTo>
                  <a:pt x="634" y="65"/>
                  <a:pt x="613" y="21"/>
                  <a:pt x="671" y="0"/>
                </a:cubicBezTo>
                <a:cubicBezTo>
                  <a:pt x="1238" y="20"/>
                  <a:pt x="1805" y="13"/>
                  <a:pt x="2371" y="37"/>
                </a:cubicBezTo>
                <a:cubicBezTo>
                  <a:pt x="2449" y="45"/>
                  <a:pt x="2523" y="74"/>
                  <a:pt x="2600" y="83"/>
                </a:cubicBezTo>
                <a:cubicBezTo>
                  <a:pt x="2642" y="88"/>
                  <a:pt x="2685" y="89"/>
                  <a:pt x="2728" y="92"/>
                </a:cubicBezTo>
                <a:cubicBezTo>
                  <a:pt x="2737" y="94"/>
                  <a:pt x="2798" y="105"/>
                  <a:pt x="2810" y="110"/>
                </a:cubicBezTo>
                <a:cubicBezTo>
                  <a:pt x="2866" y="134"/>
                  <a:pt x="2810" y="124"/>
                  <a:pt x="2865" y="138"/>
                </a:cubicBezTo>
                <a:cubicBezTo>
                  <a:pt x="2905" y="148"/>
                  <a:pt x="2906" y="142"/>
                  <a:pt x="2938" y="156"/>
                </a:cubicBezTo>
                <a:cubicBezTo>
                  <a:pt x="2971" y="170"/>
                  <a:pt x="2992" y="187"/>
                  <a:pt x="3030" y="192"/>
                </a:cubicBezTo>
                <a:cubicBezTo>
                  <a:pt x="3124" y="203"/>
                  <a:pt x="3208" y="214"/>
                  <a:pt x="3304" y="220"/>
                </a:cubicBezTo>
                <a:cubicBezTo>
                  <a:pt x="3373" y="234"/>
                  <a:pt x="3444" y="238"/>
                  <a:pt x="3514" y="247"/>
                </a:cubicBezTo>
                <a:cubicBezTo>
                  <a:pt x="3565" y="264"/>
                  <a:pt x="3604" y="273"/>
                  <a:pt x="3661" y="284"/>
                </a:cubicBezTo>
                <a:cubicBezTo>
                  <a:pt x="3695" y="291"/>
                  <a:pt x="3687" y="298"/>
                  <a:pt x="3725" y="311"/>
                </a:cubicBezTo>
                <a:cubicBezTo>
                  <a:pt x="3791" y="333"/>
                  <a:pt x="3860" y="345"/>
                  <a:pt x="3926" y="366"/>
                </a:cubicBezTo>
                <a:cubicBezTo>
                  <a:pt x="3961" y="389"/>
                  <a:pt x="3999" y="401"/>
                  <a:pt x="4035" y="421"/>
                </a:cubicBezTo>
                <a:cubicBezTo>
                  <a:pt x="4073" y="442"/>
                  <a:pt x="4055" y="439"/>
                  <a:pt x="4099" y="458"/>
                </a:cubicBezTo>
                <a:cubicBezTo>
                  <a:pt x="4138" y="475"/>
                  <a:pt x="4120" y="457"/>
                  <a:pt x="4163" y="485"/>
                </a:cubicBezTo>
                <a:cubicBezTo>
                  <a:pt x="4168" y="488"/>
                  <a:pt x="4197" y="518"/>
                  <a:pt x="4200" y="522"/>
                </a:cubicBezTo>
                <a:cubicBezTo>
                  <a:pt x="4213" y="539"/>
                  <a:pt x="4237" y="576"/>
                  <a:pt x="4237" y="576"/>
                </a:cubicBezTo>
                <a:cubicBezTo>
                  <a:pt x="4257" y="638"/>
                  <a:pt x="4290" y="692"/>
                  <a:pt x="4319" y="750"/>
                </a:cubicBezTo>
                <a:cubicBezTo>
                  <a:pt x="4342" y="843"/>
                  <a:pt x="4367" y="981"/>
                  <a:pt x="4264" y="1015"/>
                </a:cubicBezTo>
                <a:cubicBezTo>
                  <a:pt x="4258" y="1021"/>
                  <a:pt x="4246" y="1034"/>
                  <a:pt x="4246" y="1034"/>
                </a:cubicBezTo>
                <a:cubicBezTo>
                  <a:pt x="4246" y="1034"/>
                  <a:pt x="4258" y="1021"/>
                  <a:pt x="4264" y="1015"/>
                </a:cubicBezTo>
                <a:close/>
              </a:path>
            </a:pathLst>
          </a:custGeom>
          <a:noFill/>
          <a:ln w="38100" cap="flat" cmpd="sng">
            <a:solidFill>
              <a:srgbClr val="0099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D481F00-B09C-4A7A-8ECC-5A3923BCF002}"/>
              </a:ext>
            </a:extLst>
          </p:cNvPr>
          <p:cNvSpPr txBox="1"/>
          <p:nvPr/>
        </p:nvSpPr>
        <p:spPr>
          <a:xfrm>
            <a:off x="4362227" y="1305674"/>
            <a:ext cx="4631258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第</a:t>
            </a:r>
            <a:r>
              <a:rPr lang="en-US" altLang="zh-CN" sz="1600" dirty="0"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ea typeface="微软雅黑 Light" panose="020B0502040204020203" pitchFamily="34" charset="-122"/>
              </a:rPr>
              <a:t>层子问题规模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循环，控制子问题规模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ea typeface="微软雅黑 Light" panose="020B0502040204020203" pitchFamily="34" charset="-122"/>
              </a:rPr>
              <a:t>r=2,3,…,n,</a:t>
            </a:r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自下而上逐步求解 </a:t>
            </a:r>
            <a:r>
              <a:rPr lang="en-US" altLang="zh-CN" sz="1600" b="1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 </a:t>
            </a:r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无法并行化！！！</a:t>
            </a:r>
            <a:endParaRPr lang="en-US" altLang="zh-CN" sz="1600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89482-A0B1-4454-9443-BC0698528025}"/>
              </a:ext>
            </a:extLst>
          </p:cNvPr>
          <p:cNvSpPr txBox="1"/>
          <p:nvPr/>
        </p:nvSpPr>
        <p:spPr>
          <a:xfrm>
            <a:off x="5298331" y="2097762"/>
            <a:ext cx="3707904" cy="58477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第</a:t>
            </a:r>
            <a:r>
              <a:rPr lang="en-US" altLang="zh-CN" sz="1600" dirty="0">
                <a:ea typeface="微软雅黑 Light" panose="020B0502040204020203" pitchFamily="34" charset="-122"/>
              </a:rPr>
              <a:t>2</a:t>
            </a:r>
            <a:r>
              <a:rPr lang="zh-CN" altLang="en-US" sz="1600" dirty="0">
                <a:ea typeface="微软雅黑 Light" panose="020B0502040204020203" pitchFamily="34" charset="-122"/>
              </a:rPr>
              <a:t>层子问题起点</a:t>
            </a:r>
            <a:r>
              <a:rPr lang="en-US" altLang="zh-CN" sz="1600" dirty="0">
                <a:ea typeface="微软雅黑 Light" panose="020B0502040204020203" pitchFamily="34" charset="-122"/>
              </a:rPr>
              <a:t>i</a:t>
            </a:r>
            <a:r>
              <a:rPr lang="zh-CN" altLang="en-US" sz="1600" dirty="0">
                <a:ea typeface="微软雅黑 Light" panose="020B0502040204020203" pitchFamily="34" charset="-122"/>
              </a:rPr>
              <a:t>循环，控制规模为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的多个子问题</a:t>
            </a:r>
            <a:r>
              <a:rPr lang="en-US" altLang="zh-CN" sz="1600" dirty="0">
                <a:ea typeface="微软雅黑 Light" panose="020B0502040204020203" pitchFamily="34" charset="-122"/>
              </a:rPr>
              <a:t>t[i][j]</a:t>
            </a:r>
            <a:r>
              <a:rPr lang="zh-CN" altLang="en-US" sz="1600" dirty="0">
                <a:ea typeface="微软雅黑 Light" panose="020B0502040204020203" pitchFamily="34" charset="-122"/>
              </a:rPr>
              <a:t>同时并行求解</a:t>
            </a:r>
            <a:r>
              <a:rPr lang="en-US" altLang="zh-CN" sz="1600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C2A79-98B9-4921-92DB-8675D7E6436F}"/>
              </a:ext>
            </a:extLst>
          </p:cNvPr>
          <p:cNvSpPr txBox="1"/>
          <p:nvPr/>
        </p:nvSpPr>
        <p:spPr>
          <a:xfrm>
            <a:off x="401787" y="2682537"/>
            <a:ext cx="8604448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ea typeface="微软雅黑 Light" panose="020B0502040204020203" pitchFamily="34" charset="-122"/>
              </a:rPr>
              <a:t>: 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}, </a:t>
            </a:r>
            <a:r>
              <a:rPr lang="zh-CN" altLang="en-US" dirty="0">
                <a:ea typeface="微软雅黑 Light" panose="020B0502040204020203" pitchFamily="34" charset="-122"/>
              </a:rPr>
              <a:t>最优化目标</a:t>
            </a:r>
            <a:r>
              <a:rPr lang="en-US" altLang="zh-CN" dirty="0">
                <a:ea typeface="微软雅黑 Light" panose="020B0502040204020203" pitchFamily="34" charset="-122"/>
              </a:rPr>
              <a:t> t[i][j]</a:t>
            </a:r>
            <a:r>
              <a:rPr lang="zh-CN" altLang="en-US" dirty="0">
                <a:ea typeface="微软雅黑 Light" panose="020B0502040204020203" pitchFamily="34" charset="-122"/>
              </a:rPr>
              <a:t>，</a:t>
            </a:r>
            <a:r>
              <a:rPr lang="en-US" altLang="zh-CN" dirty="0">
                <a:ea typeface="微软雅黑 Light" panose="020B0502040204020203" pitchFamily="34" charset="-122"/>
              </a:rPr>
              <a:t>1≤i&lt;</a:t>
            </a:r>
            <a:r>
              <a:rPr lang="en-US" altLang="zh-CN" dirty="0" err="1">
                <a:ea typeface="微软雅黑 Light" panose="020B0502040204020203" pitchFamily="34" charset="-122"/>
              </a:rPr>
              <a:t>j≤n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en-US" altLang="zh-CN" dirty="0">
                <a:ea typeface="微软雅黑 Light" panose="020B0502040204020203" pitchFamily="34" charset="-122"/>
              </a:rPr>
              <a:t>E.g. n=6, r=3, </a:t>
            </a:r>
            <a:r>
              <a:rPr lang="zh-CN" altLang="en-US" dirty="0">
                <a:ea typeface="微软雅黑 Light" panose="020B0502040204020203" pitchFamily="34" charset="-122"/>
              </a:rPr>
              <a:t>规模为</a:t>
            </a:r>
            <a:r>
              <a:rPr lang="en-US" altLang="zh-CN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的（</a:t>
            </a:r>
            <a:r>
              <a:rPr lang="en-US" altLang="zh-CN" dirty="0">
                <a:ea typeface="微软雅黑 Light" panose="020B0502040204020203" pitchFamily="34" charset="-122"/>
              </a:rPr>
              <a:t>4</a:t>
            </a:r>
            <a:r>
              <a:rPr lang="zh-CN" altLang="en-US" dirty="0">
                <a:ea typeface="微软雅黑 Light" panose="020B0502040204020203" pitchFamily="34" charset="-122"/>
              </a:rPr>
              <a:t>顶点组成）子问题的为</a:t>
            </a:r>
            <a:r>
              <a:rPr lang="en-US" altLang="zh-CN" dirty="0">
                <a:ea typeface="微软雅黑 Light" panose="020B0502040204020203" pitchFamily="34" charset="-122"/>
              </a:rPr>
              <a:t>: t[1][3], t[2][4],t[3][5] ],t[4][6],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       </a:t>
            </a:r>
            <a:r>
              <a:rPr lang="zh-CN" altLang="en-US" dirty="0">
                <a:ea typeface="微软雅黑 Light" panose="020B0502040204020203" pitchFamily="34" charset="-122"/>
              </a:rPr>
              <a:t>在</a:t>
            </a:r>
            <a:r>
              <a:rPr lang="en-US" altLang="zh-CN" dirty="0">
                <a:ea typeface="微软雅黑 Light" panose="020B0502040204020203" pitchFamily="34" charset="-122"/>
              </a:rPr>
              <a:t>4</a:t>
            </a:r>
            <a:r>
              <a:rPr lang="zh-CN" altLang="en-US" dirty="0">
                <a:ea typeface="微软雅黑 Light" panose="020B0502040204020203" pitchFamily="34" charset="-122"/>
              </a:rPr>
              <a:t>个</a:t>
            </a:r>
            <a:r>
              <a:rPr lang="en-US" altLang="zh-CN" dirty="0">
                <a:ea typeface="微软雅黑 Light" panose="020B0502040204020203" pitchFamily="34" charset="-122"/>
              </a:rPr>
              <a:t>CPU</a:t>
            </a:r>
            <a:r>
              <a:rPr lang="zh-CN" altLang="en-US" dirty="0">
                <a:ea typeface="微软雅黑 Light" panose="020B0502040204020203" pitchFamily="34" charset="-122"/>
              </a:rPr>
              <a:t>核上，对</a:t>
            </a:r>
            <a:r>
              <a:rPr lang="en-US" altLang="zh-CN" dirty="0">
                <a:ea typeface="微软雅黑 Light" panose="020B0502040204020203" pitchFamily="34" charset="-122"/>
              </a:rPr>
              <a:t>4</a:t>
            </a:r>
            <a:r>
              <a:rPr lang="zh-CN" altLang="en-US" dirty="0">
                <a:ea typeface="微软雅黑 Light" panose="020B0502040204020203" pitchFamily="34" charset="-122"/>
              </a:rPr>
              <a:t>个子问题并行求解</a:t>
            </a:r>
            <a:endParaRPr lang="en-US" altLang="zh-CN" dirty="0">
              <a:ea typeface="微软雅黑 Light" panose="020B0502040204020203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B7916-F2C4-43A2-B441-EBBC60426976}"/>
              </a:ext>
            </a:extLst>
          </p:cNvPr>
          <p:cNvSpPr txBox="1"/>
          <p:nvPr/>
        </p:nvSpPr>
        <p:spPr>
          <a:xfrm>
            <a:off x="5645621" y="3740457"/>
            <a:ext cx="334786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第</a:t>
            </a:r>
            <a:r>
              <a:rPr lang="en-US" altLang="zh-CN" sz="1600" dirty="0">
                <a:ea typeface="微软雅黑 Light" panose="020B0502040204020203" pitchFamily="34" charset="-122"/>
              </a:rPr>
              <a:t>3</a:t>
            </a:r>
            <a:r>
              <a:rPr lang="zh-CN" altLang="en-US" sz="1600" dirty="0">
                <a:ea typeface="微软雅黑 Light" panose="020B0502040204020203" pitchFamily="34" charset="-122"/>
              </a:rPr>
              <a:t>层断点</a:t>
            </a:r>
            <a:r>
              <a:rPr lang="en-US" altLang="zh-CN" sz="1600" dirty="0">
                <a:ea typeface="微软雅黑 Light" panose="020B0502040204020203" pitchFamily="34" charset="-122"/>
              </a:rPr>
              <a:t>k</a:t>
            </a:r>
            <a:r>
              <a:rPr lang="zh-CN" altLang="en-US" sz="1600" dirty="0">
                <a:ea typeface="微软雅黑 Light" panose="020B0502040204020203" pitchFamily="34" charset="-122"/>
              </a:rPr>
              <a:t>循环，串行求解，根据递归式，求解子问题的优化目标</a:t>
            </a:r>
            <a:r>
              <a:rPr lang="en-US" altLang="zh-CN" sz="1600" dirty="0">
                <a:ea typeface="微软雅黑 Light" panose="020B0502040204020203" pitchFamily="34" charset="-122"/>
              </a:rPr>
              <a:t>t[i][j]</a:t>
            </a:r>
            <a:r>
              <a:rPr lang="zh-CN" altLang="en-US" sz="1600" dirty="0">
                <a:ea typeface="微软雅黑 Light" panose="020B0502040204020203" pitchFamily="34" charset="-122"/>
              </a:rPr>
              <a:t>。</a:t>
            </a:r>
            <a:endParaRPr lang="en-US" altLang="zh-CN" sz="1600" dirty="0">
              <a:ea typeface="微软雅黑 Light" panose="020B0502040204020203" pitchFamily="34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针对不同断点</a:t>
            </a:r>
            <a:r>
              <a:rPr lang="en-US" altLang="zh-CN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进行比较</a:t>
            </a:r>
            <a:r>
              <a:rPr lang="en-US" altLang="zh-CN" sz="1600" b="1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</a:t>
            </a:r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无法并行化！！！</a:t>
            </a:r>
            <a:endParaRPr lang="en-US" altLang="zh-CN" sz="1600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ea typeface="微软雅黑 Light" panose="020B0502040204020203" pitchFamily="34" charset="-122"/>
              </a:rPr>
              <a:t>E.g. t[1][3], i=1, j=3, r=3, k=1,2</a:t>
            </a:r>
          </a:p>
        </p:txBody>
      </p:sp>
    </p:spTree>
    <p:extLst>
      <p:ext uri="{BB962C8B-B14F-4D97-AF65-F5344CB8AC3E}">
        <p14:creationId xmlns:p14="http://schemas.microsoft.com/office/powerpoint/2010/main" val="11155940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F027D-0F9C-4939-B7B5-38CEA80A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B89EE-1973-45B6-AECE-0DB48614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B72F0-0486-4BA2-845E-88E5F92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ED208-79DA-442C-A7BB-5BEFC727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A8E06-D12E-4172-BA55-7DCB727C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1997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905FC-F9B0-4E18-A1ED-114CF90C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矩阵连乘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1E464-0C78-4303-AF85-7878C53B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给定</a:t>
            </a:r>
            <a:r>
              <a:rPr lang="en-US" altLang="zh-CN" sz="2400" dirty="0"/>
              <a:t>n</a:t>
            </a:r>
            <a:r>
              <a:rPr lang="zh-CN" altLang="en-US" sz="2400" dirty="0"/>
              <a:t>个可连乘的矩阵</a:t>
            </a:r>
            <a:r>
              <a:rPr lang="en-US" altLang="zh-CN" sz="2400" dirty="0"/>
              <a:t>{A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…,A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},</a:t>
            </a:r>
            <a:r>
              <a:rPr lang="zh-CN" altLang="en-US" sz="2400" dirty="0"/>
              <a:t>连乘积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…A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 </a:t>
            </a:r>
          </a:p>
          <a:p>
            <a:pPr marL="342900" lvl="0" indent="-342900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u"/>
            </a:pPr>
            <a:endParaRPr lang="en-US" altLang="zh-CN" sz="2400" dirty="0">
              <a:ea typeface="楷体_GB2312"/>
            </a:endParaRPr>
          </a:p>
          <a:p>
            <a:pPr lvl="0"/>
            <a:r>
              <a:rPr lang="zh-CN" altLang="en-US" dirty="0"/>
              <a:t>给定</a:t>
            </a:r>
            <a:r>
              <a:rPr lang="en-US" altLang="zh-CN" dirty="0"/>
              <a:t>2</a:t>
            </a:r>
            <a:r>
              <a:rPr lang="zh-CN" altLang="en-US" dirty="0"/>
              <a:t>个矩阵</a:t>
            </a:r>
            <a:r>
              <a:rPr lang="en-US" altLang="zh-CN" dirty="0"/>
              <a:t>A[p</a:t>
            </a:r>
            <a:r>
              <a:rPr lang="en-US" altLang="zh-CN" baseline="-25000" dirty="0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j</a:t>
            </a:r>
            <a:r>
              <a:rPr lang="en-US" altLang="zh-CN" dirty="0"/>
              <a:t>],B[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j</a:t>
            </a:r>
            <a:r>
              <a:rPr lang="en-US" altLang="zh-CN" dirty="0"/>
              <a:t>, p</a:t>
            </a:r>
            <a:r>
              <a:rPr lang="en-US" altLang="zh-CN" baseline="-25000" dirty="0"/>
              <a:t>k</a:t>
            </a:r>
            <a:r>
              <a:rPr lang="en-US" altLang="zh-CN" dirty="0"/>
              <a:t>],</a:t>
            </a:r>
          </a:p>
          <a:p>
            <a:pPr lvl="0"/>
            <a:r>
              <a:rPr lang="en-US" altLang="zh-CN" dirty="0"/>
              <a:t>   A×B </a:t>
            </a:r>
            <a:r>
              <a:rPr lang="zh-CN" altLang="en-US" dirty="0"/>
              <a:t>为</a:t>
            </a:r>
            <a:r>
              <a:rPr lang="en-US" altLang="zh-CN" dirty="0"/>
              <a:t>[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,p</a:t>
            </a:r>
            <a:r>
              <a:rPr lang="en-US" altLang="zh-CN" baseline="-25000" dirty="0" err="1"/>
              <a:t>k</a:t>
            </a:r>
            <a:r>
              <a:rPr lang="en-US" altLang="zh-CN" dirty="0"/>
              <a:t>]</a:t>
            </a:r>
            <a:r>
              <a:rPr lang="zh-CN" altLang="en-US" dirty="0"/>
              <a:t>矩阵，数乘次数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×p</a:t>
            </a:r>
            <a:r>
              <a:rPr lang="en-US" altLang="zh-CN" baseline="-25000" dirty="0" err="1"/>
              <a:t>j</a:t>
            </a:r>
            <a:r>
              <a:rPr lang="en-US" altLang="zh-CN" dirty="0" err="1"/>
              <a:t>×p</a:t>
            </a:r>
            <a:r>
              <a:rPr lang="en-US" altLang="zh-CN" baseline="-25000" dirty="0" err="1"/>
              <a:t>k</a:t>
            </a:r>
            <a:endParaRPr lang="zh-CN" altLang="en-US" baseline="-25000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当</a:t>
            </a:r>
            <a:r>
              <a:rPr lang="en-US" altLang="zh-CN" dirty="0"/>
              <a:t>n&gt;2 </a:t>
            </a:r>
            <a:r>
              <a:rPr lang="zh-CN" altLang="en-US" dirty="0"/>
              <a:t>时，根据矩阵乘法结合律，可有多种不同计算次序，每种次序有不同的计算代价</a:t>
            </a:r>
            <a:r>
              <a:rPr lang="en-US" altLang="zh-CN" dirty="0"/>
              <a:t>)—</a:t>
            </a:r>
            <a:r>
              <a:rPr lang="zh-CN" altLang="en-US" dirty="0"/>
              <a:t>数乘次数（取决于各矩阵的行、列数和计算次序）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多个矩阵的连乘计算次序可用完全加括号来确定</a:t>
            </a:r>
            <a:r>
              <a:rPr lang="en-US" altLang="zh-CN" dirty="0"/>
              <a:t>——</a:t>
            </a:r>
            <a:r>
              <a:rPr lang="zh-CN" altLang="en-US" dirty="0"/>
              <a:t>见下页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BF3B11-7ECA-411D-A59F-C95465FC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B199BA-1C55-418E-9628-9F86FE22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9F8B6-0509-4D47-9F61-F13C7385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D263ECE3-7169-4862-8CC9-E15183C5F4C6}"/>
              </a:ext>
            </a:extLst>
          </p:cNvPr>
          <p:cNvSpPr/>
          <p:nvPr/>
        </p:nvSpPr>
        <p:spPr>
          <a:xfrm>
            <a:off x="5827853" y="1518841"/>
            <a:ext cx="331614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dirty="0">
                <a:latin typeface="Verdana" panose="020B0604030504040204" pitchFamily="34" charset="0"/>
                <a:ea typeface="楷体_GB2312"/>
              </a:rPr>
              <a:t>原问题：</a:t>
            </a:r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pPr lvl="0" eaLnBrk="1" hangingPunct="1"/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1</a:t>
            </a:r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2</a:t>
            </a:r>
            <a:r>
              <a:rPr lang="en-US" altLang="zh-CN" sz="2400" dirty="0">
                <a:latin typeface="Verdana" panose="020B0604030504040204" pitchFamily="34" charset="0"/>
                <a:ea typeface="楷体_GB2312"/>
              </a:rPr>
              <a:t>…A</a:t>
            </a:r>
            <a:r>
              <a:rPr lang="en-US" altLang="zh-CN" sz="2400" baseline="-25000" dirty="0">
                <a:latin typeface="Verdana" panose="020B0604030504040204" pitchFamily="34" charset="0"/>
                <a:ea typeface="楷体_GB2312"/>
              </a:rPr>
              <a:t>n</a:t>
            </a:r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pPr lvl="0" eaLnBrk="1" hangingPunct="1"/>
            <a:r>
              <a:rPr lang="en-US" altLang="zh-CN" sz="2400" dirty="0"/>
              <a:t>P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[0:n],  A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: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9884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E4CF6-EBFC-4C7E-B390-5AEE2AB8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B7240-A8D2-44B9-9BE4-3C169542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设有四个矩阵</a:t>
            </a:r>
            <a:r>
              <a:rPr lang="en-US" altLang="zh-CN" sz="2400" dirty="0"/>
              <a:t>A, B, C, D, </a:t>
            </a:r>
            <a:r>
              <a:rPr lang="zh-CN" altLang="en-US" sz="2400" dirty="0"/>
              <a:t>它们的维数分别是：</a:t>
            </a:r>
          </a:p>
          <a:p>
            <a:pPr marL="0" lvl="0" indent="0" eaLnBrk="1" hangingPunct="1">
              <a:spcBef>
                <a:spcPct val="20000"/>
              </a:spcBef>
              <a:buClr>
                <a:schemeClr val="accent2"/>
              </a:buClr>
              <a:buSzPct val="50000"/>
              <a:buNone/>
            </a:pPr>
            <a:endParaRPr lang="zh-CN" altLang="en-US" sz="2400" dirty="0">
              <a:latin typeface="楷体_GB2312"/>
              <a:ea typeface="楷体_GB2312"/>
            </a:endParaRPr>
          </a:p>
          <a:p>
            <a:pPr lvl="0"/>
            <a:r>
              <a:rPr lang="zh-CN" altLang="en-US" dirty="0"/>
              <a:t>总共有五种完全加括号的方式</a:t>
            </a:r>
            <a:r>
              <a:rPr lang="en-US" altLang="zh-CN" dirty="0"/>
              <a:t>——</a:t>
            </a:r>
            <a:r>
              <a:rPr lang="zh-CN" altLang="en-US" dirty="0"/>
              <a:t>计算顺序</a:t>
            </a:r>
            <a:endParaRPr lang="ja-JP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这</a:t>
            </a:r>
            <a:r>
              <a:rPr lang="en-US" altLang="zh-CN" sz="2400" dirty="0"/>
              <a:t>5</a:t>
            </a:r>
            <a:r>
              <a:rPr lang="zh-CN" altLang="en-US" sz="2400" dirty="0"/>
              <a:t>种计算次序对应的计算代价分别为：</a:t>
            </a:r>
          </a:p>
          <a:p>
            <a:pPr marL="0" lvl="0" indent="0" eaLnBrk="1" hangingPunct="1">
              <a:buNone/>
            </a:pPr>
            <a:r>
              <a:rPr lang="en-US" altLang="zh-CN" dirty="0"/>
              <a:t>         </a:t>
            </a:r>
            <a:r>
              <a:rPr lang="en-US" altLang="zh-CN" sz="2400" dirty="0"/>
              <a:t>16000</a:t>
            </a:r>
            <a:r>
              <a:rPr lang="en-US" altLang="ja-JP" sz="2400" dirty="0"/>
              <a:t>, </a:t>
            </a:r>
            <a:r>
              <a:rPr lang="en-US" altLang="ja-JP" sz="2400" dirty="0">
                <a:solidFill>
                  <a:srgbClr val="FF3300"/>
                </a:solidFill>
              </a:rPr>
              <a:t>10500</a:t>
            </a:r>
            <a:r>
              <a:rPr lang="en-US" altLang="ja-JP" sz="2400" dirty="0"/>
              <a:t>, 36000, 87500, 34500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0E7F6-476A-49CF-A18E-AE04A2E7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279AC-6560-4A9B-BA08-F48E82E8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33EFA-CE61-43EE-8B51-E7EB08D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6B29C373-6269-4713-8756-28EAB693B561}"/>
              </a:ext>
            </a:extLst>
          </p:cNvPr>
          <p:cNvGrpSpPr/>
          <p:nvPr/>
        </p:nvGrpSpPr>
        <p:grpSpPr>
          <a:xfrm>
            <a:off x="581516" y="1347787"/>
            <a:ext cx="6372225" cy="428625"/>
            <a:chOff x="824" y="2639"/>
            <a:chExt cx="4014" cy="270"/>
          </a:xfrm>
        </p:grpSpPr>
        <p:graphicFrame>
          <p:nvGraphicFramePr>
            <p:cNvPr id="8" name="Object 11">
              <a:extLst>
                <a:ext uri="{FF2B5EF4-FFF2-40B4-BE49-F238E27FC236}">
                  <a16:creationId xmlns:a16="http://schemas.microsoft.com/office/drawing/2014/main" id="{5F0D05DB-2066-48BA-8F93-1930473A640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4" y="2665"/>
            <a:ext cx="97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59" r:id="rId3" imgW="711200" imgH="177800" progId="Equation.3">
                    <p:embed/>
                  </p:oleObj>
                </mc:Choice>
                <mc:Fallback>
                  <p:oleObj r:id="rId3" imgW="711200" imgH="177800" progId="Equation.3">
                    <p:embed/>
                    <p:pic>
                      <p:nvPicPr>
                        <p:cNvPr id="16401" name="Object 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4" y="2665"/>
                          <a:ext cx="975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2">
              <a:extLst>
                <a:ext uri="{FF2B5EF4-FFF2-40B4-BE49-F238E27FC236}">
                  <a16:creationId xmlns:a16="http://schemas.microsoft.com/office/drawing/2014/main" id="{188D4880-680A-4013-871B-8EED9CEC96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2660"/>
            <a:ext cx="95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60" r:id="rId5" imgW="711200" imgH="177800" progId="Equation.3">
                    <p:embed/>
                  </p:oleObj>
                </mc:Choice>
                <mc:Fallback>
                  <p:oleObj r:id="rId5" imgW="711200" imgH="177800" progId="Equation.3">
                    <p:embed/>
                    <p:pic>
                      <p:nvPicPr>
                        <p:cNvPr id="16402" name="Object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60" y="2660"/>
                          <a:ext cx="954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3">
              <a:extLst>
                <a:ext uri="{FF2B5EF4-FFF2-40B4-BE49-F238E27FC236}">
                  <a16:creationId xmlns:a16="http://schemas.microsoft.com/office/drawing/2014/main" id="{8BA0C810-4313-4769-BA69-578BA7FBC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6" y="2649"/>
            <a:ext cx="101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61" r:id="rId7" imgW="735965" imgH="177800" progId="Equation.3">
                    <p:embed/>
                  </p:oleObj>
                </mc:Choice>
                <mc:Fallback>
                  <p:oleObj r:id="rId7" imgW="735965" imgH="177800" progId="Equation.3">
                    <p:embed/>
                    <p:pic>
                      <p:nvPicPr>
                        <p:cNvPr id="16403" name="Object 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66" y="2649"/>
                          <a:ext cx="101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4">
              <a:extLst>
                <a:ext uri="{FF2B5EF4-FFF2-40B4-BE49-F238E27FC236}">
                  <a16:creationId xmlns:a16="http://schemas.microsoft.com/office/drawing/2014/main" id="{12CB9B30-D71B-47B7-895D-114E3AD815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0" y="2639"/>
            <a:ext cx="898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62" r:id="rId9" imgW="660400" imgH="177800" progId="Equation.3">
                    <p:embed/>
                  </p:oleObj>
                </mc:Choice>
                <mc:Fallback>
                  <p:oleObj r:id="rId9" imgW="660400" imgH="177800" progId="Equation.3">
                    <p:embed/>
                    <p:pic>
                      <p:nvPicPr>
                        <p:cNvPr id="16404" name="Object 1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40" y="2639"/>
                          <a:ext cx="898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id="{B3EFBFAA-1885-47D8-ACF2-C656C7BBB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459783"/>
              </p:ext>
            </p:extLst>
          </p:nvPr>
        </p:nvGraphicFramePr>
        <p:xfrm>
          <a:off x="680777" y="2565900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3" r:id="rId11" imgW="786765" imgH="203200" progId="Equation.3">
                  <p:embed/>
                </p:oleObj>
              </mc:Choice>
              <mc:Fallback>
                <p:oleObj r:id="rId11" imgW="786765" imgH="203200" progId="Equation.3">
                  <p:embed/>
                  <p:pic>
                    <p:nvPicPr>
                      <p:cNvPr id="16387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0777" y="2565900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70CBC18B-B550-4A3B-8C8C-0718986818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97070"/>
              </p:ext>
            </p:extLst>
          </p:nvPr>
        </p:nvGraphicFramePr>
        <p:xfrm>
          <a:off x="680777" y="3031037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4" r:id="rId13" imgW="786765" imgH="203200" progId="Equation.3">
                  <p:embed/>
                </p:oleObj>
              </mc:Choice>
              <mc:Fallback>
                <p:oleObj r:id="rId13" imgW="786765" imgH="203200" progId="Equation.3">
                  <p:embed/>
                  <p:pic>
                    <p:nvPicPr>
                      <p:cNvPr id="16388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0777" y="3031037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>
            <a:extLst>
              <a:ext uri="{FF2B5EF4-FFF2-40B4-BE49-F238E27FC236}">
                <a16:creationId xmlns:a16="http://schemas.microsoft.com/office/drawing/2014/main" id="{834C5586-EA92-4D43-B62F-DFE23183B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298928"/>
              </p:ext>
            </p:extLst>
          </p:nvPr>
        </p:nvGraphicFramePr>
        <p:xfrm>
          <a:off x="2839777" y="3038975"/>
          <a:ext cx="17002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5" r:id="rId15" imgW="786765" imgH="203200" progId="Equation.3">
                  <p:embed/>
                </p:oleObj>
              </mc:Choice>
              <mc:Fallback>
                <p:oleObj r:id="rId15" imgW="786765" imgH="203200" progId="Equation.3">
                  <p:embed/>
                  <p:pic>
                    <p:nvPicPr>
                      <p:cNvPr id="16389" name="Object 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39777" y="3038975"/>
                        <a:ext cx="1700213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1DC527D1-5B7B-4659-8CDD-C45B6B443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84835"/>
              </p:ext>
            </p:extLst>
          </p:nvPr>
        </p:nvGraphicFramePr>
        <p:xfrm>
          <a:off x="2869940" y="2581775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6" r:id="rId17" imgW="774065" imgH="203200" progId="Equation.3">
                  <p:embed/>
                </p:oleObj>
              </mc:Choice>
              <mc:Fallback>
                <p:oleObj r:id="rId17" imgW="774065" imgH="203200" progId="Equation.3">
                  <p:embed/>
                  <p:pic>
                    <p:nvPicPr>
                      <p:cNvPr id="16390" name="Object 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69940" y="2581775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235574B0-8DBF-47DD-AC4F-07554148A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337967"/>
              </p:ext>
            </p:extLst>
          </p:nvPr>
        </p:nvGraphicFramePr>
        <p:xfrm>
          <a:off x="4849552" y="2616700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67" r:id="rId19" imgW="774065" imgH="203200" progId="Equation.3">
                  <p:embed/>
                </p:oleObj>
              </mc:Choice>
              <mc:Fallback>
                <p:oleObj r:id="rId19" imgW="774065" imgH="203200" progId="Equation.3">
                  <p:embed/>
                  <p:pic>
                    <p:nvPicPr>
                      <p:cNvPr id="16391" name="Object 1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49552" y="2616700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3">
            <a:extLst>
              <a:ext uri="{FF2B5EF4-FFF2-40B4-BE49-F238E27FC236}">
                <a16:creationId xmlns:a16="http://schemas.microsoft.com/office/drawing/2014/main" id="{1DC154D5-A15B-41C5-808B-3A05F74291CF}"/>
              </a:ext>
            </a:extLst>
          </p:cNvPr>
          <p:cNvSpPr txBox="1"/>
          <p:nvPr/>
        </p:nvSpPr>
        <p:spPr>
          <a:xfrm>
            <a:off x="385800" y="5207001"/>
            <a:ext cx="4469493" cy="40011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dirty="0">
                <a:ea typeface="宋体" panose="02010600030101010101" pitchFamily="2" charset="-122"/>
              </a:rPr>
              <a:t>(40*30*5)   +   10*40*5      +        50*10*5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45C8151C-139D-49B9-BE77-EAD5ABB5056D}"/>
              </a:ext>
            </a:extLst>
          </p:cNvPr>
          <p:cNvSpPr txBox="1"/>
          <p:nvPr/>
        </p:nvSpPr>
        <p:spPr>
          <a:xfrm>
            <a:off x="169900" y="5567363"/>
            <a:ext cx="1002197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CD</a:t>
            </a:r>
            <a:r>
              <a:rPr lang="en-US" altLang="zh-CN" dirty="0">
                <a:ea typeface="宋体" panose="02010600030101010101" pitchFamily="2" charset="-122"/>
              </a:rPr>
              <a:t>[40,5]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94E9D311-DB2D-47FC-83D7-E3014F5DF5D2}"/>
              </a:ext>
            </a:extLst>
          </p:cNvPr>
          <p:cNvSpPr txBox="1"/>
          <p:nvPr/>
        </p:nvSpPr>
        <p:spPr>
          <a:xfrm>
            <a:off x="1898688" y="5567363"/>
            <a:ext cx="1281120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B(CD)</a:t>
            </a:r>
            <a:r>
              <a:rPr lang="en-US" altLang="zh-CN" b="1" dirty="0">
                <a:ea typeface="宋体" panose="02010600030101010101" pitchFamily="2" charset="-122"/>
              </a:rPr>
              <a:t>[</a:t>
            </a:r>
            <a:r>
              <a:rPr lang="en-US" altLang="zh-CN" dirty="0">
                <a:ea typeface="宋体" panose="02010600030101010101" pitchFamily="2" charset="-122"/>
              </a:rPr>
              <a:t>10,5]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0EF63A3E-41F6-4C01-B08F-5C1E0671017A}"/>
              </a:ext>
            </a:extLst>
          </p:cNvPr>
          <p:cNvSpPr txBox="1"/>
          <p:nvPr/>
        </p:nvSpPr>
        <p:spPr>
          <a:xfrm>
            <a:off x="3770350" y="5567363"/>
            <a:ext cx="1560042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A(B(CD))</a:t>
            </a:r>
            <a:r>
              <a:rPr lang="en-US" altLang="zh-CN" dirty="0">
                <a:ea typeface="宋体" panose="02010600030101010101" pitchFamily="2" charset="-122"/>
              </a:rPr>
              <a:t>[50,5]</a:t>
            </a: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52AD5D8F-221B-408A-8402-B93D28D819D8}"/>
              </a:ext>
            </a:extLst>
          </p:cNvPr>
          <p:cNvSpPr/>
          <p:nvPr/>
        </p:nvSpPr>
        <p:spPr>
          <a:xfrm flipH="1">
            <a:off x="2226166" y="2929500"/>
            <a:ext cx="956809" cy="1525026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EB947387-3A52-4742-950D-94E9416AE655}"/>
              </a:ext>
            </a:extLst>
          </p:cNvPr>
          <p:cNvSpPr/>
          <p:nvPr/>
        </p:nvSpPr>
        <p:spPr>
          <a:xfrm rot="5400000">
            <a:off x="2373835" y="3265921"/>
            <a:ext cx="486137" cy="3354614"/>
          </a:xfrm>
          <a:prstGeom prst="leftBrace">
            <a:avLst>
              <a:gd name="adj1" fmla="val 8333"/>
              <a:gd name="adj2" fmla="val 5983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0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0C8C9-188B-4FC5-8162-E9C4B51D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矩阵加括号连乘积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E8E1E-6EB9-4807-80AB-A47189D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完全加括号的矩阵连乘积可递归地定义为：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单个矩阵是完全加括号的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sz="2400" dirty="0">
                <a:latin typeface="微软雅黑 Light" panose="020B0502040204020203" pitchFamily="34" charset="-122"/>
              </a:rPr>
              <a:t>矩阵连乘积   是完全加括号的，则   可表示为</a:t>
            </a:r>
            <a:r>
              <a:rPr lang="en-US" altLang="zh-CN" sz="2400" dirty="0">
                <a:latin typeface="微软雅黑 Light" panose="020B0502040204020203" pitchFamily="34" charset="-122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</a:rPr>
              <a:t>个完全加括号的矩阵连乘积   和   的乘积并加括号，即    </a:t>
            </a:r>
            <a:endParaRPr lang="ja-JP" altLang="en-US" sz="2400" dirty="0">
              <a:latin typeface="微软雅黑 Light" panose="020B0502040204020203" pitchFamily="34" charset="-122"/>
            </a:endParaRPr>
          </a:p>
          <a:p>
            <a:endParaRPr lang="zh-CN" altLang="en-US" sz="2400" dirty="0">
              <a:latin typeface="楷体_GB2312"/>
              <a:ea typeface="楷体_GB231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加括号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矩阵连乘的计算次序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2E288-ACA4-4B71-A817-4E76726E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4B42E-1014-4F64-ACD7-AC813E8F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EF793A-C0D6-4FC4-9250-D2F5C396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51E98A0-DAC6-481C-A1AD-3BB12614C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476843"/>
              </p:ext>
            </p:extLst>
          </p:nvPr>
        </p:nvGraphicFramePr>
        <p:xfrm>
          <a:off x="2235421" y="1679274"/>
          <a:ext cx="355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7" r:id="rId3" imgW="152400" imgH="165100" progId="Equation.3">
                  <p:embed/>
                </p:oleObj>
              </mc:Choice>
              <mc:Fallback>
                <p:oleObj r:id="rId3" imgW="152400" imgH="165100" progId="Equation.3">
                  <p:embed/>
                  <p:pic>
                    <p:nvPicPr>
                      <p:cNvPr id="17414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421" y="1679274"/>
                        <a:ext cx="355600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E8AA85DC-80BD-47F5-AD49-203D6A5605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23629"/>
              </p:ext>
            </p:extLst>
          </p:nvPr>
        </p:nvGraphicFramePr>
        <p:xfrm>
          <a:off x="5272394" y="1679274"/>
          <a:ext cx="355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8" r:id="rId3" imgW="152400" imgH="165100" progId="Equation.3">
                  <p:embed/>
                </p:oleObj>
              </mc:Choice>
              <mc:Fallback>
                <p:oleObj r:id="rId3" imgW="152400" imgH="165100" progId="Equation.3">
                  <p:embed/>
                  <p:pic>
                    <p:nvPicPr>
                      <p:cNvPr id="17414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2394" y="1679274"/>
                        <a:ext cx="355600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43531F-A8EB-41AE-B719-8F84311BB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7917"/>
              </p:ext>
            </p:extLst>
          </p:nvPr>
        </p:nvGraphicFramePr>
        <p:xfrm>
          <a:off x="2591021" y="2172384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9" r:id="rId5" imgW="152400" imgH="152400" progId="Equation.3">
                  <p:embed/>
                </p:oleObj>
              </mc:Choice>
              <mc:Fallback>
                <p:oleObj r:id="rId5" imgW="152400" imgH="152400" progId="Equation.3">
                  <p:embed/>
                  <p:pic>
                    <p:nvPicPr>
                      <p:cNvPr id="17416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1021" y="2172384"/>
                        <a:ext cx="355600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129EB94-80D2-4491-9DB0-D280E0F0D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188910"/>
              </p:ext>
            </p:extLst>
          </p:nvPr>
        </p:nvGraphicFramePr>
        <p:xfrm>
          <a:off x="3176890" y="2142221"/>
          <a:ext cx="35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0" r:id="rId7" imgW="152400" imgH="177800" progId="Equation.3">
                  <p:embed/>
                </p:oleObj>
              </mc:Choice>
              <mc:Fallback>
                <p:oleObj r:id="rId7" imgW="152400" imgH="177800" progId="Equation.3">
                  <p:embed/>
                  <p:pic>
                    <p:nvPicPr>
                      <p:cNvPr id="17417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890" y="2142221"/>
                        <a:ext cx="35560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65D4C1-3E05-4E6B-98A4-8AF827347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05646"/>
              </p:ext>
            </p:extLst>
          </p:nvPr>
        </p:nvGraphicFramePr>
        <p:xfrm>
          <a:off x="2821290" y="2665494"/>
          <a:ext cx="14224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1" r:id="rId9" imgW="609600" imgH="203200" progId="Equation.3">
                  <p:embed/>
                </p:oleObj>
              </mc:Choice>
              <mc:Fallback>
                <p:oleObj r:id="rId9" imgW="609600" imgH="203200" progId="Equation.3">
                  <p:embed/>
                  <p:pic>
                    <p:nvPicPr>
                      <p:cNvPr id="17418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1290" y="2665494"/>
                        <a:ext cx="1422400" cy="474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34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498DC-3D40-4DAF-9F0C-AAD5271E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矩阵加括号连乘积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C441-934C-481D-990B-173E3868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</a:rPr>
              <a:t>给定</a:t>
            </a:r>
            <a:r>
              <a:rPr lang="en-US" altLang="zh-CN" dirty="0">
                <a:latin typeface="微软雅黑 Light" panose="020B0502040204020203" pitchFamily="34" charset="-122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</a:rPr>
              <a:t>个矩阵</a:t>
            </a:r>
            <a:r>
              <a:rPr lang="zh-CN" altLang="en-US" sz="2400" dirty="0"/>
              <a:t>｛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｝， </a:t>
            </a:r>
            <a:r>
              <a:rPr lang="zh-CN" altLang="en-US" dirty="0">
                <a:latin typeface="微软雅黑 Light" panose="020B0502040204020203" pitchFamily="34" charset="-122"/>
              </a:rPr>
              <a:t>其中   与     是可乘的，             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</a:rPr>
              <a:t>考察这</a:t>
            </a:r>
            <a:r>
              <a:rPr lang="en-US" altLang="zh-CN" dirty="0">
                <a:latin typeface="微软雅黑 Light" panose="020B0502040204020203" pitchFamily="34" charset="-122"/>
              </a:rPr>
              <a:t>n</a:t>
            </a:r>
            <a:r>
              <a:rPr lang="zh-CN" altLang="en-US" dirty="0">
                <a:latin typeface="微软雅黑 Light" panose="020B0502040204020203" pitchFamily="34" charset="-122"/>
              </a:rPr>
              <a:t>个矩阵的连乘积          </a:t>
            </a:r>
          </a:p>
          <a:p>
            <a:pPr marL="0" lvl="0" indent="0">
              <a:buNone/>
            </a:pPr>
            <a:endParaRPr lang="zh-CN" altLang="en-US" dirty="0">
              <a:latin typeface="微软雅黑 Light" panose="020B0502040204020203" pitchFamily="34" charset="-122"/>
            </a:endParaRPr>
          </a:p>
          <a:p>
            <a:pPr lvl="0"/>
            <a:r>
              <a:rPr lang="zh-CN" altLang="en-US" dirty="0">
                <a:latin typeface="微软雅黑 Light" panose="020B0502040204020203" pitchFamily="34" charset="-122"/>
              </a:rPr>
              <a:t>矩阵乘法满足结合律，矩阵连乘可以有多种计算次序，这种计算次序可以用加括号的方式来确定</a:t>
            </a:r>
          </a:p>
          <a:p>
            <a:pPr lvl="0"/>
            <a:r>
              <a:rPr lang="zh-CN" altLang="en-US" dirty="0">
                <a:latin typeface="微软雅黑 Light" panose="020B0502040204020203" pitchFamily="34" charset="-122"/>
              </a:rPr>
              <a:t>若一个矩阵连乘积的计算次序完全确定，即该连乘积已完全加括号，则可以依此次序反复调用</a:t>
            </a:r>
            <a:r>
              <a:rPr lang="en-US" altLang="zh-CN" dirty="0">
                <a:latin typeface="微软雅黑 Light" panose="020B0502040204020203" pitchFamily="34" charset="-122"/>
              </a:rPr>
              <a:t>2</a:t>
            </a:r>
            <a:r>
              <a:rPr lang="zh-CN" altLang="en-US" dirty="0">
                <a:latin typeface="微软雅黑 Light" panose="020B0502040204020203" pitchFamily="34" charset="-122"/>
              </a:rPr>
              <a:t>个矩阵相乘的标准算法计算出矩阵连乘积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sz="2400" dirty="0"/>
              <a:t>给定</a:t>
            </a:r>
            <a:r>
              <a:rPr lang="en-US" altLang="zh-CN" sz="2400" dirty="0"/>
              <a:t>n</a:t>
            </a:r>
            <a:r>
              <a:rPr lang="zh-CN" altLang="en-US" sz="2400" dirty="0"/>
              <a:t>个矩阵｛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｝，其中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与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i+1</a:t>
            </a:r>
            <a:r>
              <a:rPr lang="zh-CN" altLang="en-US" sz="2400" dirty="0"/>
              <a:t>是可乘的，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</a:t>
            </a:r>
            <a:r>
              <a:rPr lang="zh-CN" altLang="en-US" sz="2400" dirty="0"/>
              <a:t>，</a:t>
            </a:r>
            <a:r>
              <a:rPr lang="en-US" altLang="zh-CN" sz="2400" dirty="0"/>
              <a:t>2…</a:t>
            </a:r>
            <a:r>
              <a:rPr lang="zh-CN" altLang="en-US" sz="2400" dirty="0"/>
              <a:t>，</a:t>
            </a:r>
            <a:r>
              <a:rPr lang="en-US" altLang="zh-CN" sz="2400" dirty="0"/>
              <a:t>n-1</a:t>
            </a:r>
            <a:r>
              <a:rPr lang="zh-CN" altLang="en-US" dirty="0"/>
              <a:t>，</a:t>
            </a:r>
            <a:r>
              <a:rPr lang="zh-CN" altLang="en-US" sz="2400" dirty="0"/>
              <a:t>如何确定计算矩阵连乘积的计算次序，</a:t>
            </a:r>
            <a:r>
              <a:rPr lang="zh-CN" altLang="en-US" sz="2400" dirty="0">
                <a:solidFill>
                  <a:srgbClr val="FF3300"/>
                </a:solidFill>
              </a:rPr>
              <a:t>使得依此次序计算矩阵连乘积需要的数乘次数最少？</a:t>
            </a:r>
          </a:p>
          <a:p>
            <a:pPr lvl="0"/>
            <a:endParaRPr lang="ja-JP" altLang="en-US" dirty="0">
              <a:latin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DD8C6-F859-430C-AF3F-6D6D895D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F69155-EFE5-4B41-BAFD-788BDCD1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F4604-C099-47FD-9C68-1BBCDC1B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739B7032-D3B0-4627-B06F-A08888348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29238"/>
              </p:ext>
            </p:extLst>
          </p:nvPr>
        </p:nvGraphicFramePr>
        <p:xfrm>
          <a:off x="5029939" y="778916"/>
          <a:ext cx="3571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2" r:id="rId3" imgW="165100" imgH="228600" progId="Equation.3">
                  <p:embed/>
                </p:oleObj>
              </mc:Choice>
              <mc:Fallback>
                <p:oleObj r:id="rId3" imgW="165100" imgH="228600" progId="Equation.3">
                  <p:embed/>
                  <p:pic>
                    <p:nvPicPr>
                      <p:cNvPr id="18437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9939" y="778916"/>
                        <a:ext cx="3571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242ACC05-E03A-4A0B-A543-8D18C1DB0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366926"/>
              </p:ext>
            </p:extLst>
          </p:nvPr>
        </p:nvGraphicFramePr>
        <p:xfrm>
          <a:off x="5658242" y="810399"/>
          <a:ext cx="5492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3" r:id="rId5" imgW="254000" imgH="228600" progId="Equation.3">
                  <p:embed/>
                </p:oleObj>
              </mc:Choice>
              <mc:Fallback>
                <p:oleObj r:id="rId5" imgW="254000" imgH="228600" progId="Equation.3">
                  <p:embed/>
                  <p:pic>
                    <p:nvPicPr>
                      <p:cNvPr id="18438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8242" y="810399"/>
                        <a:ext cx="549275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50A8782F-D30D-489E-BCC6-94FFEE49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16318"/>
              </p:ext>
            </p:extLst>
          </p:nvPr>
        </p:nvGraphicFramePr>
        <p:xfrm>
          <a:off x="7475126" y="855643"/>
          <a:ext cx="16494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4" r:id="rId7" imgW="876300" imgH="190500" progId="Equation.3">
                  <p:embed/>
                </p:oleObj>
              </mc:Choice>
              <mc:Fallback>
                <p:oleObj r:id="rId7" imgW="876300" imgH="190500" progId="Equation.3">
                  <p:embed/>
                  <p:pic>
                    <p:nvPicPr>
                      <p:cNvPr id="18439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75126" y="855643"/>
                        <a:ext cx="1649413" cy="357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BB60C0F9-E20C-4E73-A981-BEA82BD08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2168"/>
              </p:ext>
            </p:extLst>
          </p:nvPr>
        </p:nvGraphicFramePr>
        <p:xfrm>
          <a:off x="3773978" y="1616236"/>
          <a:ext cx="15017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5" r:id="rId9" imgW="584200" imgH="228600" progId="Equation.3">
                  <p:embed/>
                </p:oleObj>
              </mc:Choice>
              <mc:Fallback>
                <p:oleObj r:id="rId9" imgW="584200" imgH="228600" progId="Equation.3">
                  <p:embed/>
                  <p:pic>
                    <p:nvPicPr>
                      <p:cNvPr id="18440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3978" y="1616236"/>
                        <a:ext cx="1501775" cy="587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78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0BDA-2202-4A11-A023-9B8858F0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方法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：穷举法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8751D-4F52-4ACA-B441-589BD18C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ym typeface="Wingdings" panose="05000000000000000000" pitchFamily="2" charset="2"/>
              </a:rPr>
              <a:t>列举出所有可能的计算次序，并计算出每一种计算次序相应需要的数乘次数，从中找出一种数乘次数最少的计算次序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0" eaLnBrk="1" hangingPunct="1"/>
            <a:r>
              <a:rPr lang="zh-CN" altLang="en-US" sz="2400" dirty="0"/>
              <a:t>算法复杂度分析</a:t>
            </a:r>
            <a:endParaRPr lang="en-US" altLang="zh-CN" sz="2400" dirty="0"/>
          </a:p>
          <a:p>
            <a:pPr lvl="0" eaLnBrk="1" hangingPunct="1"/>
            <a:r>
              <a:rPr lang="zh-CN" altLang="en-US" sz="2400" dirty="0"/>
              <a:t>对于</a:t>
            </a:r>
            <a:r>
              <a:rPr lang="en-US" altLang="zh-CN" sz="2400" dirty="0"/>
              <a:t>n</a:t>
            </a:r>
            <a:r>
              <a:rPr lang="zh-CN" altLang="en-US" sz="2400" dirty="0"/>
              <a:t>个矩阵的连乘积，设其不同的计算次序下的组合方式（即完全加括号的组合方式）</a:t>
            </a:r>
            <a:r>
              <a:rPr lang="zh-CN" altLang="en-US" sz="2400" u="sng" dirty="0">
                <a:solidFill>
                  <a:srgbClr val="FF0000"/>
                </a:solidFill>
              </a:rPr>
              <a:t>的数目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3300"/>
                </a:solidFill>
              </a:rPr>
              <a:t>P(n)</a:t>
            </a:r>
            <a:endParaRPr lang="en-US" altLang="zh-CN" dirty="0">
              <a:solidFill>
                <a:srgbClr val="FF3300"/>
              </a:solidFill>
            </a:endParaRPr>
          </a:p>
          <a:p>
            <a:pPr lvl="0" eaLnBrk="1" hangingPunct="1"/>
            <a:r>
              <a:rPr lang="zh-CN" altLang="en-US" sz="2400" dirty="0"/>
              <a:t>每种加括号方式都可以分解为两个子矩阵的加括号问题：</a:t>
            </a:r>
            <a:r>
              <a:rPr lang="en-US" altLang="zh-CN" sz="2400" dirty="0"/>
              <a:t>(A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...A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)(A</a:t>
            </a:r>
            <a:r>
              <a:rPr lang="en-US" altLang="zh-CN" sz="2400" baseline="-25000" dirty="0"/>
              <a:t>k+1</a:t>
            </a:r>
            <a:r>
              <a:rPr lang="en-US" altLang="zh-CN" sz="2400" dirty="0"/>
              <a:t>…A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，关于</a:t>
            </a:r>
            <a:r>
              <a:rPr lang="en-US" altLang="zh-CN" sz="2400" dirty="0"/>
              <a:t>P(n)</a:t>
            </a:r>
            <a:r>
              <a:rPr lang="zh-CN" altLang="en-US" sz="2400" dirty="0"/>
              <a:t>的递推式如下：</a:t>
            </a:r>
          </a:p>
          <a:p>
            <a:pPr lvl="0" eaLnBrk="1" hangingPunct="1"/>
            <a:endParaRPr lang="en-US" altLang="zh-CN" sz="2400" dirty="0">
              <a:latin typeface="Verdana" panose="020B0604030504040204" pitchFamily="34" charset="0"/>
              <a:ea typeface="楷体_GB2312"/>
            </a:endParaRPr>
          </a:p>
          <a:p>
            <a:endParaRPr lang="en-US" altLang="zh-CN" sz="2400" dirty="0">
              <a:latin typeface="Arial" panose="020B0604020202020204" pitchFamily="34" charset="0"/>
              <a:ea typeface="楷体_GB2312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D23384-0DD8-49B2-83C1-A91C4A5A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582835-97F9-495C-812E-B92702E9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D0C974-B787-432D-AB02-120B9CF3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9A21E00B-6D77-4541-BAC3-C4C6096BE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4437063"/>
          <a:ext cx="591026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8" r:id="rId3" imgW="3276600" imgH="609600" progId="Equation.DSMT4">
                  <p:embed/>
                </p:oleObj>
              </mc:Choice>
              <mc:Fallback>
                <p:oleObj r:id="rId3" imgW="3276600" imgH="609600" progId="Equation.DSMT4">
                  <p:embed/>
                  <p:pic>
                    <p:nvPicPr>
                      <p:cNvPr id="20484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4437063"/>
                        <a:ext cx="5910263" cy="1235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8">
            <a:extLst>
              <a:ext uri="{FF2B5EF4-FFF2-40B4-BE49-F238E27FC236}">
                <a16:creationId xmlns:a16="http://schemas.microsoft.com/office/drawing/2014/main" id="{C7CFDA80-9E48-4401-943F-FCF7D7B1153C}"/>
              </a:ext>
            </a:extLst>
          </p:cNvPr>
          <p:cNvSpPr/>
          <p:nvPr/>
        </p:nvSpPr>
        <p:spPr>
          <a:xfrm>
            <a:off x="2268538" y="4724400"/>
            <a:ext cx="504825" cy="1008063"/>
          </a:xfrm>
          <a:prstGeom prst="wedgeEllipseCallout">
            <a:avLst>
              <a:gd name="adj1" fmla="val 165407"/>
              <a:gd name="adj2" fmla="val 57560"/>
            </a:avLst>
          </a:prstGeom>
          <a:noFill/>
          <a:ln w="63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CDC6ED72-8443-4DBD-9B4E-BE3AB569D838}"/>
              </a:ext>
            </a:extLst>
          </p:cNvPr>
          <p:cNvSpPr txBox="1"/>
          <p:nvPr/>
        </p:nvSpPr>
        <p:spPr>
          <a:xfrm>
            <a:off x="3348038" y="5661025"/>
            <a:ext cx="8699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穷举法</a:t>
            </a:r>
          </a:p>
        </p:txBody>
      </p:sp>
      <p:sp>
        <p:nvSpPr>
          <p:cNvPr id="10" name="AutoShape 10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DD4556C-78BF-4D68-8068-283BAE70ED7A}"/>
              </a:ext>
            </a:extLst>
          </p:cNvPr>
          <p:cNvSpPr/>
          <p:nvPr/>
        </p:nvSpPr>
        <p:spPr>
          <a:xfrm>
            <a:off x="7506184" y="4925027"/>
            <a:ext cx="365546" cy="229183"/>
          </a:xfrm>
          <a:prstGeom prst="actionButtonBackPrevious">
            <a:avLst/>
          </a:prstGeom>
          <a:solidFill>
            <a:schemeClr val="bg2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38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DA54B-F626-46E6-B029-FBD0FC2D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方法</a:t>
            </a:r>
            <a:r>
              <a:rPr lang="en-US" altLang="zh-CN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：动态规划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8744F-EBDA-4C1D-8D4E-ED253CAE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将矩阵连乘积                       简记为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i:j</a:t>
            </a:r>
            <a:r>
              <a:rPr lang="en-US" altLang="zh-CN" sz="2400" dirty="0"/>
              <a:t>] </a:t>
            </a:r>
            <a:r>
              <a:rPr lang="zh-CN" altLang="en-US" sz="2400" dirty="0"/>
              <a:t>，这里</a:t>
            </a:r>
            <a:r>
              <a:rPr lang="en-US" altLang="zh-CN" sz="2400" dirty="0" err="1"/>
              <a:t>i≤j</a:t>
            </a:r>
            <a:r>
              <a:rPr lang="en-US" altLang="zh-CN" sz="2400" dirty="0"/>
              <a:t>     </a:t>
            </a:r>
            <a:endParaRPr lang="en-US" altLang="ja-JP" sz="2400" dirty="0"/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考察计算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i:j</a:t>
            </a:r>
            <a:r>
              <a:rPr lang="en-US" altLang="zh-CN" sz="2400" dirty="0"/>
              <a:t>]</a:t>
            </a:r>
            <a:r>
              <a:rPr lang="zh-CN" altLang="en-US" sz="2400" dirty="0"/>
              <a:t>的最优计算次序</a:t>
            </a:r>
            <a:endParaRPr lang="en-US" altLang="zh-CN" dirty="0"/>
          </a:p>
          <a:p>
            <a:pPr lvl="1"/>
            <a:r>
              <a:rPr lang="zh-CN" altLang="en-US" dirty="0"/>
              <a:t>设这个计算次序在矩阵</a:t>
            </a:r>
            <a:r>
              <a:rPr lang="en-US" altLang="zh-CN" dirty="0"/>
              <a:t>A</a:t>
            </a:r>
            <a:r>
              <a:rPr lang="en-US" altLang="zh-CN" baseline="-25000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k+1</a:t>
            </a:r>
            <a:r>
              <a:rPr lang="zh-CN" altLang="en-US" dirty="0"/>
              <a:t>之间将矩阵链断开，</a:t>
            </a:r>
            <a:r>
              <a:rPr lang="en-US" altLang="zh-CN" dirty="0" err="1"/>
              <a:t>i≤k</a:t>
            </a:r>
            <a:r>
              <a:rPr lang="en-US" altLang="zh-CN" dirty="0"/>
              <a:t>&lt;j</a:t>
            </a:r>
            <a:r>
              <a:rPr lang="zh-CN" altLang="en-US" dirty="0"/>
              <a:t>，则其相应完全加括号方式为</a:t>
            </a:r>
            <a:endParaRPr lang="ja-JP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lvl="0" eaLnBrk="1" hangingPunct="1"/>
            <a:r>
              <a:rPr lang="zh-CN" altLang="en-US" sz="2400" dirty="0"/>
              <a:t>计算量</a:t>
            </a:r>
          </a:p>
          <a:p>
            <a:pPr lvl="1"/>
            <a:r>
              <a:rPr lang="en-US" altLang="zh-CN" dirty="0"/>
              <a:t>A[</a:t>
            </a:r>
            <a:r>
              <a:rPr lang="en-US" altLang="zh-CN" dirty="0" err="1"/>
              <a:t>i:k</a:t>
            </a:r>
            <a:r>
              <a:rPr lang="en-US" altLang="zh-CN" dirty="0"/>
              <a:t>]</a:t>
            </a:r>
            <a:r>
              <a:rPr lang="zh-CN" altLang="en-US" dirty="0"/>
              <a:t>的计算量 </a:t>
            </a:r>
            <a:r>
              <a:rPr lang="en-US" altLang="zh-CN" dirty="0"/>
              <a:t>+  </a:t>
            </a:r>
          </a:p>
          <a:p>
            <a:pPr marL="0" lvl="0" indent="0" eaLnBrk="1" hangingPunct="1">
              <a:buNone/>
            </a:pPr>
            <a:r>
              <a:rPr lang="en-US" altLang="zh-CN" sz="2400" dirty="0"/>
              <a:t>        A[k+1:j]</a:t>
            </a:r>
            <a:r>
              <a:rPr lang="zh-CN" altLang="en-US" sz="2400" dirty="0"/>
              <a:t>的计算量  </a:t>
            </a:r>
            <a:r>
              <a:rPr lang="en-US" altLang="zh-CN" sz="2400" dirty="0"/>
              <a:t>+</a:t>
            </a:r>
          </a:p>
          <a:p>
            <a:pPr marL="0" lvl="0" indent="0" eaLnBrk="1" hangingPunct="1">
              <a:buNone/>
            </a:pPr>
            <a:r>
              <a:rPr lang="en-US" altLang="zh-CN" sz="2400" dirty="0"/>
              <a:t>        A[</a:t>
            </a:r>
            <a:r>
              <a:rPr lang="en-US" altLang="zh-CN" sz="2400" dirty="0" err="1"/>
              <a:t>i:k</a:t>
            </a:r>
            <a:r>
              <a:rPr lang="en-US" altLang="zh-CN" sz="2400" dirty="0"/>
              <a:t>]</a:t>
            </a:r>
            <a:r>
              <a:rPr lang="zh-CN" altLang="en-US" sz="2400" dirty="0"/>
              <a:t>和</a:t>
            </a:r>
            <a:r>
              <a:rPr lang="en-US" altLang="zh-CN" sz="2400" dirty="0"/>
              <a:t>A[k+1:j]</a:t>
            </a:r>
            <a:r>
              <a:rPr lang="zh-CN" altLang="en-US" sz="2400" dirty="0"/>
              <a:t>相乘的计算量</a:t>
            </a:r>
            <a:endParaRPr lang="ja-JP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70609-1271-46B5-B7DC-8AB7E962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9A7EE-9DEA-4F38-AE23-35A77BE0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B8966-EA63-4943-8746-9801119D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F9F9B46A-CE67-405A-8629-212288BC0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883333"/>
              </p:ext>
            </p:extLst>
          </p:nvPr>
        </p:nvGraphicFramePr>
        <p:xfrm>
          <a:off x="2109486" y="3185791"/>
          <a:ext cx="38909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0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21510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9486" y="3185791"/>
                        <a:ext cx="38909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54462B25-0C1E-4025-B91F-739C54528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1761"/>
              </p:ext>
            </p:extLst>
          </p:nvPr>
        </p:nvGraphicFramePr>
        <p:xfrm>
          <a:off x="2321469" y="764362"/>
          <a:ext cx="15382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1" r:id="rId5" imgW="647700" imgH="241300" progId="Equation.DSMT4">
                  <p:embed/>
                </p:oleObj>
              </mc:Choice>
              <mc:Fallback>
                <p:oleObj r:id="rId5" imgW="647700" imgH="241300" progId="Equation.DSMT4">
                  <p:embed/>
                  <p:pic>
                    <p:nvPicPr>
                      <p:cNvPr id="21508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1469" y="764362"/>
                        <a:ext cx="1538287" cy="573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002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2D618-149D-4866-9DB8-1636561B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最优解结构分析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1130F-E13B-4015-AD0E-E5985860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决定是否可用动态规划</a:t>
            </a:r>
            <a:endParaRPr lang="en-US" altLang="zh-CN" dirty="0"/>
          </a:p>
          <a:p>
            <a:endParaRPr lang="en-US" altLang="zh-CN" dirty="0"/>
          </a:p>
          <a:p>
            <a:pPr lvl="0"/>
            <a:r>
              <a:rPr lang="zh-CN" altLang="en-US" dirty="0"/>
              <a:t>特征</a:t>
            </a:r>
            <a:endParaRPr lang="en-US" altLang="zh-CN" dirty="0"/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A[</a:t>
            </a:r>
            <a:r>
              <a:rPr lang="en-US" altLang="zh-CN" dirty="0" err="1"/>
              <a:t>i:j</a:t>
            </a:r>
            <a:r>
              <a:rPr lang="en-US" altLang="zh-CN" dirty="0"/>
              <a:t>]</a:t>
            </a:r>
            <a:r>
              <a:rPr lang="zh-CN" altLang="en-US" dirty="0"/>
              <a:t>的最优次序所包含的计算矩阵子链 </a:t>
            </a:r>
            <a:r>
              <a:rPr lang="en-US" altLang="zh-CN" dirty="0"/>
              <a:t>A[</a:t>
            </a:r>
            <a:r>
              <a:rPr lang="en-US" altLang="zh-CN" dirty="0" err="1"/>
              <a:t>i:k</a:t>
            </a:r>
            <a:r>
              <a:rPr lang="en-US" altLang="zh-CN" dirty="0"/>
              <a:t>]</a:t>
            </a:r>
            <a:r>
              <a:rPr lang="zh-CN" altLang="en-US" dirty="0"/>
              <a:t>和</a:t>
            </a:r>
            <a:r>
              <a:rPr lang="en-US" altLang="zh-CN" dirty="0"/>
              <a:t>A[k+1:j]</a:t>
            </a:r>
            <a:r>
              <a:rPr lang="zh-CN" altLang="en-US" dirty="0"/>
              <a:t>的次序也是最优的</a:t>
            </a:r>
            <a:r>
              <a:rPr lang="en-US" altLang="zh-CN" dirty="0"/>
              <a:t>-</a:t>
            </a:r>
            <a:r>
              <a:rPr lang="zh-CN" altLang="en-US" dirty="0"/>
              <a:t>反证法，即：</a:t>
            </a:r>
            <a:endParaRPr lang="en-US" altLang="zh-CN" dirty="0"/>
          </a:p>
          <a:p>
            <a:pPr lvl="2"/>
            <a:r>
              <a:rPr lang="zh-CN" altLang="en-US" dirty="0"/>
              <a:t>矩阵连乘计算次序问题的最优解包含着其子问题的最优解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，这种性质称为</a:t>
            </a:r>
            <a:r>
              <a:rPr lang="zh-CN" altLang="en-US" dirty="0">
                <a:solidFill>
                  <a:srgbClr val="0066FF"/>
                </a:solidFill>
              </a:rPr>
              <a:t>最优子结构性质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lang="zh-CN" altLang="en-US" sz="2400" dirty="0"/>
          </a:p>
          <a:p>
            <a:r>
              <a:rPr lang="zh-CN" altLang="en-US" dirty="0"/>
              <a:t>问题的最优子结构性质是该问题可用动态规划算法求解的显著特征</a:t>
            </a:r>
            <a:endParaRPr lang="ja-JP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AB19F-96BD-4F49-B2C7-DD0E18D6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00098-B83C-4395-9381-233DEA95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30C35-2F09-4B3E-8EBB-2850C927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518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123913-C8BA-4656-B014-C47816A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FB548-D875-4835-A91A-BA0D9B4A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07AA3F-AFB7-4724-82C1-D0AB754E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B28850-443A-4C3F-A848-E0B35C50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33109"/>
            <a:ext cx="2513716" cy="487604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建立递归关系</a:t>
            </a:r>
            <a:endParaRPr lang="ja-JP" altLang="en-US" sz="2800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0D7B4BF-1A0E-4796-9EA9-FF100B5D5B2E}"/>
              </a:ext>
            </a:extLst>
          </p:cNvPr>
          <p:cNvSpPr/>
          <p:nvPr/>
        </p:nvSpPr>
        <p:spPr>
          <a:xfrm>
            <a:off x="223213" y="1139584"/>
            <a:ext cx="8718229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设计算</a:t>
            </a:r>
            <a:r>
              <a:rPr lang="en-US" altLang="zh-CN" sz="2400" dirty="0">
                <a:ea typeface="微软雅黑 Light" panose="020B0502040204020203" pitchFamily="34" charset="-122"/>
              </a:rPr>
              <a:t>A[i:j]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1≤i≤j≤n</a:t>
            </a:r>
            <a:r>
              <a:rPr lang="zh-CN" altLang="en-US" sz="2400" dirty="0">
                <a:ea typeface="微软雅黑 Light" panose="020B0502040204020203" pitchFamily="34" charset="-122"/>
              </a:rPr>
              <a:t>，所需要的最少数乘次数</a:t>
            </a:r>
            <a:r>
              <a:rPr lang="en-US" altLang="zh-CN" sz="2400" dirty="0">
                <a:ea typeface="微软雅黑 Light" panose="020B0502040204020203" pitchFamily="34" charset="-122"/>
              </a:rPr>
              <a:t>m[i,j]</a:t>
            </a:r>
            <a:r>
              <a:rPr lang="zh-CN" altLang="en-US" sz="2400" dirty="0">
                <a:ea typeface="微软雅黑 Light" panose="020B0502040204020203" pitchFamily="34" charset="-122"/>
              </a:rPr>
              <a:t>，则原问题的最优值为</a:t>
            </a:r>
            <a:r>
              <a:rPr lang="en-US" altLang="zh-CN" sz="2400" dirty="0">
                <a:ea typeface="微软雅黑 Light" panose="020B0502040204020203" pitchFamily="34" charset="-122"/>
              </a:rPr>
              <a:t>m[1,n]</a:t>
            </a:r>
          </a:p>
          <a:p>
            <a:pPr marL="536575" lvl="1" indent="-268288" defTabSz="914400">
              <a:lnSpc>
                <a:spcPct val="12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微软雅黑 Light" panose="020B0502040204020203" pitchFamily="34" charset="-122"/>
              </a:rPr>
              <a:t>当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=j</a:t>
            </a:r>
            <a:r>
              <a:rPr lang="zh-CN" altLang="en-US" sz="2400" dirty="0">
                <a:ea typeface="微软雅黑 Light" panose="020B0502040204020203" pitchFamily="34" charset="-122"/>
              </a:rPr>
              <a:t>时，</a:t>
            </a:r>
            <a:r>
              <a:rPr lang="en-US" altLang="zh-CN" sz="2400" dirty="0">
                <a:ea typeface="微软雅黑 Light" panose="020B0502040204020203" pitchFamily="34" charset="-122"/>
              </a:rPr>
              <a:t>A[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i:j</a:t>
            </a:r>
            <a:r>
              <a:rPr lang="en-US" altLang="zh-CN" sz="2400" dirty="0">
                <a:ea typeface="微软雅黑 Light" panose="020B0502040204020203" pitchFamily="34" charset="-122"/>
              </a:rPr>
              <a:t>]=A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，因此，</a:t>
            </a:r>
            <a:r>
              <a:rPr lang="en-US" altLang="zh-CN" sz="2400" dirty="0">
                <a:ea typeface="微软雅黑 Light" panose="020B0502040204020203" pitchFamily="34" charset="-122"/>
              </a:rPr>
              <a:t>m[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i,i</a:t>
            </a:r>
            <a:r>
              <a:rPr lang="en-US" altLang="zh-CN" sz="2400" dirty="0">
                <a:ea typeface="微软雅黑 Light" panose="020B0502040204020203" pitchFamily="34" charset="-122"/>
              </a:rPr>
              <a:t>]=0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=1,2,…,n</a:t>
            </a:r>
          </a:p>
          <a:p>
            <a:pPr marL="536575" lvl="1" indent="-268288" defTabSz="914400">
              <a:lnSpc>
                <a:spcPct val="12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2400" dirty="0">
                <a:ea typeface="微软雅黑 Light" panose="020B0502040204020203" pitchFamily="34" charset="-122"/>
              </a:rPr>
              <a:t>当</a:t>
            </a:r>
            <a:r>
              <a:rPr lang="en-US" altLang="zh-CN" sz="2400" dirty="0">
                <a:ea typeface="微软雅黑 Light" panose="020B0502040204020203" pitchFamily="34" charset="-122"/>
              </a:rPr>
              <a:t>i&lt;j</a:t>
            </a:r>
            <a:r>
              <a:rPr lang="zh-CN" altLang="en-US" sz="2400" dirty="0">
                <a:ea typeface="微软雅黑 Light" panose="020B0502040204020203" pitchFamily="34" charset="-122"/>
              </a:rPr>
              <a:t>时，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marL="228600" lvl="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微软雅黑 Light" panose="020B0502040204020203" pitchFamily="34" charset="-122"/>
              </a:rPr>
              <a:t>m[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i,j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递归定义为：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</a:pPr>
            <a:endParaRPr lang="ja-JP" altLang="en-US" sz="21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8032235-1DDD-4A1E-849E-233D6E419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37734"/>
              </p:ext>
            </p:extLst>
          </p:nvPr>
        </p:nvGraphicFramePr>
        <p:xfrm>
          <a:off x="1975020" y="2832891"/>
          <a:ext cx="50085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0" r:id="rId3" imgW="2336800" imgH="241300" progId="Equation.3">
                  <p:embed/>
                </p:oleObj>
              </mc:Choice>
              <mc:Fallback>
                <p:oleObj r:id="rId3" imgW="2336800" imgH="241300" progId="Equation.3">
                  <p:embed/>
                  <p:pic>
                    <p:nvPicPr>
                      <p:cNvPr id="23556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5020" y="2832891"/>
                        <a:ext cx="5008563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5">
            <a:extLst>
              <a:ext uri="{FF2B5EF4-FFF2-40B4-BE49-F238E27FC236}">
                <a16:creationId xmlns:a16="http://schemas.microsoft.com/office/drawing/2014/main" id="{951E1DFC-837D-4117-AA5B-7B8BBF4F1A43}"/>
              </a:ext>
            </a:extLst>
          </p:cNvPr>
          <p:cNvGrpSpPr/>
          <p:nvPr/>
        </p:nvGrpSpPr>
        <p:grpSpPr>
          <a:xfrm>
            <a:off x="1887707" y="3318867"/>
            <a:ext cx="3519488" cy="581025"/>
            <a:chOff x="809" y="3560"/>
            <a:chExt cx="2217" cy="366"/>
          </a:xfrm>
        </p:grpSpPr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A959ED9E-E5DF-4DC3-9B53-7D18D9BAC07D}"/>
                </a:ext>
              </a:extLst>
            </p:cNvPr>
            <p:cNvSpPr txBox="1"/>
            <p:nvPr/>
          </p:nvSpPr>
          <p:spPr>
            <a:xfrm>
              <a:off x="809" y="3600"/>
              <a:ext cx="188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这里     的维数为         </a:t>
              </a:r>
              <a:endParaRPr lang="ja-JP" altLang="en-US" sz="2400" dirty="0">
                <a:ea typeface="微软雅黑 Light" panose="020B0502040204020203" pitchFamily="34" charset="-122"/>
              </a:endParaRPr>
            </a:p>
          </p:txBody>
        </p:sp>
        <p:graphicFrame>
          <p:nvGraphicFramePr>
            <p:cNvPr id="11" name="Object 7">
              <a:extLst>
                <a:ext uri="{FF2B5EF4-FFF2-40B4-BE49-F238E27FC236}">
                  <a16:creationId xmlns:a16="http://schemas.microsoft.com/office/drawing/2014/main" id="{B6152331-227A-49E7-AC66-97FA8491F4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22" y="3584"/>
            <a:ext cx="24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821" r:id="rId5" imgW="165100" imgH="228600" progId="Equation.3">
                    <p:embed/>
                  </p:oleObj>
                </mc:Choice>
                <mc:Fallback>
                  <p:oleObj r:id="rId5" imgW="165100" imgH="228600" progId="Equation.3">
                    <p:embed/>
                    <p:pic>
                      <p:nvPicPr>
                        <p:cNvPr id="23576" name="Object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22" y="3584"/>
                          <a:ext cx="247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>
              <a:extLst>
                <a:ext uri="{FF2B5EF4-FFF2-40B4-BE49-F238E27FC236}">
                  <a16:creationId xmlns:a16="http://schemas.microsoft.com/office/drawing/2014/main" id="{5D0F6768-A701-48EA-89F6-3751887D29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5652364"/>
                </p:ext>
              </p:extLst>
            </p:nvPr>
          </p:nvGraphicFramePr>
          <p:xfrm>
            <a:off x="2247" y="3560"/>
            <a:ext cx="7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822" r:id="rId7" imgW="520700" imgH="228600" progId="Equation.3">
                    <p:embed/>
                  </p:oleObj>
                </mc:Choice>
                <mc:Fallback>
                  <p:oleObj r:id="rId7" imgW="520700" imgH="228600" progId="Equation.3">
                    <p:embed/>
                    <p:pic>
                      <p:nvPicPr>
                        <p:cNvPr id="23577" name="Object 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247" y="3560"/>
                          <a:ext cx="779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2298BFE1-95BE-4EF7-A969-95ED40896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87279"/>
              </p:ext>
            </p:extLst>
          </p:nvPr>
        </p:nvGraphicFramePr>
        <p:xfrm>
          <a:off x="643902" y="4358433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3" r:id="rId9" imgW="3200400" imgH="533400" progId="Equation.3">
                  <p:embed/>
                </p:oleObj>
              </mc:Choice>
              <mc:Fallback>
                <p:oleObj r:id="rId9" imgW="3200400" imgH="533400" progId="Equation.3">
                  <p:embed/>
                  <p:pic>
                    <p:nvPicPr>
                      <p:cNvPr id="23558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02" y="4358433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1">
            <a:extLst>
              <a:ext uri="{FF2B5EF4-FFF2-40B4-BE49-F238E27FC236}">
                <a16:creationId xmlns:a16="http://schemas.microsoft.com/office/drawing/2014/main" id="{F2925558-486D-4244-BA9E-9F012DA8B6CD}"/>
              </a:ext>
            </a:extLst>
          </p:cNvPr>
          <p:cNvSpPr txBox="1"/>
          <p:nvPr/>
        </p:nvSpPr>
        <p:spPr>
          <a:xfrm>
            <a:off x="493431" y="5606846"/>
            <a:ext cx="309251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ja-JP" altLang="en-US" sz="2400" dirty="0">
                <a:ea typeface="微软雅黑 Light" panose="020B0502040204020203" pitchFamily="34" charset="-122"/>
              </a:rPr>
              <a:t>   </a:t>
            </a:r>
            <a:r>
              <a:rPr lang="zh-CN" altLang="en-US" sz="2400" dirty="0">
                <a:ea typeface="微软雅黑 Light" panose="020B0502040204020203" pitchFamily="34" charset="-122"/>
              </a:rPr>
              <a:t>的位置只有</a:t>
            </a:r>
            <a:r>
              <a:rPr lang="en-US" altLang="zh-CN" sz="2400" dirty="0">
                <a:ea typeface="微软雅黑 Light" panose="020B0502040204020203" pitchFamily="34" charset="-122"/>
              </a:rPr>
              <a:t>j-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种可能</a:t>
            </a:r>
            <a:endParaRPr lang="ja-JP" altLang="en-US" sz="24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6" name="Object 12">
            <a:extLst>
              <a:ext uri="{FF2B5EF4-FFF2-40B4-BE49-F238E27FC236}">
                <a16:creationId xmlns:a16="http://schemas.microsoft.com/office/drawing/2014/main" id="{BB71C437-A499-400D-84E6-C2ECA31D2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631" y="5638596"/>
          <a:ext cx="25876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4" r:id="rId11" imgW="127000" imgH="177165" progId="Equation.3">
                  <p:embed/>
                </p:oleObj>
              </mc:Choice>
              <mc:Fallback>
                <p:oleObj r:id="rId11" imgW="127000" imgH="177165" progId="Equation.3">
                  <p:embed/>
                  <p:pic>
                    <p:nvPicPr>
                      <p:cNvPr id="2357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9631" y="5638596"/>
                        <a:ext cx="258763" cy="363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72AC944B-2A1D-4087-8FB8-F6D254E1647B}"/>
              </a:ext>
            </a:extLst>
          </p:cNvPr>
          <p:cNvSpPr/>
          <p:nvPr/>
        </p:nvSpPr>
        <p:spPr>
          <a:xfrm>
            <a:off x="8117362" y="4853733"/>
            <a:ext cx="500063" cy="265629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9" name="对象 1">
            <a:extLst>
              <a:ext uri="{FF2B5EF4-FFF2-40B4-BE49-F238E27FC236}">
                <a16:creationId xmlns:a16="http://schemas.microsoft.com/office/drawing/2014/main" id="{B12E090A-F0D6-4696-B695-B5F108BE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698984"/>
              </p:ext>
            </p:extLst>
          </p:nvPr>
        </p:nvGraphicFramePr>
        <p:xfrm>
          <a:off x="4742827" y="133109"/>
          <a:ext cx="38909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5" r:id="rId13" imgW="1638300" imgH="241300" progId="Equation.3">
                  <p:embed/>
                </p:oleObj>
              </mc:Choice>
              <mc:Fallback>
                <p:oleObj r:id="rId13" imgW="1638300" imgH="241300" progId="Equation.3">
                  <p:embed/>
                  <p:pic>
                    <p:nvPicPr>
                      <p:cNvPr id="23561" name="对象 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42827" y="133109"/>
                        <a:ext cx="3890962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3">
            <a:extLst>
              <a:ext uri="{FF2B5EF4-FFF2-40B4-BE49-F238E27FC236}">
                <a16:creationId xmlns:a16="http://schemas.microsoft.com/office/drawing/2014/main" id="{8FB864BB-D71E-4DEA-AEDF-5F23C8B2322F}"/>
              </a:ext>
            </a:extLst>
          </p:cNvPr>
          <p:cNvCxnSpPr/>
          <p:nvPr/>
        </p:nvCxnSpPr>
        <p:spPr>
          <a:xfrm flipV="1">
            <a:off x="6487489" y="563322"/>
            <a:ext cx="0" cy="287337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314725BF-3FFB-49BA-9C1F-BEADD859376E}"/>
              </a:ext>
            </a:extLst>
          </p:cNvPr>
          <p:cNvSpPr txBox="1"/>
          <p:nvPr/>
        </p:nvSpPr>
        <p:spPr>
          <a:xfrm>
            <a:off x="6336677" y="810972"/>
            <a:ext cx="295274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k</a:t>
            </a:r>
            <a:endParaRPr lang="zh-CN" altLang="en-US" b="1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E3852C7F-CDE2-487C-A418-9D35F951EC81}"/>
              </a:ext>
            </a:extLst>
          </p:cNvPr>
          <p:cNvSpPr txBox="1"/>
          <p:nvPr/>
        </p:nvSpPr>
        <p:spPr>
          <a:xfrm>
            <a:off x="3667357" y="5646608"/>
            <a:ext cx="2964594" cy="36933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: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  <a:r>
              <a:rPr lang="en-US" altLang="zh-CN" dirty="0">
                <a:ea typeface="微软雅黑 Light" panose="020B0502040204020203" pitchFamily="34" charset="-122"/>
              </a:rPr>
              <a:t>,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  <a:r>
              <a:rPr lang="en-US" altLang="zh-CN" dirty="0">
                <a:ea typeface="微软雅黑 Light" panose="020B0502040204020203" pitchFamily="34" charset="-122"/>
              </a:rPr>
              <a:t>, …,A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j-1</a:t>
            </a:r>
            <a:r>
              <a:rPr lang="zh-CN" altLang="en-US" dirty="0">
                <a:ea typeface="微软雅黑 Light" panose="020B0502040204020203" pitchFamily="34" charset="-122"/>
              </a:rPr>
              <a:t>之后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D8450647-0223-45DA-B04E-2D5176923818}"/>
              </a:ext>
            </a:extLst>
          </p:cNvPr>
          <p:cNvSpPr txBox="1"/>
          <p:nvPr/>
        </p:nvSpPr>
        <p:spPr>
          <a:xfrm>
            <a:off x="2144953" y="6159529"/>
            <a:ext cx="5687904" cy="46166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e.g.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4</a:t>
            </a:r>
            <a:r>
              <a:rPr lang="en-US" altLang="zh-CN" sz="2400" dirty="0">
                <a:ea typeface="微软雅黑 Light" panose="020B0502040204020203" pitchFamily="34" charset="-122"/>
              </a:rPr>
              <a:t> 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5</a:t>
            </a:r>
            <a:r>
              <a:rPr lang="en-US" altLang="zh-CN" sz="2400" dirty="0">
                <a:ea typeface="微软雅黑 Light" panose="020B0502040204020203" pitchFamily="34" charset="-122"/>
              </a:rPr>
              <a:t>,  i=2, j=5, k=j-i=3, 3</a:t>
            </a:r>
            <a:r>
              <a:rPr lang="zh-CN" altLang="en-US" sz="2400" dirty="0">
                <a:ea typeface="微软雅黑 Light" panose="020B0502040204020203" pitchFamily="34" charset="-122"/>
              </a:rPr>
              <a:t>个分割点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BEC39F93-C165-48D8-AA30-663E19FB4681}"/>
              </a:ext>
            </a:extLst>
          </p:cNvPr>
          <p:cNvSpPr txBox="1"/>
          <p:nvPr/>
        </p:nvSpPr>
        <p:spPr>
          <a:xfrm>
            <a:off x="6635127" y="625234"/>
            <a:ext cx="189827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A[k+1:j]=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p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p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 Light" panose="020B0502040204020203" pitchFamily="34" charset="-122"/>
              </a:rPr>
              <a:t>列</a:t>
            </a:r>
          </a:p>
        </p:txBody>
      </p:sp>
      <p:cxnSp>
        <p:nvCxnSpPr>
          <p:cNvPr id="25" name="直接箭头连接符 6">
            <a:extLst>
              <a:ext uri="{FF2B5EF4-FFF2-40B4-BE49-F238E27FC236}">
                <a16:creationId xmlns:a16="http://schemas.microsoft.com/office/drawing/2014/main" id="{3D3C5747-DD9D-4418-8A0D-FF791304E63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3663326" y="978454"/>
            <a:ext cx="1743869" cy="1930281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90687DE-8E84-4F7E-BCEC-1416BC21CB6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742827" y="994566"/>
            <a:ext cx="2841439" cy="1954414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7" name="TextBox 28">
            <a:extLst>
              <a:ext uri="{FF2B5EF4-FFF2-40B4-BE49-F238E27FC236}">
                <a16:creationId xmlns:a16="http://schemas.microsoft.com/office/drawing/2014/main" id="{43E00829-089C-4686-8594-B4052D74E7AC}"/>
              </a:ext>
            </a:extLst>
          </p:cNvPr>
          <p:cNvSpPr txBox="1"/>
          <p:nvPr/>
        </p:nvSpPr>
        <p:spPr>
          <a:xfrm>
            <a:off x="4479301" y="608566"/>
            <a:ext cx="1855787" cy="3698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A[i:k]: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zh-CN" altLang="en-US" dirty="0">
                <a:ea typeface="微软雅黑 Light" panose="020B0502040204020203" pitchFamily="34" charset="-122"/>
              </a:rPr>
              <a:t>行</a:t>
            </a:r>
            <a:r>
              <a:rPr lang="en-US" altLang="zh-CN" dirty="0">
                <a:ea typeface="微软雅黑 Light" panose="020B0502040204020203" pitchFamily="34" charset="-122"/>
              </a:rPr>
              <a:t>,p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列</a:t>
            </a:r>
          </a:p>
        </p:txBody>
      </p:sp>
      <p:sp>
        <p:nvSpPr>
          <p:cNvPr id="28" name="椭圆 14">
            <a:extLst>
              <a:ext uri="{FF2B5EF4-FFF2-40B4-BE49-F238E27FC236}">
                <a16:creationId xmlns:a16="http://schemas.microsoft.com/office/drawing/2014/main" id="{45CB136E-83DE-4332-97CD-CC125D244A23}"/>
              </a:ext>
            </a:extLst>
          </p:cNvPr>
          <p:cNvSpPr/>
          <p:nvPr/>
        </p:nvSpPr>
        <p:spPr>
          <a:xfrm>
            <a:off x="5241302" y="4882188"/>
            <a:ext cx="259766" cy="519351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29" name="直接箭头连接符 35">
            <a:extLst>
              <a:ext uri="{FF2B5EF4-FFF2-40B4-BE49-F238E27FC236}">
                <a16:creationId xmlns:a16="http://schemas.microsoft.com/office/drawing/2014/main" id="{1A21D0C8-CF2D-4206-9DCF-E56AD0AD961B}"/>
              </a:ext>
            </a:extLst>
          </p:cNvPr>
          <p:cNvCxnSpPr>
            <a:cxnSpLocks/>
          </p:cNvCxnSpPr>
          <p:nvPr/>
        </p:nvCxnSpPr>
        <p:spPr>
          <a:xfrm flipV="1">
            <a:off x="5431311" y="995122"/>
            <a:ext cx="1345103" cy="3887066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B323796-A64D-4995-A1EF-7C7AC3BC15C3}"/>
              </a:ext>
            </a:extLst>
          </p:cNvPr>
          <p:cNvSpPr txBox="1"/>
          <p:nvPr/>
        </p:nvSpPr>
        <p:spPr>
          <a:xfrm>
            <a:off x="7111546" y="2860820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断开位置</a:t>
            </a:r>
            <a:r>
              <a:rPr lang="en-US" altLang="zh-CN" sz="2400" dirty="0">
                <a:ea typeface="微软雅黑 Light" panose="020B0502040204020203" pitchFamily="34" charset="-122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6383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5A570-F3A7-47D6-822C-06305E43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4" y="758709"/>
            <a:ext cx="4374776" cy="5962767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Times New Roman" pitchFamily="18" charset="0"/>
              </a:rPr>
              <a:t>3.1 </a:t>
            </a:r>
            <a:r>
              <a:rPr lang="zh-CN" altLang="en-US" dirty="0">
                <a:latin typeface="Times New Roman" pitchFamily="18" charset="0"/>
              </a:rPr>
              <a:t>动态规划概念原理</a:t>
            </a:r>
            <a:endParaRPr lang="en-US" altLang="zh-CN" dirty="0">
              <a:latin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</a:rPr>
              <a:t>         示例：矩阵连乘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3.2 </a:t>
            </a:r>
            <a:r>
              <a:rPr lang="zh-CN" altLang="en-US" dirty="0">
                <a:latin typeface="Times New Roman" pitchFamily="18" charset="0"/>
              </a:rPr>
              <a:t>动态规划要素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最优子结构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重叠子问题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动态规划设计步骤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分析问题最优解性质，刻画其结构特征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建立状态方程，</a:t>
            </a:r>
            <a:r>
              <a:rPr lang="zh-CN" altLang="en-US" sz="2400" dirty="0"/>
              <a:t>递归定义子问题最优值</a:t>
            </a:r>
            <a:r>
              <a:rPr lang="en-US" altLang="zh-CN" sz="2400" dirty="0"/>
              <a:t>-</a:t>
            </a:r>
            <a:r>
              <a:rPr lang="zh-CN" altLang="en-US" sz="2400" dirty="0"/>
              <a:t>原问题</a:t>
            </a:r>
            <a:r>
              <a:rPr lang="en-US" altLang="zh-CN" sz="2400" dirty="0"/>
              <a:t>/</a:t>
            </a:r>
            <a:r>
              <a:rPr lang="zh-CN" altLang="en-US" sz="2400" dirty="0"/>
              <a:t>大规模子问题最优值之间的关系</a:t>
            </a:r>
            <a:endParaRPr lang="en-US" altLang="zh-CN" dirty="0"/>
          </a:p>
          <a:p>
            <a:pPr lvl="1"/>
            <a:r>
              <a:rPr lang="zh-CN" altLang="en-US" sz="2400" b="1" dirty="0">
                <a:solidFill>
                  <a:srgbClr val="CC0000"/>
                </a:solidFill>
              </a:rPr>
              <a:t>自</a:t>
            </a:r>
            <a:r>
              <a:rPr lang="zh-CN" altLang="en-US" b="1" dirty="0">
                <a:solidFill>
                  <a:srgbClr val="CC0000"/>
                </a:solidFill>
              </a:rPr>
              <a:t>下而</a:t>
            </a:r>
            <a:r>
              <a:rPr lang="zh-CN" altLang="en-US" sz="2400" b="1" dirty="0">
                <a:solidFill>
                  <a:srgbClr val="CC0000"/>
                </a:solidFill>
              </a:rPr>
              <a:t>上</a:t>
            </a:r>
            <a:r>
              <a:rPr lang="zh-CN" altLang="en-US" sz="2400" dirty="0"/>
              <a:t>计算最优值</a:t>
            </a:r>
            <a:endParaRPr lang="en-US" altLang="zh-CN" sz="2400" dirty="0"/>
          </a:p>
          <a:p>
            <a:pPr lvl="1"/>
            <a:r>
              <a:rPr lang="zh-CN" altLang="en-US" sz="2400" dirty="0"/>
              <a:t>根据计算最优值时得到的信息，构造最优解</a:t>
            </a: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2733F1-404A-44F2-AFA0-546D020D5E00}"/>
              </a:ext>
            </a:extLst>
          </p:cNvPr>
          <p:cNvSpPr txBox="1">
            <a:spLocks/>
          </p:cNvSpPr>
          <p:nvPr/>
        </p:nvSpPr>
        <p:spPr>
          <a:xfrm>
            <a:off x="4572000" y="758706"/>
            <a:ext cx="4374776" cy="582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3.3-3.11 </a:t>
            </a:r>
            <a:r>
              <a:rPr lang="zh-CN" altLang="en-US" dirty="0"/>
              <a:t>面向特定问题的分治算法</a:t>
            </a:r>
            <a:endParaRPr lang="en-US" altLang="zh-CN" dirty="0"/>
          </a:p>
          <a:p>
            <a:pPr lvl="1"/>
            <a:r>
              <a:rPr lang="zh-CN" altLang="en-US" dirty="0"/>
              <a:t>矩阵连乘问题；</a:t>
            </a:r>
          </a:p>
          <a:p>
            <a:pPr lvl="1"/>
            <a:r>
              <a:rPr lang="zh-CN" altLang="en-US" dirty="0"/>
              <a:t>最长公共子序列；</a:t>
            </a:r>
          </a:p>
          <a:p>
            <a:pPr lvl="1"/>
            <a:r>
              <a:rPr lang="zh-CN" altLang="en-US" dirty="0"/>
              <a:t>最大子段和；</a:t>
            </a:r>
          </a:p>
          <a:p>
            <a:pPr lvl="1"/>
            <a:r>
              <a:rPr lang="zh-CN" altLang="en-US" dirty="0"/>
              <a:t>凸多边形最优三角剖分；</a:t>
            </a:r>
          </a:p>
          <a:p>
            <a:pPr lvl="1"/>
            <a:r>
              <a:rPr lang="zh-CN" altLang="en-US" dirty="0"/>
              <a:t>图像压缩；</a:t>
            </a:r>
          </a:p>
          <a:p>
            <a:pPr lvl="1"/>
            <a:r>
              <a:rPr lang="en-US" altLang="zh-CN" dirty="0"/>
              <a:t>0-1</a:t>
            </a:r>
            <a:r>
              <a:rPr lang="zh-CN" altLang="en-US" dirty="0"/>
              <a:t>背包问题；</a:t>
            </a:r>
          </a:p>
          <a:p>
            <a:pPr lvl="1"/>
            <a:r>
              <a:rPr lang="zh-CN" altLang="en-US" dirty="0"/>
              <a:t>最优二叉搜索树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旅行商问题</a:t>
            </a:r>
            <a:r>
              <a:rPr lang="en-US" altLang="zh-CN" dirty="0">
                <a:solidFill>
                  <a:srgbClr val="0000FF"/>
                </a:solidFill>
              </a:rPr>
              <a:t>TSP</a:t>
            </a:r>
            <a:endParaRPr lang="zh-CN" altLang="en-US" dirty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123913-C8BA-4656-B014-C47816AF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FB548-D875-4835-A91A-BA0D9B4A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07AA3F-AFB7-4724-82C1-D0AB754E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B28850-443A-4C3F-A848-E0B35C50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33109"/>
            <a:ext cx="2513716" cy="487604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计算最优值</a:t>
            </a:r>
            <a:endParaRPr lang="ja-JP" altLang="en-US" sz="2800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0D7B4BF-1A0E-4796-9EA9-FF100B5D5B2E}"/>
              </a:ext>
            </a:extLst>
          </p:cNvPr>
          <p:cNvSpPr/>
          <p:nvPr/>
        </p:nvSpPr>
        <p:spPr>
          <a:xfrm>
            <a:off x="107950" y="620712"/>
            <a:ext cx="8928100" cy="588402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对于</a:t>
            </a:r>
            <a:r>
              <a:rPr lang="en-US" altLang="zh-CN" sz="2400" dirty="0">
                <a:ea typeface="微软雅黑 Light" panose="020B0502040204020203" pitchFamily="34" charset="-122"/>
              </a:rPr>
              <a:t>1≤i≤j≤n</a:t>
            </a:r>
            <a:r>
              <a:rPr lang="zh-CN" altLang="en-US" sz="2400" dirty="0">
                <a:ea typeface="微软雅黑 Light" panose="020B0502040204020203" pitchFamily="34" charset="-122"/>
              </a:rPr>
              <a:t>，不同的有序对</a:t>
            </a:r>
            <a:r>
              <a:rPr lang="en-US" altLang="zh-CN" sz="2400" dirty="0">
                <a:ea typeface="微软雅黑 Light" panose="020B0502040204020203" pitchFamily="34" charset="-122"/>
              </a:rPr>
              <a:t>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 j)</a:t>
            </a:r>
            <a:r>
              <a:rPr lang="zh-CN" altLang="en-US" sz="2400" dirty="0">
                <a:ea typeface="微软雅黑 Light" panose="020B0502040204020203" pitchFamily="34" charset="-122"/>
              </a:rPr>
              <a:t>对应于不同的子问题，因此不同子问题的个数最多只有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微软雅黑 Light" panose="020B0502040204020203" pitchFamily="34" charset="-122"/>
              </a:rPr>
              <a:t>由此可见，在递归计算时，</a:t>
            </a:r>
            <a:r>
              <a:rPr lang="zh-CN" altLang="en-US" sz="2400" b="1" dirty="0">
                <a:ea typeface="微软雅黑 Light" panose="020B0502040204020203" pitchFamily="34" charset="-122"/>
              </a:rPr>
              <a:t>许多子问题被重复计算多次</a:t>
            </a:r>
            <a:r>
              <a:rPr lang="en-US" altLang="zh-CN" sz="2400" dirty="0">
                <a:ea typeface="微软雅黑 Light" panose="020B0502040204020203" pitchFamily="34" charset="-122"/>
              </a:rPr>
              <a:t>.</a:t>
            </a: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r>
              <a:rPr lang="en-US" altLang="zh-CN" sz="2400" dirty="0">
                <a:ea typeface="微软雅黑 Light" panose="020B0502040204020203" pitchFamily="34" charset="-122"/>
              </a:rPr>
              <a:t>—</a:t>
            </a:r>
            <a:r>
              <a:rPr lang="zh-CN" altLang="en-US" sz="2400" dirty="0">
                <a:ea typeface="微软雅黑 Light" panose="020B0502040204020203" pitchFamily="34" charset="-122"/>
              </a:rPr>
              <a:t>这是该问题可用动态规划算法求解的又一显著特征</a:t>
            </a:r>
          </a:p>
          <a:p>
            <a:pPr marL="228600" indent="-228600" defTabSz="914400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100" dirty="0">
              <a:ea typeface="微软雅黑 Light" panose="020B0502040204020203" pitchFamily="34" charset="-122"/>
            </a:endParaRPr>
          </a:p>
          <a:p>
            <a:pPr lvl="0" eaLnBrk="1" hangingPunct="1">
              <a:spcBef>
                <a:spcPct val="20000"/>
              </a:spcBef>
              <a:buClr>
                <a:schemeClr val="accent2"/>
              </a:buClr>
              <a:buSzPct val="50000"/>
            </a:pPr>
            <a:endParaRPr lang="zh-CN" altLang="en-US" sz="21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30" name="Object 4">
            <a:extLst>
              <a:ext uri="{FF2B5EF4-FFF2-40B4-BE49-F238E27FC236}">
                <a16:creationId xmlns:a16="http://schemas.microsoft.com/office/drawing/2014/main" id="{1011F5F2-E248-4B3C-B3AE-A4E7F048F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86595"/>
              </p:ext>
            </p:extLst>
          </p:nvPr>
        </p:nvGraphicFramePr>
        <p:xfrm>
          <a:off x="3572418" y="1894131"/>
          <a:ext cx="23701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9" r:id="rId3" imgW="1002665" imgH="457200" progId="Equation.3">
                  <p:embed/>
                </p:oleObj>
              </mc:Choice>
              <mc:Fallback>
                <p:oleObj r:id="rId3" imgW="1002665" imgH="457200" progId="Equation.3">
                  <p:embed/>
                  <p:pic>
                    <p:nvPicPr>
                      <p:cNvPr id="24580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2418" y="1894131"/>
                        <a:ext cx="2370137" cy="1014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6">
            <a:extLst>
              <a:ext uri="{FF2B5EF4-FFF2-40B4-BE49-F238E27FC236}">
                <a16:creationId xmlns:a16="http://schemas.microsoft.com/office/drawing/2014/main" id="{11BBB84C-4601-4484-9D33-86504EA063A2}"/>
              </a:ext>
            </a:extLst>
          </p:cNvPr>
          <p:cNvSpPr/>
          <p:nvPr/>
        </p:nvSpPr>
        <p:spPr>
          <a:xfrm>
            <a:off x="5013868" y="1462331"/>
            <a:ext cx="2663825" cy="461664"/>
          </a:xfrm>
          <a:prstGeom prst="wedgeRectCallout">
            <a:avLst>
              <a:gd name="adj1" fmla="val -63731"/>
              <a:gd name="adj2" fmla="val 145495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dirty="0">
                <a:ea typeface="微软雅黑 Light" panose="020B0502040204020203" pitchFamily="34" charset="-122"/>
              </a:rPr>
              <a:t>最简子问题</a:t>
            </a:r>
            <a:r>
              <a:rPr lang="en-US" altLang="zh-CN" dirty="0">
                <a:ea typeface="微软雅黑 Light" panose="020B0502040204020203" pitchFamily="34" charset="-122"/>
              </a:rPr>
              <a:t>A[i,i], 1</a:t>
            </a:r>
            <a:r>
              <a:rPr lang="en-US" altLang="zh-CN" sz="1400" dirty="0">
                <a:ea typeface="微软雅黑 Light" panose="020B0502040204020203" pitchFamily="34" charset="-122"/>
              </a:rPr>
              <a:t>≤</a:t>
            </a:r>
            <a:r>
              <a:rPr lang="en-US" altLang="zh-CN" dirty="0">
                <a:ea typeface="微软雅黑 Light" panose="020B0502040204020203" pitchFamily="34" charset="-122"/>
              </a:rPr>
              <a:t>i </a:t>
            </a:r>
            <a:r>
              <a:rPr lang="en-US" altLang="zh-CN" sz="1400" dirty="0">
                <a:ea typeface="微软雅黑 Light" panose="020B0502040204020203" pitchFamily="34" charset="-122"/>
              </a:rPr>
              <a:t>≤</a:t>
            </a:r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AFC2D3AB-9909-4F7D-8211-9BA6E79ECF5B}"/>
              </a:ext>
            </a:extLst>
          </p:cNvPr>
          <p:cNvSpPr txBox="1"/>
          <p:nvPr/>
        </p:nvSpPr>
        <p:spPr>
          <a:xfrm>
            <a:off x="980030" y="2037006"/>
            <a:ext cx="2233613" cy="6461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1,2,..,n</a:t>
            </a:r>
            <a:r>
              <a:rPr lang="zh-CN" altLang="en-US" dirty="0">
                <a:ea typeface="微软雅黑 Light" panose="020B0502040204020203" pitchFamily="34" charset="-122"/>
              </a:rPr>
              <a:t>中任意选取</a:t>
            </a:r>
            <a:r>
              <a:rPr lang="en-US" altLang="zh-CN" dirty="0">
                <a:ea typeface="微软雅黑 Light" panose="020B0502040204020203" pitchFamily="34" charset="-122"/>
              </a:rPr>
              <a:t>i,j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组合数</a:t>
            </a:r>
            <a:r>
              <a:rPr lang="en-US" altLang="zh-CN" dirty="0">
                <a:ea typeface="微软雅黑 Light" panose="020B0502040204020203" pitchFamily="34" charset="-122"/>
              </a:rPr>
              <a:t>,i&lt;j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34" name="直接箭头连接符 5">
            <a:extLst>
              <a:ext uri="{FF2B5EF4-FFF2-40B4-BE49-F238E27FC236}">
                <a16:creationId xmlns:a16="http://schemas.microsoft.com/office/drawing/2014/main" id="{378E685E-E180-4A63-8B6F-DBD141602E62}"/>
              </a:ext>
            </a:extLst>
          </p:cNvPr>
          <p:cNvCxnSpPr/>
          <p:nvPr/>
        </p:nvCxnSpPr>
        <p:spPr>
          <a:xfrm>
            <a:off x="3213643" y="2360856"/>
            <a:ext cx="358775" cy="39688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pic>
        <p:nvPicPr>
          <p:cNvPr id="35" name="Picture 16">
            <a:extLst>
              <a:ext uri="{FF2B5EF4-FFF2-40B4-BE49-F238E27FC236}">
                <a16:creationId xmlns:a16="http://schemas.microsoft.com/office/drawing/2014/main" id="{E1A87095-05E5-4D73-8630-E8B4696C0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3988587"/>
            <a:ext cx="6441635" cy="27363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3FA8D853-2B55-43F0-8FA4-A1A2FCD156B4}"/>
              </a:ext>
            </a:extLst>
          </p:cNvPr>
          <p:cNvSpPr/>
          <p:nvPr/>
        </p:nvSpPr>
        <p:spPr bwMode="auto">
          <a:xfrm>
            <a:off x="80318" y="4852504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4D147B9-678E-492A-A8C1-9A9DEC293A39}"/>
              </a:ext>
            </a:extLst>
          </p:cNvPr>
          <p:cNvSpPr/>
          <p:nvPr/>
        </p:nvSpPr>
        <p:spPr bwMode="auto">
          <a:xfrm>
            <a:off x="2356659" y="4860765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986F46A-06B9-4E67-8CC3-1F58077C865E}"/>
              </a:ext>
            </a:extLst>
          </p:cNvPr>
          <p:cNvSpPr/>
          <p:nvPr/>
        </p:nvSpPr>
        <p:spPr bwMode="auto">
          <a:xfrm>
            <a:off x="4693146" y="4852504"/>
            <a:ext cx="1944216" cy="432048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AutoShape 5">
            <a:hlinkClick r:id="rId6" action="ppaction://hlinksldjump"/>
            <a:extLst>
              <a:ext uri="{FF2B5EF4-FFF2-40B4-BE49-F238E27FC236}">
                <a16:creationId xmlns:a16="http://schemas.microsoft.com/office/drawing/2014/main" id="{A2F30D69-7C55-4186-BFEA-8209DD965371}"/>
              </a:ext>
            </a:extLst>
          </p:cNvPr>
          <p:cNvSpPr/>
          <p:nvPr/>
        </p:nvSpPr>
        <p:spPr>
          <a:xfrm>
            <a:off x="8155943" y="5151974"/>
            <a:ext cx="599660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F69E37AA-E4A9-4F3B-9A36-C617E67BEEA7}"/>
              </a:ext>
            </a:extLst>
          </p:cNvPr>
          <p:cNvSpPr txBox="1"/>
          <p:nvPr/>
        </p:nvSpPr>
        <p:spPr>
          <a:xfrm>
            <a:off x="6816946" y="5061980"/>
            <a:ext cx="1371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ea typeface="黑体" panose="02010609060101010101" pitchFamily="49" charset="-122"/>
              </a:rPr>
              <a:t>E.g.2 F(n)</a:t>
            </a:r>
            <a:endParaRPr lang="zh-CN" altLang="en-US" sz="2400" dirty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39973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483FE-6037-4364-853C-8666488D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计算最优值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D87DF-D5BD-44A6-BF4D-BC49C9BC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用动态规划算法解此问题，依据其递归方程，以自底向上的方式进行计算：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pPr lvl="1"/>
            <a:r>
              <a:rPr lang="zh-CN" altLang="en-US" dirty="0"/>
              <a:t>计算过程中，保存已解决的子问题答案，每个子问题只计算一次</a:t>
            </a:r>
            <a:endParaRPr lang="en-US" altLang="zh-CN" dirty="0"/>
          </a:p>
          <a:p>
            <a:pPr lvl="1"/>
            <a:r>
              <a:rPr lang="zh-CN" altLang="en-US" dirty="0"/>
              <a:t>后续计算遇到相同子问题时，简单查找已有答案，避免了大量的重复计算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，最终得到多项式时间的算法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DC414-1F25-4F6F-8C55-0C2E04C1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04C5C-FA29-4DFE-9843-B0BDA46F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F7A5A-9B30-4473-97CD-294CA78A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EDFC33F-FD72-4E87-82EE-DE3163CD1F51}"/>
              </a:ext>
            </a:extLst>
          </p:cNvPr>
          <p:cNvGrpSpPr/>
          <p:nvPr/>
        </p:nvGrpSpPr>
        <p:grpSpPr>
          <a:xfrm>
            <a:off x="1843268" y="1882745"/>
            <a:ext cx="4856509" cy="573087"/>
            <a:chOff x="4284663" y="673944"/>
            <a:chExt cx="4856509" cy="573087"/>
          </a:xfrm>
        </p:grpSpPr>
        <p:graphicFrame>
          <p:nvGraphicFramePr>
            <p:cNvPr id="32" name="对象 1">
              <a:extLst>
                <a:ext uri="{FF2B5EF4-FFF2-40B4-BE49-F238E27FC236}">
                  <a16:creationId xmlns:a16="http://schemas.microsoft.com/office/drawing/2014/main" id="{80E59E12-8DE1-49DB-BBE8-2C204E0FA9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5060891"/>
                </p:ext>
              </p:extLst>
            </p:nvPr>
          </p:nvGraphicFramePr>
          <p:xfrm>
            <a:off x="5250209" y="673944"/>
            <a:ext cx="3890963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33" r:id="rId3" imgW="1638300" imgH="241300" progId="Equation.DSMT4">
                    <p:embed/>
                  </p:oleObj>
                </mc:Choice>
                <mc:Fallback>
                  <p:oleObj r:id="rId3" imgW="1638300" imgH="241300" progId="Equation.DSMT4">
                    <p:embed/>
                    <p:pic>
                      <p:nvPicPr>
                        <p:cNvPr id="12" name="对象 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50209" y="673944"/>
                          <a:ext cx="3890963" cy="5730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F51CEC7-B471-4325-A6BE-D8A6FD7F6B58}"/>
                </a:ext>
              </a:extLst>
            </p:cNvPr>
            <p:cNvSpPr txBox="1"/>
            <p:nvPr/>
          </p:nvSpPr>
          <p:spPr>
            <a:xfrm>
              <a:off x="4284663" y="679311"/>
              <a:ext cx="10919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A[</a:t>
              </a:r>
              <a:r>
                <a:rPr lang="en-US" altLang="zh-CN" sz="2800" dirty="0" err="1"/>
                <a:t>i:j</a:t>
              </a:r>
              <a:r>
                <a:rPr lang="en-US" altLang="zh-CN" sz="2800" dirty="0"/>
                <a:t>]=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741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49454C-2755-4D2E-A624-FCC561EC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FB8A0D-02D1-4F2B-9D79-2B42E54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3D300-E76B-45FE-8178-7895F90B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4DF66E-EECA-4AF7-B1E0-D7B16CFC28A3}"/>
              </a:ext>
            </a:extLst>
          </p:cNvPr>
          <p:cNvSpPr/>
          <p:nvPr/>
        </p:nvSpPr>
        <p:spPr>
          <a:xfrm>
            <a:off x="135078" y="103187"/>
            <a:ext cx="8713788" cy="77565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void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MatrixChain</a:t>
            </a:r>
            <a:r>
              <a:rPr lang="en-US" altLang="zh-CN" sz="2000" dirty="0">
                <a:ea typeface="微软雅黑 Light" panose="020B0502040204020203" pitchFamily="34" charset="-122"/>
              </a:rPr>
              <a:t>(int *p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n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**m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**s)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       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for (int i = 1; i &lt;= n; i++) m[i][i] = 0;  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for (int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 2; r &lt;= n; r++)   </a:t>
            </a:r>
            <a:r>
              <a:rPr lang="en-US" altLang="zh-CN" sz="2000" dirty="0">
                <a:ea typeface="微软雅黑 Light" panose="020B0502040204020203" pitchFamily="34" charset="-122"/>
              </a:rPr>
              <a:t>//</a:t>
            </a:r>
            <a:r>
              <a:rPr lang="zh-CN" altLang="en-US" sz="2000" dirty="0">
                <a:ea typeface="微软雅黑 Light" panose="020B0502040204020203" pitchFamily="34" charset="-122"/>
              </a:rPr>
              <a:t>自下而上，从规模为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  <a:r>
              <a:rPr lang="en-US" altLang="zh-CN" sz="2000" dirty="0">
                <a:ea typeface="微软雅黑 Light" panose="020B0502040204020203" pitchFamily="34" charset="-122"/>
              </a:rPr>
              <a:t>=2</a:t>
            </a:r>
            <a:r>
              <a:rPr lang="zh-CN" altLang="en-US" sz="2000" dirty="0">
                <a:ea typeface="微软雅黑 Light" panose="020B0502040204020203" pitchFamily="34" charset="-122"/>
              </a:rPr>
              <a:t>的子问题开始，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for (int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i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 1; i &lt;= n - r+1; i++) {  /*</a:t>
            </a:r>
            <a:r>
              <a:rPr lang="zh-CN" altLang="en-US" sz="2000" dirty="0">
                <a:ea typeface="微软雅黑 Light" panose="020B0502040204020203" pitchFamily="34" charset="-122"/>
              </a:rPr>
              <a:t>考察规模为</a:t>
            </a:r>
            <a:r>
              <a:rPr lang="en-US" altLang="zh-CN" sz="2000" dirty="0">
                <a:ea typeface="微软雅黑 Light" panose="020B0502040204020203" pitchFamily="34" charset="-122"/>
              </a:rPr>
              <a:t>r</a:t>
            </a:r>
            <a:r>
              <a:rPr lang="zh-CN" altLang="en-US" sz="2000" dirty="0">
                <a:ea typeface="微软雅黑 Light" panose="020B0502040204020203" pitchFamily="34" charset="-122"/>
              </a:rPr>
              <a:t>的</a:t>
            </a:r>
            <a:r>
              <a:rPr lang="en-US" altLang="zh-CN" sz="2000" dirty="0">
                <a:ea typeface="微软雅黑 Light" panose="020B0502040204020203" pitchFamily="34" charset="-122"/>
              </a:rPr>
              <a:t>                              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int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j</a:t>
            </a:r>
            <a:r>
              <a:rPr lang="en-US" altLang="zh-CN" sz="2000" b="1" dirty="0">
                <a:ea typeface="微软雅黑 Light" panose="020B0502040204020203" pitchFamily="34" charset="-122"/>
              </a:rPr>
              <a:t>=i+r-1;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             </a:t>
            </a:r>
            <a:r>
              <a:rPr lang="en-US" altLang="zh-CN" sz="2000" b="1" u="sng" dirty="0">
                <a:solidFill>
                  <a:srgbClr val="FF3300"/>
                </a:solidFill>
                <a:ea typeface="微软雅黑 Light" panose="020B0502040204020203" pitchFamily="34" charset="-122"/>
              </a:rPr>
              <a:t>m[i][j] =0+ m[i+1][j]+ p[i-1]*p[i]*p[j];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 </a:t>
            </a:r>
            <a:endParaRPr lang="zh-CN" altLang="en-US" sz="2000" u="sng" dirty="0">
              <a:solidFill>
                <a:srgbClr val="FF3300"/>
              </a:solidFill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s[i][j] = i</a:t>
            </a:r>
            <a:r>
              <a:rPr lang="en-US" altLang="zh-CN" sz="2000" b="1" dirty="0">
                <a:ea typeface="微软雅黑 Light" panose="020B0502040204020203" pitchFamily="34" charset="-122"/>
              </a:rPr>
              <a:t>;    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for (int 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k = i+1</a:t>
            </a:r>
            <a:r>
              <a:rPr lang="en-US" altLang="zh-CN" sz="2000" b="1" dirty="0">
                <a:ea typeface="微软雅黑 Light" panose="020B0502040204020203" pitchFamily="34" charset="-122"/>
              </a:rPr>
              <a:t>; k &lt; j; k++) {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int t = m[i][k] + m[k+1][j] + p[i-1]*p[k]*p[j];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 Light" panose="020B0502040204020203" pitchFamily="34" charset="-122"/>
              </a:rPr>
              <a:t>                 if (t &lt; m[i][j]) { m[i][j] = t; s[i][j] = k;}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b="1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          }</a:t>
            </a:r>
          </a:p>
          <a:p>
            <a:pPr lvl="0" eaLnBrk="1" hangingPunct="1">
              <a:lnSpc>
                <a:spcPct val="150000"/>
              </a:lnSpc>
            </a:pP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0D5AFEC1-0402-4E1E-B6DE-581F0A70A497}"/>
              </a:ext>
            </a:extLst>
          </p:cNvPr>
          <p:cNvSpPr/>
          <p:nvPr/>
        </p:nvSpPr>
        <p:spPr>
          <a:xfrm>
            <a:off x="-115747" y="2225159"/>
            <a:ext cx="184731" cy="369332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8" name="Text Box 34">
            <a:extLst>
              <a:ext uri="{FF2B5EF4-FFF2-40B4-BE49-F238E27FC236}">
                <a16:creationId xmlns:a16="http://schemas.microsoft.com/office/drawing/2014/main" id="{84AE7BBB-A768-459F-978C-08F08226766D}"/>
              </a:ext>
            </a:extLst>
          </p:cNvPr>
          <p:cNvSpPr txBox="1"/>
          <p:nvPr/>
        </p:nvSpPr>
        <p:spPr>
          <a:xfrm>
            <a:off x="2368691" y="463550"/>
            <a:ext cx="64135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输入</a:t>
            </a:r>
          </a:p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参数</a:t>
            </a:r>
          </a:p>
        </p:txBody>
      </p:sp>
      <p:sp>
        <p:nvSpPr>
          <p:cNvPr id="9" name="Text Box 35">
            <a:extLst>
              <a:ext uri="{FF2B5EF4-FFF2-40B4-BE49-F238E27FC236}">
                <a16:creationId xmlns:a16="http://schemas.microsoft.com/office/drawing/2014/main" id="{60FBF563-34B1-4608-A006-DD344DBF85B5}"/>
              </a:ext>
            </a:extLst>
          </p:cNvPr>
          <p:cNvSpPr txBox="1"/>
          <p:nvPr/>
        </p:nvSpPr>
        <p:spPr>
          <a:xfrm>
            <a:off x="3808553" y="638175"/>
            <a:ext cx="8699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最优值</a:t>
            </a:r>
          </a:p>
        </p:txBody>
      </p:sp>
      <p:sp>
        <p:nvSpPr>
          <p:cNvPr id="10" name="Text Box 36">
            <a:extLst>
              <a:ext uri="{FF2B5EF4-FFF2-40B4-BE49-F238E27FC236}">
                <a16:creationId xmlns:a16="http://schemas.microsoft.com/office/drawing/2014/main" id="{8308557C-771B-43C7-A08E-CCC27A91B488}"/>
              </a:ext>
            </a:extLst>
          </p:cNvPr>
          <p:cNvSpPr txBox="1"/>
          <p:nvPr/>
        </p:nvSpPr>
        <p:spPr>
          <a:xfrm>
            <a:off x="4888053" y="566737"/>
            <a:ext cx="1152525" cy="369888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断点位置</a:t>
            </a: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9B73CF1A-ABE0-4505-9EFA-43A7CCD44A86}"/>
              </a:ext>
            </a:extLst>
          </p:cNvPr>
          <p:cNvSpPr txBox="1"/>
          <p:nvPr/>
        </p:nvSpPr>
        <p:spPr>
          <a:xfrm>
            <a:off x="5654816" y="6069013"/>
            <a:ext cx="26052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ea typeface="微软雅黑 Light" panose="020B0502040204020203" pitchFamily="34" charset="-122"/>
              </a:rPr>
              <a:t>m[i, j]</a:t>
            </a:r>
            <a:r>
              <a:rPr lang="zh-CN" altLang="en-US" dirty="0">
                <a:ea typeface="微软雅黑 Light" panose="020B0502040204020203" pitchFamily="34" charset="-122"/>
              </a:rPr>
              <a:t>的递推比较</a:t>
            </a:r>
          </a:p>
        </p:txBody>
      </p:sp>
      <p:sp>
        <p:nvSpPr>
          <p:cNvPr id="12" name="AutoShape 40">
            <a:hlinkClick r:id="rId3" action="ppaction://hlinksldjump"/>
            <a:extLst>
              <a:ext uri="{FF2B5EF4-FFF2-40B4-BE49-F238E27FC236}">
                <a16:creationId xmlns:a16="http://schemas.microsoft.com/office/drawing/2014/main" id="{D8088E65-D131-4F96-8934-82861F73012D}"/>
              </a:ext>
            </a:extLst>
          </p:cNvPr>
          <p:cNvSpPr/>
          <p:nvPr/>
        </p:nvSpPr>
        <p:spPr>
          <a:xfrm>
            <a:off x="8598041" y="6567765"/>
            <a:ext cx="184731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4074FAC1-BFAC-4EA6-8C7B-E6499EF3A25E}"/>
              </a:ext>
            </a:extLst>
          </p:cNvPr>
          <p:cNvSpPr txBox="1"/>
          <p:nvPr/>
        </p:nvSpPr>
        <p:spPr>
          <a:xfrm>
            <a:off x="2224228" y="17462"/>
            <a:ext cx="895350" cy="3048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dirty="0">
                <a:ea typeface="微软雅黑 Light" panose="020B0502040204020203" pitchFamily="34" charset="-122"/>
              </a:rPr>
              <a:t>矩阵维度</a:t>
            </a:r>
          </a:p>
        </p:txBody>
      </p:sp>
      <p:graphicFrame>
        <p:nvGraphicFramePr>
          <p:cNvPr id="14" name="Object 43">
            <a:extLst>
              <a:ext uri="{FF2B5EF4-FFF2-40B4-BE49-F238E27FC236}">
                <a16:creationId xmlns:a16="http://schemas.microsoft.com/office/drawing/2014/main" id="{6A90AE65-41F7-4D0A-AFC5-E0843D3A5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771323"/>
              </p:ext>
            </p:extLst>
          </p:nvPr>
        </p:nvGraphicFramePr>
        <p:xfrm>
          <a:off x="135078" y="3424237"/>
          <a:ext cx="11334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4" r:id="rId4" imgW="761365" imgH="241300" progId="Equation.DSMT4">
                  <p:embed/>
                </p:oleObj>
              </mc:Choice>
              <mc:Fallback>
                <p:oleObj r:id="rId4" imgW="761365" imgH="241300" progId="Equation.DSMT4">
                  <p:embed/>
                  <p:pic>
                    <p:nvPicPr>
                      <p:cNvPr id="25610" name="Object 4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078" y="3424237"/>
                        <a:ext cx="1133475" cy="35877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44">
            <a:extLst>
              <a:ext uri="{FF2B5EF4-FFF2-40B4-BE49-F238E27FC236}">
                <a16:creationId xmlns:a16="http://schemas.microsoft.com/office/drawing/2014/main" id="{F860832A-3CA1-430F-9BAD-426BDFEADD33}"/>
              </a:ext>
            </a:extLst>
          </p:cNvPr>
          <p:cNvSpPr/>
          <p:nvPr/>
        </p:nvSpPr>
        <p:spPr>
          <a:xfrm flipH="1" flipV="1">
            <a:off x="1287900" y="3735386"/>
            <a:ext cx="936327" cy="1444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" name="Line 45">
            <a:extLst>
              <a:ext uri="{FF2B5EF4-FFF2-40B4-BE49-F238E27FC236}">
                <a16:creationId xmlns:a16="http://schemas.microsoft.com/office/drawing/2014/main" id="{AE45D60D-115F-41B4-ACBD-6222948147EC}"/>
              </a:ext>
            </a:extLst>
          </p:cNvPr>
          <p:cNvSpPr/>
          <p:nvPr/>
        </p:nvSpPr>
        <p:spPr>
          <a:xfrm flipV="1">
            <a:off x="352566" y="3771900"/>
            <a:ext cx="0" cy="2159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" name="矩形 1">
            <a:extLst>
              <a:ext uri="{FF2B5EF4-FFF2-40B4-BE49-F238E27FC236}">
                <a16:creationId xmlns:a16="http://schemas.microsoft.com/office/drawing/2014/main" id="{07DE3B7F-DBFE-48C7-A558-67B4312747B6}"/>
              </a:ext>
            </a:extLst>
          </p:cNvPr>
          <p:cNvSpPr/>
          <p:nvPr/>
        </p:nvSpPr>
        <p:spPr>
          <a:xfrm>
            <a:off x="6435524" y="167124"/>
            <a:ext cx="2525668" cy="64611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原问题：</a:t>
            </a:r>
            <a:r>
              <a:rPr lang="en-US" altLang="zh-CN" dirty="0"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ea typeface="微软雅黑 Light" panose="020B0502040204020203" pitchFamily="34" charset="-122"/>
              </a:rPr>
              <a:t>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ea typeface="微软雅黑 Light" panose="020B0502040204020203" pitchFamily="34" charset="-122"/>
              </a:rPr>
              <a:t>…A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n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p[0:n],  A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: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zh-CN" altLang="en-US" dirty="0">
                <a:ea typeface="微软雅黑 Light" panose="020B0502040204020203" pitchFamily="34" charset="-122"/>
              </a:rPr>
              <a:t>行</a:t>
            </a:r>
            <a:r>
              <a:rPr lang="en-US" altLang="zh-CN" dirty="0">
                <a:ea typeface="微软雅黑 Light" panose="020B0502040204020203" pitchFamily="34" charset="-122"/>
              </a:rPr>
              <a:t>,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列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213C38C3-AE56-42EF-B322-2EEED1078696}"/>
              </a:ext>
            </a:extLst>
          </p:cNvPr>
          <p:cNvSpPr txBox="1"/>
          <p:nvPr/>
        </p:nvSpPr>
        <p:spPr>
          <a:xfrm>
            <a:off x="4297917" y="1063327"/>
            <a:ext cx="4711005" cy="36933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设置规模为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的最小子问题</a:t>
            </a:r>
            <a:r>
              <a:rPr lang="en-US" altLang="zh-CN" dirty="0">
                <a:ea typeface="微软雅黑 Light" panose="020B0502040204020203" pitchFamily="34" charset="-122"/>
              </a:rPr>
              <a:t>A[</a:t>
            </a:r>
            <a:r>
              <a:rPr lang="en-US" altLang="zh-CN" dirty="0" err="1">
                <a:ea typeface="微软雅黑 Light" panose="020B0502040204020203" pitchFamily="34" charset="-122"/>
              </a:rPr>
              <a:t>i:i</a:t>
            </a:r>
            <a:r>
              <a:rPr lang="en-US" altLang="zh-CN" dirty="0">
                <a:ea typeface="微软雅黑 Light" panose="020B0502040204020203" pitchFamily="34" charset="-122"/>
              </a:rPr>
              <a:t>]</a:t>
            </a:r>
            <a:r>
              <a:rPr lang="zh-CN" altLang="en-US" dirty="0">
                <a:ea typeface="微软雅黑 Light" panose="020B0502040204020203" pitchFamily="34" charset="-122"/>
              </a:rPr>
              <a:t>的最优解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411210B-F34C-46A7-8155-6D7498436B3F}"/>
              </a:ext>
            </a:extLst>
          </p:cNvPr>
          <p:cNvSpPr txBox="1"/>
          <p:nvPr/>
        </p:nvSpPr>
        <p:spPr>
          <a:xfrm>
            <a:off x="2968906" y="1975346"/>
            <a:ext cx="5992286" cy="463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ea typeface="微软雅黑 Light" panose="020B0502040204020203" pitchFamily="34" charset="-122"/>
              </a:rPr>
              <a:t>计算规模</a:t>
            </a:r>
            <a:r>
              <a:rPr lang="en-US" altLang="zh-CN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r=</a:t>
            </a:r>
            <a:r>
              <a:rPr lang="en-US" altLang="zh-CN" dirty="0">
                <a:ea typeface="微软雅黑 Light" panose="020B0502040204020203" pitchFamily="34" charset="-122"/>
              </a:rPr>
              <a:t>2,3,…,n-1</a:t>
            </a:r>
            <a:r>
              <a:rPr lang="zh-CN" altLang="en-US" dirty="0">
                <a:ea typeface="微软雅黑 Light" panose="020B0502040204020203" pitchFamily="34" charset="-122"/>
              </a:rPr>
              <a:t>的多个子问题和规模为</a:t>
            </a:r>
            <a:r>
              <a:rPr lang="en-US" altLang="zh-CN" dirty="0">
                <a:ea typeface="微软雅黑 Light" panose="020B0502040204020203" pitchFamily="34" charset="-122"/>
              </a:rPr>
              <a:t>n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个原问题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6BFBCD3F-A4BC-4676-9EEB-EAB15CB52813}"/>
              </a:ext>
            </a:extLst>
          </p:cNvPr>
          <p:cNvSpPr txBox="1"/>
          <p:nvPr/>
        </p:nvSpPr>
        <p:spPr>
          <a:xfrm>
            <a:off x="3402957" y="1503639"/>
            <a:ext cx="555823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 //</a:t>
            </a:r>
            <a:r>
              <a:rPr lang="zh-CN" altLang="en-US" dirty="0">
                <a:ea typeface="微软雅黑 Light" panose="020B0502040204020203" pitchFamily="34" charset="-122"/>
              </a:rPr>
              <a:t>自下而上，从规模为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  <a:r>
              <a:rPr lang="en-US" altLang="zh-CN" dirty="0">
                <a:ea typeface="微软雅黑 Light" panose="020B0502040204020203" pitchFamily="34" charset="-122"/>
              </a:rPr>
              <a:t>=2</a:t>
            </a:r>
            <a:r>
              <a:rPr lang="zh-CN" altLang="en-US" dirty="0">
                <a:ea typeface="微软雅黑 Light" panose="020B0502040204020203" pitchFamily="34" charset="-122"/>
              </a:rPr>
              <a:t>的子问题开始，依次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DBAFEFCF-6C40-4A6B-B26B-AE94BA63DC90}"/>
              </a:ext>
            </a:extLst>
          </p:cNvPr>
          <p:cNvSpPr txBox="1"/>
          <p:nvPr/>
        </p:nvSpPr>
        <p:spPr>
          <a:xfrm>
            <a:off x="4094712" y="2513583"/>
            <a:ext cx="4914210" cy="87620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lnSpc>
                <a:spcPct val="150000"/>
              </a:lnSpc>
            </a:pPr>
            <a:r>
              <a:rPr lang="en-US" altLang="zh-CN" b="1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考察规模为</a:t>
            </a:r>
            <a:r>
              <a:rPr lang="en-US" altLang="zh-CN" dirty="0">
                <a:ea typeface="微软雅黑 Light" panose="020B0502040204020203" pitchFamily="34" charset="-122"/>
              </a:rPr>
              <a:t>r</a:t>
            </a:r>
            <a:r>
              <a:rPr lang="zh-CN" altLang="en-US" dirty="0">
                <a:ea typeface="微软雅黑 Light" panose="020B0502040204020203" pitchFamily="34" charset="-122"/>
              </a:rPr>
              <a:t>的共</a:t>
            </a:r>
            <a:r>
              <a:rPr lang="en-US" altLang="zh-CN" dirty="0">
                <a:ea typeface="微软雅黑 Light" panose="020B0502040204020203" pitchFamily="34" charset="-122"/>
              </a:rPr>
              <a:t>n-r+1</a:t>
            </a:r>
            <a:r>
              <a:rPr lang="zh-CN" altLang="en-US" dirty="0">
                <a:ea typeface="微软雅黑 Light" panose="020B0502040204020203" pitchFamily="34" charset="-122"/>
              </a:rPr>
              <a:t>个子问题</a:t>
            </a:r>
            <a:r>
              <a:rPr lang="en-US" altLang="zh-CN" dirty="0">
                <a:ea typeface="微软雅黑 Light" panose="020B0502040204020203" pitchFamily="34" charset="-122"/>
              </a:rPr>
              <a:t>A[i:j], </a:t>
            </a:r>
            <a:r>
              <a:rPr lang="zh-CN" altLang="en-US" dirty="0">
                <a:ea typeface="微软雅黑 Light" panose="020B0502040204020203" pitchFamily="34" charset="-122"/>
              </a:rPr>
              <a:t>左端</a:t>
            </a:r>
            <a:r>
              <a:rPr lang="en-US" altLang="zh-CN" dirty="0">
                <a:ea typeface="微软雅黑 Light" panose="020B0502040204020203" pitchFamily="34" charset="-122"/>
              </a:rPr>
              <a:t>i, </a:t>
            </a:r>
            <a:r>
              <a:rPr lang="zh-CN" altLang="en-US" dirty="0">
                <a:ea typeface="微软雅黑 Light" panose="020B0502040204020203" pitchFamily="34" charset="-122"/>
              </a:rPr>
              <a:t>右端</a:t>
            </a:r>
            <a:r>
              <a:rPr lang="en-US" altLang="zh-CN" dirty="0">
                <a:ea typeface="微软雅黑 Light" panose="020B0502040204020203" pitchFamily="34" charset="-122"/>
              </a:rPr>
              <a:t>j, j-i= r-1</a:t>
            </a:r>
            <a:r>
              <a:rPr lang="zh-CN" altLang="en-US" dirty="0">
                <a:ea typeface="微软雅黑 Light" panose="020B0502040204020203" pitchFamily="34" charset="-122"/>
              </a:rPr>
              <a:t>，规模</a:t>
            </a:r>
            <a:r>
              <a:rPr lang="en-US" altLang="zh-CN" dirty="0">
                <a:ea typeface="微软雅黑 Light" panose="020B0502040204020203" pitchFamily="34" charset="-122"/>
              </a:rPr>
              <a:t>r=j-i+1,  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B5985C1B-F9DF-4999-86EF-06D3DB8C09FF}"/>
              </a:ext>
            </a:extLst>
          </p:cNvPr>
          <p:cNvSpPr txBox="1"/>
          <p:nvPr/>
        </p:nvSpPr>
        <p:spPr>
          <a:xfrm>
            <a:off x="5464317" y="3695700"/>
            <a:ext cx="354460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设置子问题</a:t>
            </a:r>
            <a:r>
              <a:rPr lang="en-US" altLang="zh-CN" sz="1600" dirty="0">
                <a:ea typeface="微软雅黑 Light" panose="020B0502040204020203" pitchFamily="34" charset="-122"/>
              </a:rPr>
              <a:t>A[i:j]</a:t>
            </a:r>
            <a:r>
              <a:rPr lang="zh-CN" altLang="en-US" sz="1600" dirty="0">
                <a:ea typeface="微软雅黑 Light" panose="020B0502040204020203" pitchFamily="34" charset="-122"/>
              </a:rPr>
              <a:t>的最优值的初值，</a:t>
            </a:r>
            <a:endParaRPr lang="en-US" altLang="zh-CN" sz="16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m[i:i]=0</a:t>
            </a:r>
            <a:r>
              <a:rPr lang="zh-CN" altLang="en-US" sz="1600" dirty="0">
                <a:ea typeface="微软雅黑 Light" panose="020B0502040204020203" pitchFamily="34" charset="-122"/>
              </a:rPr>
              <a:t>；</a:t>
            </a:r>
            <a:endParaRPr lang="en-US" altLang="zh-CN" sz="16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1600" dirty="0">
                <a:ea typeface="微软雅黑 Light" panose="020B0502040204020203" pitchFamily="34" charset="-122"/>
              </a:rPr>
              <a:t>k=i,</a:t>
            </a:r>
            <a:r>
              <a:rPr lang="zh-CN" altLang="en-US" sz="1600" dirty="0">
                <a:ea typeface="微软雅黑 Light" panose="020B0502040204020203" pitchFamily="34" charset="-122"/>
              </a:rPr>
              <a:t>子问题最优值的初始断点位置</a:t>
            </a:r>
            <a:r>
              <a:rPr lang="en-US" altLang="zh-CN" sz="1600" dirty="0">
                <a:solidFill>
                  <a:srgbClr val="FF0000"/>
                </a:solidFill>
                <a:ea typeface="微软雅黑 Light" panose="020B0502040204020203" pitchFamily="34" charset="-122"/>
              </a:rPr>
              <a:t>A</a:t>
            </a:r>
            <a:r>
              <a:rPr lang="en-US" altLang="zh-CN" sz="16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endParaRPr lang="zh-CN" altLang="en-US" sz="1600" baseline="-25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97DC6B5F-A1B9-45CA-9665-EF053C51C779}"/>
              </a:ext>
            </a:extLst>
          </p:cNvPr>
          <p:cNvSpPr txBox="1"/>
          <p:nvPr/>
        </p:nvSpPr>
        <p:spPr>
          <a:xfrm>
            <a:off x="4041353" y="4777056"/>
            <a:ext cx="3490912" cy="36830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依次考察断点</a:t>
            </a:r>
            <a:r>
              <a:rPr lang="en-US" altLang="zh-CN" dirty="0">
                <a:ea typeface="微软雅黑 Light" panose="020B0502040204020203" pitchFamily="34" charset="-122"/>
              </a:rPr>
              <a:t>k=i+1,i+2,…,j-1</a:t>
            </a:r>
            <a:r>
              <a:rPr lang="zh-CN" altLang="en-US" dirty="0">
                <a:ea typeface="微软雅黑 Light" panose="020B0502040204020203" pitchFamily="34" charset="-122"/>
              </a:rPr>
              <a:t>，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C0A3DBB0-6186-4413-A6FD-0FDA0A4DB931}"/>
              </a:ext>
            </a:extLst>
          </p:cNvPr>
          <p:cNvSpPr txBox="1"/>
          <p:nvPr/>
        </p:nvSpPr>
        <p:spPr>
          <a:xfrm>
            <a:off x="6182074" y="5422900"/>
            <a:ext cx="2319337" cy="646113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计算按</a:t>
            </a:r>
            <a:r>
              <a:rPr lang="en-US" altLang="zh-CN" dirty="0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分割后</a:t>
            </a:r>
            <a:r>
              <a:rPr lang="en-US" altLang="zh-CN" dirty="0">
                <a:ea typeface="微软雅黑 Light" panose="020B0502040204020203" pitchFamily="34" charset="-122"/>
              </a:rPr>
              <a:t>A[i:j]</a:t>
            </a:r>
            <a:r>
              <a:rPr lang="zh-CN" altLang="en-US" dirty="0">
                <a:ea typeface="微软雅黑 Light" panose="020B0502040204020203" pitchFamily="34" charset="-122"/>
              </a:rPr>
              <a:t>的最优值</a:t>
            </a:r>
            <a:r>
              <a:rPr lang="en-US" altLang="zh-CN" dirty="0">
                <a:ea typeface="微软雅黑 Light" panose="020B0502040204020203" pitchFamily="34" charset="-122"/>
              </a:rPr>
              <a:t>m[i,j]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25" name="对象 8">
            <a:extLst>
              <a:ext uri="{FF2B5EF4-FFF2-40B4-BE49-F238E27FC236}">
                <a16:creationId xmlns:a16="http://schemas.microsoft.com/office/drawing/2014/main" id="{E8B56B72-BB27-4483-8EC9-8ADB0F771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7170"/>
              </p:ext>
            </p:extLst>
          </p:nvPr>
        </p:nvGraphicFramePr>
        <p:xfrm>
          <a:off x="109551" y="5198298"/>
          <a:ext cx="23764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5" r:id="rId6" imgW="1638300" imgH="241300" progId="Equation.DSMT4">
                  <p:embed/>
                </p:oleObj>
              </mc:Choice>
              <mc:Fallback>
                <p:oleObj r:id="rId6" imgW="1638300" imgH="241300" progId="Equation.DSMT4">
                  <p:embed/>
                  <p:pic>
                    <p:nvPicPr>
                      <p:cNvPr id="25621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551" y="5198298"/>
                        <a:ext cx="2376488" cy="349250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45">
            <a:extLst>
              <a:ext uri="{FF2B5EF4-FFF2-40B4-BE49-F238E27FC236}">
                <a16:creationId xmlns:a16="http://schemas.microsoft.com/office/drawing/2014/main" id="{04F2703D-EFB7-417B-B808-D78D6E114D46}"/>
              </a:ext>
            </a:extLst>
          </p:cNvPr>
          <p:cNvSpPr/>
          <p:nvPr/>
        </p:nvSpPr>
        <p:spPr>
          <a:xfrm flipV="1">
            <a:off x="1176351" y="5406261"/>
            <a:ext cx="0" cy="2159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2166DE90-A74B-4679-B7DA-EC805E2AD9DF}"/>
              </a:ext>
            </a:extLst>
          </p:cNvPr>
          <p:cNvSpPr txBox="1"/>
          <p:nvPr/>
        </p:nvSpPr>
        <p:spPr>
          <a:xfrm>
            <a:off x="109551" y="3967212"/>
            <a:ext cx="4571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k=i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B70C02F-FBF9-4400-B88B-158C3CED179B}"/>
              </a:ext>
            </a:extLst>
          </p:cNvPr>
          <p:cNvSpPr txBox="1"/>
          <p:nvPr/>
        </p:nvSpPr>
        <p:spPr>
          <a:xfrm>
            <a:off x="2336941" y="4310558"/>
            <a:ext cx="2763416" cy="36933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//</a:t>
            </a:r>
            <a:r>
              <a:rPr lang="zh-CN" altLang="en-US" dirty="0">
                <a:ea typeface="微软雅黑 Light" panose="020B0502040204020203" pitchFamily="34" charset="-122"/>
              </a:rPr>
              <a:t>记录初始最优断点位置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B4A9B8CE-B067-47D1-BD46-BB947F94875C}"/>
              </a:ext>
            </a:extLst>
          </p:cNvPr>
          <p:cNvSpPr txBox="1"/>
          <p:nvPr/>
        </p:nvSpPr>
        <p:spPr>
          <a:xfrm>
            <a:off x="2818127" y="6527204"/>
            <a:ext cx="3384376" cy="307777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400" dirty="0">
                <a:ea typeface="微软雅黑 Light" panose="020B0502040204020203" pitchFamily="34" charset="-122"/>
              </a:rPr>
              <a:t>//</a:t>
            </a:r>
            <a:r>
              <a:rPr lang="zh-CN" altLang="en-US" sz="1400" dirty="0">
                <a:ea typeface="微软雅黑 Light" panose="020B0502040204020203" pitchFamily="34" charset="-122"/>
              </a:rPr>
              <a:t>记录本轮找到的最优断点位置、最优值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38AC4BE4-71AC-4A9E-9BB2-0E01FD4E47CC}"/>
              </a:ext>
            </a:extLst>
          </p:cNvPr>
          <p:cNvSpPr txBox="1"/>
          <p:nvPr/>
        </p:nvSpPr>
        <p:spPr>
          <a:xfrm>
            <a:off x="1272231" y="3396832"/>
            <a:ext cx="110479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m[i][j]</a:t>
            </a:r>
            <a:r>
              <a:rPr lang="zh-CN" altLang="en-US" sz="1600" dirty="0">
                <a:ea typeface="微软雅黑 Light" panose="020B0502040204020203" pitchFamily="34" charset="-122"/>
              </a:rPr>
              <a:t>初值</a:t>
            </a:r>
          </a:p>
        </p:txBody>
      </p:sp>
    </p:spTree>
    <p:extLst>
      <p:ext uri="{BB962C8B-B14F-4D97-AF65-F5344CB8AC3E}">
        <p14:creationId xmlns:p14="http://schemas.microsoft.com/office/powerpoint/2010/main" val="227861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7235AC-6E73-4103-9983-A75C059F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CBC726-A5BF-4E6F-826E-DB3D8139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9AF332-FAF0-430E-B238-D9BA6F3A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DC1141FA-E778-4D70-AB11-4F005CB6C7BD}"/>
              </a:ext>
            </a:extLst>
          </p:cNvPr>
          <p:cNvSpPr/>
          <p:nvPr/>
        </p:nvSpPr>
        <p:spPr>
          <a:xfrm>
            <a:off x="1127829" y="1788013"/>
            <a:ext cx="777716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86E1149-B26A-4D42-B9DC-118722A363A9}"/>
              </a:ext>
            </a:extLst>
          </p:cNvPr>
          <p:cNvSpPr txBox="1"/>
          <p:nvPr/>
        </p:nvSpPr>
        <p:spPr>
          <a:xfrm>
            <a:off x="984954" y="1427651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F898118C-455D-468B-8E66-CC389FF17098}"/>
              </a:ext>
            </a:extLst>
          </p:cNvPr>
          <p:cNvSpPr txBox="1"/>
          <p:nvPr/>
        </p:nvSpPr>
        <p:spPr>
          <a:xfrm>
            <a:off x="8617654" y="1427651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011F80C-173C-41EE-8DFF-C8641D3502D4}"/>
              </a:ext>
            </a:extLst>
          </p:cNvPr>
          <p:cNvSpPr txBox="1"/>
          <p:nvPr/>
        </p:nvSpPr>
        <p:spPr>
          <a:xfrm>
            <a:off x="408691" y="2057888"/>
            <a:ext cx="1217000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规模</a:t>
            </a:r>
            <a:r>
              <a:rPr lang="en-US" altLang="zh-CN" sz="2400" dirty="0">
                <a:ea typeface="微软雅黑 Light" panose="020B0502040204020203" pitchFamily="34" charset="-122"/>
              </a:rPr>
              <a:t>r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18D7F4D-1346-421B-A99C-DE93A8084C2A}"/>
              </a:ext>
            </a:extLst>
          </p:cNvPr>
          <p:cNvSpPr/>
          <p:nvPr/>
        </p:nvSpPr>
        <p:spPr>
          <a:xfrm>
            <a:off x="1777116" y="2508738"/>
            <a:ext cx="7127875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5D0F63D0-914F-4A06-8630-3280849D5835}"/>
              </a:ext>
            </a:extLst>
          </p:cNvPr>
          <p:cNvSpPr txBox="1"/>
          <p:nvPr/>
        </p:nvSpPr>
        <p:spPr>
          <a:xfrm>
            <a:off x="1561216" y="2148376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1B5549A0-971B-4948-BCCB-B6F9F2F6E08E}"/>
              </a:ext>
            </a:extLst>
          </p:cNvPr>
          <p:cNvSpPr txBox="1"/>
          <p:nvPr/>
        </p:nvSpPr>
        <p:spPr>
          <a:xfrm>
            <a:off x="8617654" y="2148376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6A647DAE-6CB1-4133-863A-66F524823FF5}"/>
              </a:ext>
            </a:extLst>
          </p:cNvPr>
          <p:cNvSpPr txBox="1"/>
          <p:nvPr/>
        </p:nvSpPr>
        <p:spPr>
          <a:xfrm>
            <a:off x="4944179" y="1932476"/>
            <a:ext cx="293670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r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1C227EEF-5A0C-4516-AE6A-5E3C4B1F56FA}"/>
              </a:ext>
            </a:extLst>
          </p:cNvPr>
          <p:cNvSpPr txBox="1"/>
          <p:nvPr/>
        </p:nvSpPr>
        <p:spPr>
          <a:xfrm>
            <a:off x="84841" y="3537438"/>
            <a:ext cx="869149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左端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点</a:t>
            </a:r>
            <a:r>
              <a:rPr lang="en-US" altLang="zh-CN" sz="2400" dirty="0"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6650669B-B9F1-49DD-967A-ED52FFCF0DBA}"/>
              </a:ext>
            </a:extLst>
          </p:cNvPr>
          <p:cNvSpPr/>
          <p:nvPr/>
        </p:nvSpPr>
        <p:spPr>
          <a:xfrm>
            <a:off x="1056391" y="3948601"/>
            <a:ext cx="5761038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23C2A016-7E92-416A-95FE-10A13C94D709}"/>
              </a:ext>
            </a:extLst>
          </p:cNvPr>
          <p:cNvSpPr txBox="1"/>
          <p:nvPr/>
        </p:nvSpPr>
        <p:spPr>
          <a:xfrm>
            <a:off x="984954" y="3588238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1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62D4C25-2711-4A4F-8430-224B542FCC4C}"/>
              </a:ext>
            </a:extLst>
          </p:cNvPr>
          <p:cNvSpPr txBox="1"/>
          <p:nvPr/>
        </p:nvSpPr>
        <p:spPr>
          <a:xfrm>
            <a:off x="5161666" y="4164501"/>
            <a:ext cx="865943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(&lt;=n-1)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BD38B6AF-FACC-46E2-A393-95E149868F10}"/>
              </a:ext>
            </a:extLst>
          </p:cNvPr>
          <p:cNvSpPr txBox="1"/>
          <p:nvPr/>
        </p:nvSpPr>
        <p:spPr>
          <a:xfrm>
            <a:off x="6241166" y="3443776"/>
            <a:ext cx="85792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n-r+1</a:t>
            </a:r>
          </a:p>
        </p:txBody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2A1B563E-DB54-4DDA-A400-EAFDF0B60898}"/>
              </a:ext>
            </a:extLst>
          </p:cNvPr>
          <p:cNvSpPr txBox="1"/>
          <p:nvPr/>
        </p:nvSpPr>
        <p:spPr>
          <a:xfrm>
            <a:off x="84841" y="4669326"/>
            <a:ext cx="869149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右端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点</a:t>
            </a:r>
            <a:r>
              <a:rPr lang="en-US" altLang="zh-CN" sz="2400" dirty="0">
                <a:ea typeface="微软雅黑 Light" panose="020B0502040204020203" pitchFamily="34" charset="-122"/>
              </a:rPr>
              <a:t>j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6F36D0D4-9358-46EF-BA9F-3AA837CD6633}"/>
              </a:ext>
            </a:extLst>
          </p:cNvPr>
          <p:cNvSpPr/>
          <p:nvPr/>
        </p:nvSpPr>
        <p:spPr>
          <a:xfrm>
            <a:off x="1272291" y="5172563"/>
            <a:ext cx="7705725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18B61316-9284-4320-BDFE-1B6EDA38DEC0}"/>
              </a:ext>
            </a:extLst>
          </p:cNvPr>
          <p:cNvSpPr txBox="1"/>
          <p:nvPr/>
        </p:nvSpPr>
        <p:spPr>
          <a:xfrm>
            <a:off x="1056391" y="4812201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2</a:t>
            </a: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B53E55F6-7542-45D4-A01D-3D36FFE2005E}"/>
              </a:ext>
            </a:extLst>
          </p:cNvPr>
          <p:cNvSpPr txBox="1"/>
          <p:nvPr/>
        </p:nvSpPr>
        <p:spPr>
          <a:xfrm>
            <a:off x="4225041" y="4667738"/>
            <a:ext cx="994183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j=i+r-1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1D0CD688-8C61-4019-A61D-B20C3A998A50}"/>
              </a:ext>
            </a:extLst>
          </p:cNvPr>
          <p:cNvSpPr txBox="1"/>
          <p:nvPr/>
        </p:nvSpPr>
        <p:spPr>
          <a:xfrm>
            <a:off x="8617654" y="4740763"/>
            <a:ext cx="317716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n</a:t>
            </a:r>
          </a:p>
        </p:txBody>
      </p:sp>
      <p:sp>
        <p:nvSpPr>
          <p:cNvPr id="27" name="Text Box 28">
            <a:extLst>
              <a:ext uri="{FF2B5EF4-FFF2-40B4-BE49-F238E27FC236}">
                <a16:creationId xmlns:a16="http://schemas.microsoft.com/office/drawing/2014/main" id="{012C2D45-6739-428D-9912-D37CBADED676}"/>
              </a:ext>
            </a:extLst>
          </p:cNvPr>
          <p:cNvSpPr txBox="1"/>
          <p:nvPr/>
        </p:nvSpPr>
        <p:spPr>
          <a:xfrm>
            <a:off x="1972379" y="3319951"/>
            <a:ext cx="255198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i</a:t>
            </a: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51C1B91B-9141-48EA-AC4C-789EF0327AF1}"/>
              </a:ext>
            </a:extLst>
          </p:cNvPr>
          <p:cNvSpPr/>
          <p:nvPr/>
        </p:nvSpPr>
        <p:spPr>
          <a:xfrm>
            <a:off x="2116923" y="4049903"/>
            <a:ext cx="0" cy="1165226"/>
          </a:xfrm>
          <a:prstGeom prst="line">
            <a:avLst/>
          </a:prstGeom>
          <a:ln w="12700" cap="flat" cmpd="sng">
            <a:solidFill>
              <a:srgbClr val="8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6C6794A6-3221-4BA1-AEAF-838FB54A48E7}"/>
              </a:ext>
            </a:extLst>
          </p:cNvPr>
          <p:cNvSpPr/>
          <p:nvPr/>
        </p:nvSpPr>
        <p:spPr>
          <a:xfrm>
            <a:off x="4656841" y="4093063"/>
            <a:ext cx="0" cy="2232025"/>
          </a:xfrm>
          <a:prstGeom prst="line">
            <a:avLst/>
          </a:prstGeom>
          <a:ln w="12700" cap="flat" cmpd="sng">
            <a:solidFill>
              <a:srgbClr val="8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3DC24979-C8AD-44B3-8334-75E752BC7C70}"/>
              </a:ext>
            </a:extLst>
          </p:cNvPr>
          <p:cNvSpPr txBox="1"/>
          <p:nvPr/>
        </p:nvSpPr>
        <p:spPr>
          <a:xfrm>
            <a:off x="335666" y="5820263"/>
            <a:ext cx="1781257" cy="830997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</a:t>
            </a:r>
            <a:r>
              <a:rPr lang="en-US" altLang="zh-CN" sz="2400" dirty="0">
                <a:ea typeface="微软雅黑 Light" panose="020B0502040204020203" pitchFamily="34" charset="-122"/>
              </a:rPr>
              <a:t>m[i,j]</a:t>
            </a: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的断点</a:t>
            </a:r>
            <a:r>
              <a:rPr lang="en-US" altLang="zh-CN" sz="2400" dirty="0">
                <a:ea typeface="微软雅黑 Light" panose="020B0502040204020203" pitchFamily="34" charset="-122"/>
              </a:rPr>
              <a:t>k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B124E11C-0750-4180-9C3A-1429DAF3F192}"/>
              </a:ext>
            </a:extLst>
          </p:cNvPr>
          <p:cNvSpPr/>
          <p:nvPr/>
        </p:nvSpPr>
        <p:spPr>
          <a:xfrm>
            <a:off x="2353379" y="6325088"/>
            <a:ext cx="230346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" name="Text Box 36">
            <a:extLst>
              <a:ext uri="{FF2B5EF4-FFF2-40B4-BE49-F238E27FC236}">
                <a16:creationId xmlns:a16="http://schemas.microsoft.com/office/drawing/2014/main" id="{8DC99401-3232-45BE-A8DC-67BDFDA3926F}"/>
              </a:ext>
            </a:extLst>
          </p:cNvPr>
          <p:cNvSpPr txBox="1"/>
          <p:nvPr/>
        </p:nvSpPr>
        <p:spPr>
          <a:xfrm>
            <a:off x="2208916" y="5893288"/>
            <a:ext cx="564578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i+1</a:t>
            </a: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id="{BA5A436B-EF4F-4C03-9D98-B6D501229C19}"/>
              </a:ext>
            </a:extLst>
          </p:cNvPr>
          <p:cNvSpPr txBox="1"/>
          <p:nvPr/>
        </p:nvSpPr>
        <p:spPr>
          <a:xfrm>
            <a:off x="4440941" y="5964726"/>
            <a:ext cx="258404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j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B29EB19A-EF1C-4585-8EDD-96DBDCADC202}"/>
              </a:ext>
            </a:extLst>
          </p:cNvPr>
          <p:cNvSpPr txBox="1"/>
          <p:nvPr/>
        </p:nvSpPr>
        <p:spPr>
          <a:xfrm>
            <a:off x="3432879" y="5820263"/>
            <a:ext cx="336550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00000"/>
                </a:solidFill>
                <a:ea typeface="微软雅黑 Light" panose="020B0502040204020203" pitchFamily="34" charset="-122"/>
              </a:rPr>
              <a:t>k</a:t>
            </a: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1827F1AD-CAB0-4245-9CAB-9A0762594E5F}"/>
              </a:ext>
            </a:extLst>
          </p:cNvPr>
          <p:cNvSpPr txBox="1"/>
          <p:nvPr/>
        </p:nvSpPr>
        <p:spPr>
          <a:xfrm>
            <a:off x="7141279" y="3300901"/>
            <a:ext cx="2087562" cy="100647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000" dirty="0">
                <a:ea typeface="微软雅黑 Light" panose="020B0502040204020203" pitchFamily="34" charset="-122"/>
              </a:rPr>
              <a:t>规模为</a:t>
            </a:r>
            <a:r>
              <a:rPr lang="en-US" altLang="zh-CN" sz="2000" dirty="0">
                <a:ea typeface="微软雅黑 Light" panose="020B0502040204020203" pitchFamily="34" charset="-122"/>
              </a:rPr>
              <a:t>r</a:t>
            </a:r>
            <a:r>
              <a:rPr lang="zh-CN" altLang="en-US" sz="2000" dirty="0">
                <a:ea typeface="微软雅黑 Light" panose="020B0502040204020203" pitchFamily="34" charset="-122"/>
              </a:rPr>
              <a:t>的</a:t>
            </a:r>
          </a:p>
          <a:p>
            <a:pPr lvl="0" eaLnBrk="1" hangingPunct="1"/>
            <a:r>
              <a:rPr lang="zh-CN" altLang="en-US" sz="2000" dirty="0">
                <a:ea typeface="微软雅黑 Light" panose="020B0502040204020203" pitchFamily="34" charset="-122"/>
              </a:rPr>
              <a:t>子问题</a:t>
            </a:r>
            <a:r>
              <a:rPr lang="en-US" altLang="zh-CN" sz="2000" dirty="0">
                <a:ea typeface="微软雅黑 Light" panose="020B0502040204020203" pitchFamily="34" charset="-122"/>
              </a:rPr>
              <a:t>m[i, j], </a:t>
            </a:r>
            <a:r>
              <a:rPr lang="zh-CN" altLang="en-US" sz="2000" dirty="0">
                <a:ea typeface="微软雅黑 Light" panose="020B0502040204020203" pitchFamily="34" charset="-122"/>
              </a:rPr>
              <a:t>共</a:t>
            </a:r>
            <a:r>
              <a:rPr lang="en-US" altLang="zh-CN" sz="2000" dirty="0">
                <a:ea typeface="微软雅黑 Light" panose="020B0502040204020203" pitchFamily="34" charset="-122"/>
              </a:rPr>
              <a:t>n-r+1</a:t>
            </a:r>
            <a:r>
              <a:rPr lang="zh-CN" altLang="en-US" sz="2000" dirty="0">
                <a:ea typeface="微软雅黑 Light" panose="020B0502040204020203" pitchFamily="34" charset="-122"/>
              </a:rPr>
              <a:t>个</a:t>
            </a:r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A66D41AA-3146-44B1-9CD0-78DADCACA087}"/>
              </a:ext>
            </a:extLst>
          </p:cNvPr>
          <p:cNvSpPr/>
          <p:nvPr/>
        </p:nvSpPr>
        <p:spPr>
          <a:xfrm rot="-5400000">
            <a:off x="3180466" y="4020117"/>
            <a:ext cx="431800" cy="430054"/>
          </a:xfrm>
          <a:prstGeom prst="leftBrace">
            <a:avLst>
              <a:gd name="adj1" fmla="val 45863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8" name="Text Box 41">
            <a:extLst>
              <a:ext uri="{FF2B5EF4-FFF2-40B4-BE49-F238E27FC236}">
                <a16:creationId xmlns:a16="http://schemas.microsoft.com/office/drawing/2014/main" id="{F2ED8689-58A1-4759-9F4B-3029688CB242}"/>
              </a:ext>
            </a:extLst>
          </p:cNvPr>
          <p:cNvSpPr txBox="1"/>
          <p:nvPr/>
        </p:nvSpPr>
        <p:spPr>
          <a:xfrm>
            <a:off x="3001079" y="4453426"/>
            <a:ext cx="728084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m[i, 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1" name="Line 45">
            <a:extLst>
              <a:ext uri="{FF2B5EF4-FFF2-40B4-BE49-F238E27FC236}">
                <a16:creationId xmlns:a16="http://schemas.microsoft.com/office/drawing/2014/main" id="{6218864B-FC0C-4FAF-AD9A-8F4D50E434E4}"/>
              </a:ext>
            </a:extLst>
          </p:cNvPr>
          <p:cNvSpPr/>
          <p:nvPr/>
        </p:nvSpPr>
        <p:spPr>
          <a:xfrm flipH="1">
            <a:off x="2135891" y="2292838"/>
            <a:ext cx="2881313" cy="1295400"/>
          </a:xfrm>
          <a:prstGeom prst="line">
            <a:avLst/>
          </a:prstGeom>
          <a:ln w="6350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2" name="Line 46">
            <a:extLst>
              <a:ext uri="{FF2B5EF4-FFF2-40B4-BE49-F238E27FC236}">
                <a16:creationId xmlns:a16="http://schemas.microsoft.com/office/drawing/2014/main" id="{DD1BCDDB-8B76-47F8-91F2-4AF24AEADDAC}"/>
              </a:ext>
            </a:extLst>
          </p:cNvPr>
          <p:cNvSpPr/>
          <p:nvPr/>
        </p:nvSpPr>
        <p:spPr>
          <a:xfrm>
            <a:off x="2208916" y="3661263"/>
            <a:ext cx="2087563" cy="1223963"/>
          </a:xfrm>
          <a:prstGeom prst="line">
            <a:avLst/>
          </a:prstGeom>
          <a:ln w="6350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3" name="Text Box 47">
            <a:extLst>
              <a:ext uri="{FF2B5EF4-FFF2-40B4-BE49-F238E27FC236}">
                <a16:creationId xmlns:a16="http://schemas.microsoft.com/office/drawing/2014/main" id="{348D0DA7-6FEF-43CF-8E60-DC6F6EAD0535}"/>
              </a:ext>
            </a:extLst>
          </p:cNvPr>
          <p:cNvSpPr txBox="1"/>
          <p:nvPr/>
        </p:nvSpPr>
        <p:spPr>
          <a:xfrm>
            <a:off x="2569279" y="419588"/>
            <a:ext cx="3203121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子问题：   </a:t>
            </a:r>
            <a:r>
              <a:rPr lang="en-US" altLang="zh-CN" sz="2400" dirty="0">
                <a:ea typeface="微软雅黑 Light" panose="020B0502040204020203" pitchFamily="34" charset="-122"/>
              </a:rPr>
              <a:t>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sz="2400" dirty="0">
                <a:ea typeface="微软雅黑 Light" panose="020B0502040204020203" pitchFamily="34" charset="-122"/>
              </a:rPr>
              <a:t>…A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…A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</a:p>
        </p:txBody>
      </p:sp>
      <p:sp>
        <p:nvSpPr>
          <p:cNvPr id="44" name="AutoShape 48">
            <a:extLst>
              <a:ext uri="{FF2B5EF4-FFF2-40B4-BE49-F238E27FC236}">
                <a16:creationId xmlns:a16="http://schemas.microsoft.com/office/drawing/2014/main" id="{70493480-2BD1-4D05-AAED-EC163260EDFA}"/>
              </a:ext>
            </a:extLst>
          </p:cNvPr>
          <p:cNvSpPr/>
          <p:nvPr/>
        </p:nvSpPr>
        <p:spPr>
          <a:xfrm rot="-5400000">
            <a:off x="4926716" y="168048"/>
            <a:ext cx="215900" cy="430054"/>
          </a:xfrm>
          <a:prstGeom prst="rightBrace">
            <a:avLst>
              <a:gd name="adj1" fmla="val 65318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5" name="Text Box 50">
            <a:extLst>
              <a:ext uri="{FF2B5EF4-FFF2-40B4-BE49-F238E27FC236}">
                <a16:creationId xmlns:a16="http://schemas.microsoft.com/office/drawing/2014/main" id="{1D76CCDC-CCCC-4376-9722-D04B71B1A539}"/>
              </a:ext>
            </a:extLst>
          </p:cNvPr>
          <p:cNvSpPr txBox="1"/>
          <p:nvPr/>
        </p:nvSpPr>
        <p:spPr>
          <a:xfrm>
            <a:off x="4693354" y="-56662"/>
            <a:ext cx="1100137" cy="369332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r=j-i+1</a:t>
            </a:r>
          </a:p>
        </p:txBody>
      </p:sp>
      <p:sp>
        <p:nvSpPr>
          <p:cNvPr id="46" name="AutoShape 51">
            <a:extLst>
              <a:ext uri="{FF2B5EF4-FFF2-40B4-BE49-F238E27FC236}">
                <a16:creationId xmlns:a16="http://schemas.microsoft.com/office/drawing/2014/main" id="{EF8D652B-C5CA-4C26-A891-9740EE2C697A}"/>
              </a:ext>
            </a:extLst>
          </p:cNvPr>
          <p:cNvSpPr/>
          <p:nvPr/>
        </p:nvSpPr>
        <p:spPr>
          <a:xfrm>
            <a:off x="5088641" y="1140313"/>
            <a:ext cx="792163" cy="431800"/>
          </a:xfrm>
          <a:prstGeom prst="wedgeRectCallout">
            <a:avLst>
              <a:gd name="adj1" fmla="val -11523"/>
              <a:gd name="adj2" fmla="val -125000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断点</a:t>
            </a:r>
          </a:p>
        </p:txBody>
      </p:sp>
      <p:sp>
        <p:nvSpPr>
          <p:cNvPr id="47" name="AutoShape 52">
            <a:extLst>
              <a:ext uri="{FF2B5EF4-FFF2-40B4-BE49-F238E27FC236}">
                <a16:creationId xmlns:a16="http://schemas.microsoft.com/office/drawing/2014/main" id="{B3130107-C93B-41CB-8E3E-F06D2C758C05}"/>
              </a:ext>
            </a:extLst>
          </p:cNvPr>
          <p:cNvSpPr/>
          <p:nvPr/>
        </p:nvSpPr>
        <p:spPr>
          <a:xfrm>
            <a:off x="6312604" y="1140313"/>
            <a:ext cx="936625" cy="431800"/>
          </a:xfrm>
          <a:prstGeom prst="wedgeRectCallout">
            <a:avLst>
              <a:gd name="adj1" fmla="val -76273"/>
              <a:gd name="adj2" fmla="val -125000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右端点</a:t>
            </a:r>
          </a:p>
        </p:txBody>
      </p:sp>
      <p:sp>
        <p:nvSpPr>
          <p:cNvPr id="48" name="AutoShape 53">
            <a:extLst>
              <a:ext uri="{FF2B5EF4-FFF2-40B4-BE49-F238E27FC236}">
                <a16:creationId xmlns:a16="http://schemas.microsoft.com/office/drawing/2014/main" id="{29C35375-3F2C-4B16-B1A4-987703876BC9}"/>
              </a:ext>
            </a:extLst>
          </p:cNvPr>
          <p:cNvSpPr/>
          <p:nvPr/>
        </p:nvSpPr>
        <p:spPr>
          <a:xfrm>
            <a:off x="3361441" y="1140313"/>
            <a:ext cx="936625" cy="431800"/>
          </a:xfrm>
          <a:prstGeom prst="wedgeRectCallout">
            <a:avLst>
              <a:gd name="adj1" fmla="val 49324"/>
              <a:gd name="adj2" fmla="val -131986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dirty="0">
                <a:ea typeface="微软雅黑 Light" panose="020B0502040204020203" pitchFamily="34" charset="-122"/>
              </a:rPr>
              <a:t>左端点</a:t>
            </a:r>
          </a:p>
        </p:txBody>
      </p:sp>
      <p:sp>
        <p:nvSpPr>
          <p:cNvPr id="49" name="AutoShape 54">
            <a:extLst>
              <a:ext uri="{FF2B5EF4-FFF2-40B4-BE49-F238E27FC236}">
                <a16:creationId xmlns:a16="http://schemas.microsoft.com/office/drawing/2014/main" id="{FDE30475-A6A9-4AA7-9367-14664B382CF6}"/>
              </a:ext>
            </a:extLst>
          </p:cNvPr>
          <p:cNvSpPr/>
          <p:nvPr/>
        </p:nvSpPr>
        <p:spPr>
          <a:xfrm>
            <a:off x="6825639" y="59225"/>
            <a:ext cx="1197121" cy="647700"/>
          </a:xfrm>
          <a:prstGeom prst="wedgeRectCallout">
            <a:avLst>
              <a:gd name="adj1" fmla="val -164894"/>
              <a:gd name="adj2" fmla="val -40442"/>
            </a:avLst>
          </a:prstGeom>
          <a:solidFill>
            <a:schemeClr val="bg1">
              <a:lumMod val="95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dirty="0">
                <a:ea typeface="微软雅黑 Light" panose="020B0502040204020203" pitchFamily="34" charset="-122"/>
              </a:rPr>
              <a:t>子问题规模</a:t>
            </a:r>
            <a:r>
              <a:rPr lang="en-US" altLang="zh-CN" dirty="0"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ea typeface="微软雅黑 Light" panose="020B0502040204020203" pitchFamily="34" charset="-122"/>
              </a:rPr>
              <a:t>长度</a:t>
            </a:r>
          </a:p>
        </p:txBody>
      </p:sp>
      <p:sp>
        <p:nvSpPr>
          <p:cNvPr id="50" name="Text Box 55">
            <a:extLst>
              <a:ext uri="{FF2B5EF4-FFF2-40B4-BE49-F238E27FC236}">
                <a16:creationId xmlns:a16="http://schemas.microsoft.com/office/drawing/2014/main" id="{6B07D2DE-630F-425A-85D8-EEEE56AA6520}"/>
              </a:ext>
            </a:extLst>
          </p:cNvPr>
          <p:cNvSpPr txBox="1"/>
          <p:nvPr/>
        </p:nvSpPr>
        <p:spPr>
          <a:xfrm>
            <a:off x="4944179" y="6109188"/>
            <a:ext cx="1720343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共有 </a:t>
            </a:r>
            <a:r>
              <a:rPr lang="en-US" altLang="zh-CN" i="1" dirty="0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-</a:t>
            </a:r>
            <a:r>
              <a:rPr lang="en-US" altLang="zh-CN" i="1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个断点</a:t>
            </a:r>
            <a:r>
              <a:rPr lang="en-US" altLang="zh-CN" dirty="0">
                <a:ea typeface="微软雅黑 Light" panose="020B0502040204020203" pitchFamily="34" charset="-122"/>
              </a:rPr>
              <a:t>k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5A7DCF35-4BD0-4E38-B5A3-C6F36F5E91EF}"/>
              </a:ext>
            </a:extLst>
          </p:cNvPr>
          <p:cNvSpPr/>
          <p:nvPr/>
        </p:nvSpPr>
        <p:spPr>
          <a:xfrm flipH="1">
            <a:off x="3546174" y="623576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A07066E-F736-4167-913C-016CB3F2DA79}"/>
              </a:ext>
            </a:extLst>
          </p:cNvPr>
          <p:cNvSpPr/>
          <p:nvPr/>
        </p:nvSpPr>
        <p:spPr>
          <a:xfrm flipH="1">
            <a:off x="4612173" y="5115737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D2A32B1-DE98-4A80-A86E-464CAC0EAC8C}"/>
              </a:ext>
            </a:extLst>
          </p:cNvPr>
          <p:cNvSpPr/>
          <p:nvPr/>
        </p:nvSpPr>
        <p:spPr>
          <a:xfrm flipH="1">
            <a:off x="5024961" y="242675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4B6DB87-2113-4BAD-B7FB-B94C28197C5B}"/>
              </a:ext>
            </a:extLst>
          </p:cNvPr>
          <p:cNvSpPr/>
          <p:nvPr/>
        </p:nvSpPr>
        <p:spPr>
          <a:xfrm flipH="1">
            <a:off x="6796953" y="3883784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FBF694C-DFD7-461C-A3E6-773814A47895}"/>
              </a:ext>
            </a:extLst>
          </p:cNvPr>
          <p:cNvSpPr/>
          <p:nvPr/>
        </p:nvSpPr>
        <p:spPr>
          <a:xfrm flipH="1">
            <a:off x="4597844" y="3865161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5695701-4894-492F-B481-A525EA471071}"/>
              </a:ext>
            </a:extLst>
          </p:cNvPr>
          <p:cNvSpPr/>
          <p:nvPr/>
        </p:nvSpPr>
        <p:spPr>
          <a:xfrm flipH="1">
            <a:off x="2252144" y="4016928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F08313-B83E-4D87-B8D8-A7ECF62D58EC}"/>
              </a:ext>
            </a:extLst>
          </p:cNvPr>
          <p:cNvSpPr/>
          <p:nvPr/>
        </p:nvSpPr>
        <p:spPr>
          <a:xfrm flipH="1">
            <a:off x="2065922" y="3883874"/>
            <a:ext cx="109959" cy="14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8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47EF8C-CCD6-48E6-9728-5475EA9A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E9BB8B-A1B2-4CEE-B34D-E454CD40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3BDA3-80EB-48C1-95AC-976D38BF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89E8B6-3940-4D99-9CEE-1F02E589F839}"/>
              </a:ext>
            </a:extLst>
          </p:cNvPr>
          <p:cNvSpPr/>
          <p:nvPr/>
        </p:nvSpPr>
        <p:spPr bwMode="auto">
          <a:xfrm>
            <a:off x="148136" y="2704645"/>
            <a:ext cx="1008112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FD6DEE-8388-46C2-896C-0E61BB7D4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18653" y="-133579"/>
            <a:ext cx="2303463" cy="79533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示例</a:t>
            </a:r>
          </a:p>
        </p:txBody>
      </p:sp>
      <p:graphicFrame>
        <p:nvGraphicFramePr>
          <p:cNvPr id="8" name="Group 31">
            <a:extLst>
              <a:ext uri="{FF2B5EF4-FFF2-40B4-BE49-F238E27FC236}">
                <a16:creationId xmlns:a16="http://schemas.microsoft.com/office/drawing/2014/main" id="{5F4EF85C-7D0D-455B-A084-B18103F4E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19927"/>
              </p:ext>
            </p:extLst>
          </p:nvPr>
        </p:nvGraphicFramePr>
        <p:xfrm>
          <a:off x="2270623" y="-4275"/>
          <a:ext cx="6840537" cy="77851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6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35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indent="-11303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indent="-24320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indent="-34798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indent="-48768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indent="-48768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27" descr="t31">
            <a:extLst>
              <a:ext uri="{FF2B5EF4-FFF2-40B4-BE49-F238E27FC236}">
                <a16:creationId xmlns:a16="http://schemas.microsoft.com/office/drawing/2014/main" id="{ADBDC62D-3640-44B9-BB6B-EAA55FCA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27" y="3407263"/>
            <a:ext cx="9144000" cy="248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28">
            <a:extLst>
              <a:ext uri="{FF2B5EF4-FFF2-40B4-BE49-F238E27FC236}">
                <a16:creationId xmlns:a16="http://schemas.microsoft.com/office/drawing/2014/main" id="{78A4B406-5F07-4223-ACA5-40FB217A0D73}"/>
              </a:ext>
            </a:extLst>
          </p:cNvPr>
          <p:cNvSpPr/>
          <p:nvPr/>
        </p:nvSpPr>
        <p:spPr>
          <a:xfrm>
            <a:off x="-31252" y="3283438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Object 29">
            <a:extLst>
              <a:ext uri="{FF2B5EF4-FFF2-40B4-BE49-F238E27FC236}">
                <a16:creationId xmlns:a16="http://schemas.microsoft.com/office/drawing/2014/main" id="{EF05775C-43B9-4CC9-970F-1ED5B5AA2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16677"/>
              </p:ext>
            </p:extLst>
          </p:nvPr>
        </p:nvGraphicFramePr>
        <p:xfrm>
          <a:off x="148136" y="2356288"/>
          <a:ext cx="84328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0" r:id="rId4" imgW="4762500" imgH="711200" progId="Equation.3">
                  <p:embed/>
                </p:oleObj>
              </mc:Choice>
              <mc:Fallback>
                <p:oleObj r:id="rId4" imgW="4762500" imgH="711200" progId="Equation.3">
                  <p:embed/>
                  <p:pic>
                    <p:nvPicPr>
                      <p:cNvPr id="27676" name="Object 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136" y="2356288"/>
                        <a:ext cx="8432800" cy="1265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2">
            <a:extLst>
              <a:ext uri="{FF2B5EF4-FFF2-40B4-BE49-F238E27FC236}">
                <a16:creationId xmlns:a16="http://schemas.microsoft.com/office/drawing/2014/main" id="{045268CB-7AC2-4D3B-AE58-4213EA2A8587}"/>
              </a:ext>
            </a:extLst>
          </p:cNvPr>
          <p:cNvSpPr txBox="1"/>
          <p:nvPr/>
        </p:nvSpPr>
        <p:spPr>
          <a:xfrm>
            <a:off x="-31252" y="1610213"/>
            <a:ext cx="5888038" cy="400050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=A[2:5], i=2, j=5, k=2,3,4;  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=p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3" name="Line 33">
            <a:extLst>
              <a:ext uri="{FF2B5EF4-FFF2-40B4-BE49-F238E27FC236}">
                <a16:creationId xmlns:a16="http://schemas.microsoft.com/office/drawing/2014/main" id="{00D8E5C1-6E5A-4DD1-89BA-8BE55F47EC4F}"/>
              </a:ext>
            </a:extLst>
          </p:cNvPr>
          <p:cNvSpPr/>
          <p:nvPr/>
        </p:nvSpPr>
        <p:spPr>
          <a:xfrm flipH="1">
            <a:off x="148136" y="4145450"/>
            <a:ext cx="576262" cy="16557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AFC36743-0BFC-4BAD-BF7F-1F1500CFF32A}"/>
              </a:ext>
            </a:extLst>
          </p:cNvPr>
          <p:cNvSpPr txBox="1"/>
          <p:nvPr/>
        </p:nvSpPr>
        <p:spPr>
          <a:xfrm>
            <a:off x="-91577" y="5801213"/>
            <a:ext cx="1536700" cy="338137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 [1,1],…,[6,6]</a:t>
            </a:r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0BC8ED61-B30E-40C2-B729-325312552F4E}"/>
              </a:ext>
            </a:extLst>
          </p:cNvPr>
          <p:cNvSpPr/>
          <p:nvPr/>
        </p:nvSpPr>
        <p:spPr>
          <a:xfrm flipH="1">
            <a:off x="1084761" y="4648688"/>
            <a:ext cx="503237" cy="1655762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" name="Text Box 36">
            <a:extLst>
              <a:ext uri="{FF2B5EF4-FFF2-40B4-BE49-F238E27FC236}">
                <a16:creationId xmlns:a16="http://schemas.microsoft.com/office/drawing/2014/main" id="{21515D32-4630-4B96-9C6C-C537A9B86312}"/>
              </a:ext>
            </a:extLst>
          </p:cNvPr>
          <p:cNvSpPr txBox="1"/>
          <p:nvPr/>
        </p:nvSpPr>
        <p:spPr>
          <a:xfrm>
            <a:off x="-32839" y="6304450"/>
            <a:ext cx="1477962" cy="338138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.[1,2],…,[5,6]</a:t>
            </a:r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2A0D008A-7768-4044-801D-F8D15ED0B477}"/>
              </a:ext>
            </a:extLst>
          </p:cNvPr>
          <p:cNvSpPr/>
          <p:nvPr/>
        </p:nvSpPr>
        <p:spPr>
          <a:xfrm flipH="1">
            <a:off x="1803898" y="4577250"/>
            <a:ext cx="0" cy="172720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" name="Text Box 38">
            <a:extLst>
              <a:ext uri="{FF2B5EF4-FFF2-40B4-BE49-F238E27FC236}">
                <a16:creationId xmlns:a16="http://schemas.microsoft.com/office/drawing/2014/main" id="{BC77ADCF-B469-4D22-82C0-187B72B5920A}"/>
              </a:ext>
            </a:extLst>
          </p:cNvPr>
          <p:cNvSpPr txBox="1"/>
          <p:nvPr/>
        </p:nvSpPr>
        <p:spPr>
          <a:xfrm>
            <a:off x="1803898" y="6304450"/>
            <a:ext cx="1536700" cy="338138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.[1,3],…,[4,6]</a:t>
            </a:r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01015C8D-BDD5-4CE8-9A60-D0E4E064E886}"/>
              </a:ext>
            </a:extLst>
          </p:cNvPr>
          <p:cNvSpPr/>
          <p:nvPr/>
        </p:nvSpPr>
        <p:spPr>
          <a:xfrm>
            <a:off x="1803898" y="4361350"/>
            <a:ext cx="288925" cy="1439863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67D9B074-F99D-4CDA-8DF1-6394E5CCBD2A}"/>
              </a:ext>
            </a:extLst>
          </p:cNvPr>
          <p:cNvSpPr txBox="1"/>
          <p:nvPr/>
        </p:nvSpPr>
        <p:spPr>
          <a:xfrm>
            <a:off x="1732461" y="5801213"/>
            <a:ext cx="1536700" cy="338137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 [1,4],…,[3,6]</a:t>
            </a: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8802AB9F-B7EF-49B0-BEF2-F9F4E7A776DA}"/>
              </a:ext>
            </a:extLst>
          </p:cNvPr>
          <p:cNvSpPr/>
          <p:nvPr/>
        </p:nvSpPr>
        <p:spPr>
          <a:xfrm>
            <a:off x="1948361" y="4216888"/>
            <a:ext cx="360362" cy="1152525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2" name="Text Box 42">
            <a:extLst>
              <a:ext uri="{FF2B5EF4-FFF2-40B4-BE49-F238E27FC236}">
                <a16:creationId xmlns:a16="http://schemas.microsoft.com/office/drawing/2014/main" id="{B565563B-A499-45A3-90BA-23255DF97A35}"/>
              </a:ext>
            </a:extLst>
          </p:cNvPr>
          <p:cNvSpPr txBox="1"/>
          <p:nvPr/>
        </p:nvSpPr>
        <p:spPr>
          <a:xfrm>
            <a:off x="2164261" y="5369413"/>
            <a:ext cx="1273105" cy="338554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. [1,5],[2,6]</a:t>
            </a:r>
          </a:p>
        </p:txBody>
      </p:sp>
      <p:sp>
        <p:nvSpPr>
          <p:cNvPr id="23" name="Text Box 43">
            <a:extLst>
              <a:ext uri="{FF2B5EF4-FFF2-40B4-BE49-F238E27FC236}">
                <a16:creationId xmlns:a16="http://schemas.microsoft.com/office/drawing/2014/main" id="{0F73210F-FE12-4083-B588-111130CF90E6}"/>
              </a:ext>
            </a:extLst>
          </p:cNvPr>
          <p:cNvSpPr txBox="1"/>
          <p:nvPr/>
        </p:nvSpPr>
        <p:spPr>
          <a:xfrm>
            <a:off x="2164261" y="3640625"/>
            <a:ext cx="731837" cy="307975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. [1,6]</a:t>
            </a:r>
          </a:p>
        </p:txBody>
      </p:sp>
      <p:sp>
        <p:nvSpPr>
          <p:cNvPr id="24" name="Line 44">
            <a:extLst>
              <a:ext uri="{FF2B5EF4-FFF2-40B4-BE49-F238E27FC236}">
                <a16:creationId xmlns:a16="http://schemas.microsoft.com/office/drawing/2014/main" id="{7DB8C1DF-566C-47C3-A186-026AFEE0C440}"/>
              </a:ext>
            </a:extLst>
          </p:cNvPr>
          <p:cNvSpPr/>
          <p:nvPr/>
        </p:nvSpPr>
        <p:spPr>
          <a:xfrm flipV="1">
            <a:off x="2019798" y="3929550"/>
            <a:ext cx="217488" cy="71438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FBFF2B5A-A7EA-44BA-8189-3A90C66EFD86}"/>
              </a:ext>
            </a:extLst>
          </p:cNvPr>
          <p:cNvSpPr txBox="1"/>
          <p:nvPr/>
        </p:nvSpPr>
        <p:spPr>
          <a:xfrm>
            <a:off x="2237286" y="903775"/>
            <a:ext cx="6481762" cy="461963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p[0:6]=[30,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,15,5,10,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,25],  A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: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, p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列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箭头连接符 3">
            <a:extLst>
              <a:ext uri="{FF2B5EF4-FFF2-40B4-BE49-F238E27FC236}">
                <a16:creationId xmlns:a16="http://schemas.microsoft.com/office/drawing/2014/main" id="{1324265F-F937-40FC-B96A-64E741FBD377}"/>
              </a:ext>
            </a:extLst>
          </p:cNvPr>
          <p:cNvCxnSpPr/>
          <p:nvPr/>
        </p:nvCxnSpPr>
        <p:spPr>
          <a:xfrm flipV="1">
            <a:off x="348161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7" name="直接箭头连接符 23">
            <a:extLst>
              <a:ext uri="{FF2B5EF4-FFF2-40B4-BE49-F238E27FC236}">
                <a16:creationId xmlns:a16="http://schemas.microsoft.com/office/drawing/2014/main" id="{82BB2294-0DEC-4E20-8DDF-9AC25629CF92}"/>
              </a:ext>
            </a:extLst>
          </p:cNvPr>
          <p:cNvCxnSpPr/>
          <p:nvPr/>
        </p:nvCxnSpPr>
        <p:spPr>
          <a:xfrm flipV="1">
            <a:off x="568823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28" name="直接箭头连接符 24">
            <a:extLst>
              <a:ext uri="{FF2B5EF4-FFF2-40B4-BE49-F238E27FC236}">
                <a16:creationId xmlns:a16="http://schemas.microsoft.com/office/drawing/2014/main" id="{B512F306-9912-4648-B94E-3C9C59001A20}"/>
              </a:ext>
            </a:extLst>
          </p:cNvPr>
          <p:cNvCxnSpPr/>
          <p:nvPr/>
        </p:nvCxnSpPr>
        <p:spPr>
          <a:xfrm flipV="1">
            <a:off x="868861" y="1924538"/>
            <a:ext cx="0" cy="246062"/>
          </a:xfrm>
          <a:prstGeom prst="straightConnector1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9901F25D-6D03-49FC-9EA1-A9CBE244DD0B}"/>
              </a:ext>
            </a:extLst>
          </p:cNvPr>
          <p:cNvSpPr txBox="1"/>
          <p:nvPr/>
        </p:nvSpPr>
        <p:spPr>
          <a:xfrm>
            <a:off x="437061" y="2111863"/>
            <a:ext cx="312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" name="直接箭头连接符 8">
            <a:extLst>
              <a:ext uri="{FF2B5EF4-FFF2-40B4-BE49-F238E27FC236}">
                <a16:creationId xmlns:a16="http://schemas.microsoft.com/office/drawing/2014/main" id="{37B08661-F2A1-4F85-A0A5-2DB78BE84DDD}"/>
              </a:ext>
            </a:extLst>
          </p:cNvPr>
          <p:cNvCxnSpPr>
            <a:stCxn id="33" idx="25"/>
          </p:cNvCxnSpPr>
          <p:nvPr/>
        </p:nvCxnSpPr>
        <p:spPr>
          <a:xfrm flipV="1">
            <a:off x="4858248" y="2010263"/>
            <a:ext cx="474663" cy="1292225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1" name="TextBox 9">
            <a:extLst>
              <a:ext uri="{FF2B5EF4-FFF2-40B4-BE49-F238E27FC236}">
                <a16:creationId xmlns:a16="http://schemas.microsoft.com/office/drawing/2014/main" id="{6BE146D2-952D-45A6-9903-CD76F969452B}"/>
              </a:ext>
            </a:extLst>
          </p:cNvPr>
          <p:cNvSpPr txBox="1"/>
          <p:nvPr/>
        </p:nvSpPr>
        <p:spPr>
          <a:xfrm>
            <a:off x="2019798" y="2021375"/>
            <a:ext cx="396875" cy="3397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600" b="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Box 30">
            <a:extLst>
              <a:ext uri="{FF2B5EF4-FFF2-40B4-BE49-F238E27FC236}">
                <a16:creationId xmlns:a16="http://schemas.microsoft.com/office/drawing/2014/main" id="{A7E60241-84E9-40B2-8D1F-44F948B10231}"/>
              </a:ext>
            </a:extLst>
          </p:cNvPr>
          <p:cNvSpPr txBox="1"/>
          <p:nvPr/>
        </p:nvSpPr>
        <p:spPr>
          <a:xfrm>
            <a:off x="2642098" y="2029313"/>
            <a:ext cx="317586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lvl="0" rtl="0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A[3,5]: p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i-1</a:t>
            </a:r>
            <a:r>
              <a:rPr lang="en-US" altLang="zh-CN" sz="1600" dirty="0">
                <a:cs typeface="+mn-cs"/>
              </a:rPr>
              <a:t>=p</a:t>
            </a:r>
            <a:r>
              <a:rPr lang="en-US" altLang="zh-CN" sz="1600" baseline="-25000" dirty="0"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=15</a:t>
            </a:r>
            <a:r>
              <a:rPr lang="zh-CN" altLang="en-US" sz="1600" dirty="0">
                <a:cs typeface="+mn-cs"/>
              </a:rPr>
              <a:t>行，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16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=p</a:t>
            </a:r>
            <a:r>
              <a: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列</a:t>
            </a:r>
          </a:p>
        </p:txBody>
      </p:sp>
      <p:sp>
        <p:nvSpPr>
          <p:cNvPr id="33" name="任意多边形 6">
            <a:extLst>
              <a:ext uri="{FF2B5EF4-FFF2-40B4-BE49-F238E27FC236}">
                <a16:creationId xmlns:a16="http://schemas.microsoft.com/office/drawing/2014/main" id="{B566871B-8287-4EAC-A4B6-0C315E6C8028}"/>
              </a:ext>
            </a:extLst>
          </p:cNvPr>
          <p:cNvSpPr/>
          <p:nvPr/>
        </p:nvSpPr>
        <p:spPr>
          <a:xfrm>
            <a:off x="3956548" y="2291250"/>
            <a:ext cx="973138" cy="1423988"/>
          </a:xfrm>
          <a:custGeom>
            <a:avLst/>
            <a:gdLst/>
            <a:ahLst/>
            <a:cxnLst>
              <a:cxn ang="0">
                <a:pos x="122251" y="77002"/>
              </a:cxn>
              <a:cxn ang="0">
                <a:pos x="103001" y="250257"/>
              </a:cxn>
              <a:cxn ang="0">
                <a:pos x="83750" y="442762"/>
              </a:cxn>
              <a:cxn ang="0">
                <a:pos x="74125" y="519764"/>
              </a:cxn>
              <a:cxn ang="0">
                <a:pos x="54875" y="616017"/>
              </a:cxn>
              <a:cxn ang="0">
                <a:pos x="35624" y="644892"/>
              </a:cxn>
              <a:cxn ang="0">
                <a:pos x="25999" y="683393"/>
              </a:cxn>
              <a:cxn ang="0">
                <a:pos x="25999" y="1049153"/>
              </a:cxn>
              <a:cxn ang="0">
                <a:pos x="45249" y="1135781"/>
              </a:cxn>
              <a:cxn ang="0">
                <a:pos x="54875" y="1232033"/>
              </a:cxn>
              <a:cxn ang="0">
                <a:pos x="74125" y="1260909"/>
              </a:cxn>
              <a:cxn ang="0">
                <a:pos x="83750" y="1289785"/>
              </a:cxn>
              <a:cxn ang="0">
                <a:pos x="112626" y="1309036"/>
              </a:cxn>
              <a:cxn ang="0">
                <a:pos x="180003" y="1347537"/>
              </a:cxn>
              <a:cxn ang="0">
                <a:pos x="218504" y="1337911"/>
              </a:cxn>
              <a:cxn ang="0">
                <a:pos x="382133" y="1347537"/>
              </a:cxn>
              <a:cxn ang="0">
                <a:pos x="488011" y="1386038"/>
              </a:cxn>
              <a:cxn ang="0">
                <a:pos x="536138" y="1414913"/>
              </a:cxn>
              <a:cxn ang="0">
                <a:pos x="574639" y="1424539"/>
              </a:cxn>
              <a:cxn ang="0">
                <a:pos x="824896" y="1414913"/>
              </a:cxn>
              <a:cxn ang="0">
                <a:pos x="892272" y="1405288"/>
              </a:cxn>
              <a:cxn ang="0">
                <a:pos x="921148" y="1376412"/>
              </a:cxn>
              <a:cxn ang="0">
                <a:pos x="950024" y="1357162"/>
              </a:cxn>
              <a:cxn ang="0">
                <a:pos x="959649" y="1222408"/>
              </a:cxn>
              <a:cxn ang="0">
                <a:pos x="901898" y="1164657"/>
              </a:cxn>
              <a:cxn ang="0">
                <a:pos x="901898" y="1010652"/>
              </a:cxn>
              <a:cxn ang="0">
                <a:pos x="921148" y="952901"/>
              </a:cxn>
              <a:cxn ang="0">
                <a:pos x="921148" y="308008"/>
              </a:cxn>
              <a:cxn ang="0">
                <a:pos x="911523" y="231006"/>
              </a:cxn>
              <a:cxn ang="0">
                <a:pos x="901898" y="173255"/>
              </a:cxn>
              <a:cxn ang="0">
                <a:pos x="863397" y="154004"/>
              </a:cxn>
              <a:cxn ang="0">
                <a:pos x="844146" y="115503"/>
              </a:cxn>
              <a:cxn ang="0">
                <a:pos x="815270" y="86627"/>
              </a:cxn>
              <a:cxn ang="0">
                <a:pos x="805645" y="57751"/>
              </a:cxn>
              <a:cxn ang="0">
                <a:pos x="767144" y="38501"/>
              </a:cxn>
              <a:cxn ang="0">
                <a:pos x="603515" y="57751"/>
              </a:cxn>
              <a:cxn ang="0">
                <a:pos x="574639" y="77002"/>
              </a:cxn>
              <a:cxn ang="0">
                <a:pos x="237755" y="57751"/>
              </a:cxn>
              <a:cxn ang="0">
                <a:pos x="160752" y="38501"/>
              </a:cxn>
              <a:cxn ang="0">
                <a:pos x="122251" y="19250"/>
              </a:cxn>
              <a:cxn ang="0">
                <a:pos x="45249" y="0"/>
              </a:cxn>
              <a:cxn ang="0">
                <a:pos x="25999" y="134753"/>
              </a:cxn>
              <a:cxn ang="0">
                <a:pos x="64500" y="144379"/>
              </a:cxn>
              <a:cxn ang="0">
                <a:pos x="122251" y="144379"/>
              </a:cxn>
            </a:cxnLst>
            <a:rect l="0" t="0" r="0" b="0"/>
            <a:pathLst>
              <a:path w="972610" h="1424539">
                <a:moveTo>
                  <a:pt x="122251" y="77002"/>
                </a:moveTo>
                <a:cubicBezTo>
                  <a:pt x="115834" y="134754"/>
                  <a:pt x="108783" y="192438"/>
                  <a:pt x="103001" y="250257"/>
                </a:cubicBezTo>
                <a:cubicBezTo>
                  <a:pt x="96584" y="314425"/>
                  <a:pt x="90620" y="378641"/>
                  <a:pt x="83750" y="442762"/>
                </a:cubicBezTo>
                <a:cubicBezTo>
                  <a:pt x="80994" y="468482"/>
                  <a:pt x="77544" y="494124"/>
                  <a:pt x="74125" y="519764"/>
                </a:cubicBezTo>
                <a:cubicBezTo>
                  <a:pt x="70901" y="543945"/>
                  <a:pt x="68170" y="589428"/>
                  <a:pt x="54875" y="616017"/>
                </a:cubicBezTo>
                <a:cubicBezTo>
                  <a:pt x="49702" y="626364"/>
                  <a:pt x="42041" y="635267"/>
                  <a:pt x="35624" y="644892"/>
                </a:cubicBezTo>
                <a:cubicBezTo>
                  <a:pt x="32416" y="657726"/>
                  <a:pt x="28365" y="670378"/>
                  <a:pt x="25999" y="683393"/>
                </a:cubicBezTo>
                <a:cubicBezTo>
                  <a:pt x="2092" y="814876"/>
                  <a:pt x="16547" y="879012"/>
                  <a:pt x="25999" y="1049153"/>
                </a:cubicBezTo>
                <a:cubicBezTo>
                  <a:pt x="26872" y="1064865"/>
                  <a:pt x="40831" y="1118108"/>
                  <a:pt x="45249" y="1135781"/>
                </a:cubicBezTo>
                <a:cubicBezTo>
                  <a:pt x="48458" y="1167865"/>
                  <a:pt x="47625" y="1200615"/>
                  <a:pt x="54875" y="1232033"/>
                </a:cubicBezTo>
                <a:cubicBezTo>
                  <a:pt x="57476" y="1243305"/>
                  <a:pt x="68952" y="1250562"/>
                  <a:pt x="74125" y="1260909"/>
                </a:cubicBezTo>
                <a:cubicBezTo>
                  <a:pt x="78662" y="1269984"/>
                  <a:pt x="77412" y="1281862"/>
                  <a:pt x="83750" y="1289785"/>
                </a:cubicBezTo>
                <a:cubicBezTo>
                  <a:pt x="90977" y="1298818"/>
                  <a:pt x="103739" y="1301630"/>
                  <a:pt x="112626" y="1309036"/>
                </a:cubicBezTo>
                <a:cubicBezTo>
                  <a:pt x="161778" y="1349996"/>
                  <a:pt x="117682" y="1331956"/>
                  <a:pt x="180003" y="1347537"/>
                </a:cubicBezTo>
                <a:cubicBezTo>
                  <a:pt x="192837" y="1344328"/>
                  <a:pt x="205275" y="1337911"/>
                  <a:pt x="218504" y="1337911"/>
                </a:cubicBezTo>
                <a:cubicBezTo>
                  <a:pt x="273141" y="1337911"/>
                  <a:pt x="327955" y="1340470"/>
                  <a:pt x="382133" y="1347537"/>
                </a:cubicBezTo>
                <a:cubicBezTo>
                  <a:pt x="394294" y="1349123"/>
                  <a:pt x="473820" y="1378943"/>
                  <a:pt x="488011" y="1386038"/>
                </a:cubicBezTo>
                <a:cubicBezTo>
                  <a:pt x="504744" y="1394404"/>
                  <a:pt x="519042" y="1407315"/>
                  <a:pt x="536138" y="1414913"/>
                </a:cubicBezTo>
                <a:cubicBezTo>
                  <a:pt x="548227" y="1420286"/>
                  <a:pt x="561805" y="1421330"/>
                  <a:pt x="574639" y="1424539"/>
                </a:cubicBezTo>
                <a:cubicBezTo>
                  <a:pt x="658058" y="1421330"/>
                  <a:pt x="741568" y="1419963"/>
                  <a:pt x="824896" y="1414913"/>
                </a:cubicBezTo>
                <a:cubicBezTo>
                  <a:pt x="847541" y="1413541"/>
                  <a:pt x="871208" y="1413714"/>
                  <a:pt x="892272" y="1405288"/>
                </a:cubicBezTo>
                <a:cubicBezTo>
                  <a:pt x="904911" y="1400233"/>
                  <a:pt x="910691" y="1385126"/>
                  <a:pt x="921148" y="1376412"/>
                </a:cubicBezTo>
                <a:cubicBezTo>
                  <a:pt x="930035" y="1369006"/>
                  <a:pt x="940399" y="1363579"/>
                  <a:pt x="950024" y="1357162"/>
                </a:cubicBezTo>
                <a:cubicBezTo>
                  <a:pt x="966025" y="1309160"/>
                  <a:pt x="986363" y="1275835"/>
                  <a:pt x="959649" y="1222408"/>
                </a:cubicBezTo>
                <a:cubicBezTo>
                  <a:pt x="947474" y="1198058"/>
                  <a:pt x="901898" y="1164657"/>
                  <a:pt x="901898" y="1164657"/>
                </a:cubicBezTo>
                <a:cubicBezTo>
                  <a:pt x="880845" y="1101501"/>
                  <a:pt x="884063" y="1123606"/>
                  <a:pt x="901898" y="1010652"/>
                </a:cubicBezTo>
                <a:cubicBezTo>
                  <a:pt x="905063" y="990609"/>
                  <a:pt x="921148" y="952901"/>
                  <a:pt x="921148" y="952901"/>
                </a:cubicBezTo>
                <a:cubicBezTo>
                  <a:pt x="945913" y="680481"/>
                  <a:pt x="937131" y="819476"/>
                  <a:pt x="921148" y="308008"/>
                </a:cubicBezTo>
                <a:cubicBezTo>
                  <a:pt x="920340" y="282154"/>
                  <a:pt x="915181" y="256613"/>
                  <a:pt x="911523" y="231006"/>
                </a:cubicBezTo>
                <a:cubicBezTo>
                  <a:pt x="908763" y="211686"/>
                  <a:pt x="912241" y="189804"/>
                  <a:pt x="901898" y="173255"/>
                </a:cubicBezTo>
                <a:cubicBezTo>
                  <a:pt x="894293" y="161087"/>
                  <a:pt x="876231" y="160421"/>
                  <a:pt x="863397" y="154004"/>
                </a:cubicBezTo>
                <a:cubicBezTo>
                  <a:pt x="856980" y="141170"/>
                  <a:pt x="852486" y="127179"/>
                  <a:pt x="844146" y="115503"/>
                </a:cubicBezTo>
                <a:cubicBezTo>
                  <a:pt x="836234" y="104426"/>
                  <a:pt x="822821" y="97953"/>
                  <a:pt x="815270" y="86627"/>
                </a:cubicBezTo>
                <a:cubicBezTo>
                  <a:pt x="809642" y="78185"/>
                  <a:pt x="812819" y="64925"/>
                  <a:pt x="805645" y="57751"/>
                </a:cubicBezTo>
                <a:cubicBezTo>
                  <a:pt x="795499" y="47605"/>
                  <a:pt x="779978" y="44918"/>
                  <a:pt x="767144" y="38501"/>
                </a:cubicBezTo>
                <a:cubicBezTo>
                  <a:pt x="759204" y="39295"/>
                  <a:pt x="624792" y="51368"/>
                  <a:pt x="603515" y="57751"/>
                </a:cubicBezTo>
                <a:cubicBezTo>
                  <a:pt x="592435" y="61075"/>
                  <a:pt x="584264" y="70585"/>
                  <a:pt x="574639" y="77002"/>
                </a:cubicBezTo>
                <a:cubicBezTo>
                  <a:pt x="548938" y="75778"/>
                  <a:pt x="291975" y="65145"/>
                  <a:pt x="237755" y="57751"/>
                </a:cubicBezTo>
                <a:cubicBezTo>
                  <a:pt x="211540" y="54176"/>
                  <a:pt x="160752" y="38501"/>
                  <a:pt x="160752" y="38501"/>
                </a:cubicBezTo>
                <a:cubicBezTo>
                  <a:pt x="147918" y="32084"/>
                  <a:pt x="135863" y="23787"/>
                  <a:pt x="122251" y="19250"/>
                </a:cubicBezTo>
                <a:cubicBezTo>
                  <a:pt x="97151" y="10883"/>
                  <a:pt x="45249" y="0"/>
                  <a:pt x="45249" y="0"/>
                </a:cubicBezTo>
                <a:cubicBezTo>
                  <a:pt x="-6652" y="34600"/>
                  <a:pt x="-15049" y="28029"/>
                  <a:pt x="25999" y="134753"/>
                </a:cubicBezTo>
                <a:cubicBezTo>
                  <a:pt x="30748" y="147100"/>
                  <a:pt x="51337" y="143063"/>
                  <a:pt x="64500" y="144379"/>
                </a:cubicBezTo>
                <a:cubicBezTo>
                  <a:pt x="83655" y="146295"/>
                  <a:pt x="103001" y="144379"/>
                  <a:pt x="122251" y="144379"/>
                </a:cubicBez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椭圆 19">
            <a:extLst>
              <a:ext uri="{FF2B5EF4-FFF2-40B4-BE49-F238E27FC236}">
                <a16:creationId xmlns:a16="http://schemas.microsoft.com/office/drawing/2014/main" id="{BB0BC2D5-DE23-4C49-BAD6-3CD43ABD0D8A}"/>
              </a:ext>
            </a:extLst>
          </p:cNvPr>
          <p:cNvSpPr/>
          <p:nvPr/>
        </p:nvSpPr>
        <p:spPr>
          <a:xfrm>
            <a:off x="8242799" y="4181900"/>
            <a:ext cx="388937" cy="287338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689BA619-1C59-4026-9B95-CF47CB53E6AF}"/>
              </a:ext>
            </a:extLst>
          </p:cNvPr>
          <p:cNvSpPr txBox="1"/>
          <p:nvPr/>
        </p:nvSpPr>
        <p:spPr>
          <a:xfrm>
            <a:off x="3604123" y="-4275"/>
            <a:ext cx="3890963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{                                                       }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7D4662FB-FBB6-4950-8092-411FC121CFAC}"/>
              </a:ext>
            </a:extLst>
          </p:cNvPr>
          <p:cNvSpPr txBox="1"/>
          <p:nvPr/>
        </p:nvSpPr>
        <p:spPr>
          <a:xfrm>
            <a:off x="7420473" y="5939325"/>
            <a:ext cx="1689100" cy="400050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(A</a:t>
            </a:r>
            <a:r>
              <a:rPr lang="en-US" altLang="zh-CN" sz="2000" b="1" baseline="-25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="1" baseline="-250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(A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0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7" name="直接箭头连接符 27">
            <a:extLst>
              <a:ext uri="{FF2B5EF4-FFF2-40B4-BE49-F238E27FC236}">
                <a16:creationId xmlns:a16="http://schemas.microsoft.com/office/drawing/2014/main" id="{4E0DFE50-06A3-4FD0-B946-B9F8521D2D8C}"/>
              </a:ext>
            </a:extLst>
          </p:cNvPr>
          <p:cNvCxnSpPr>
            <a:stCxn id="34" idx="4"/>
            <a:endCxn id="36" idx="0"/>
          </p:cNvCxnSpPr>
          <p:nvPr/>
        </p:nvCxnSpPr>
        <p:spPr>
          <a:xfrm flipH="1">
            <a:off x="8265023" y="4469238"/>
            <a:ext cx="172245" cy="1470087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CCF6788D-1C4B-405E-AA22-90CE8B50D232}"/>
              </a:ext>
            </a:extLst>
          </p:cNvPr>
          <p:cNvSpPr/>
          <p:nvPr/>
        </p:nvSpPr>
        <p:spPr bwMode="auto">
          <a:xfrm>
            <a:off x="533079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6EE71EA-764D-428C-8F72-1B876CB16E5B}"/>
              </a:ext>
            </a:extLst>
          </p:cNvPr>
          <p:cNvSpPr/>
          <p:nvPr/>
        </p:nvSpPr>
        <p:spPr bwMode="auto">
          <a:xfrm>
            <a:off x="833117" y="4216888"/>
            <a:ext cx="71487" cy="7200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6A45A9A-5AD3-49FC-892F-F380F7CEFFBF}"/>
              </a:ext>
            </a:extLst>
          </p:cNvPr>
          <p:cNvSpPr/>
          <p:nvPr/>
        </p:nvSpPr>
        <p:spPr bwMode="auto">
          <a:xfrm>
            <a:off x="1084761" y="443283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05C91C8-DDA3-49F1-9EDE-493DD7184AC0}"/>
              </a:ext>
            </a:extLst>
          </p:cNvPr>
          <p:cNvSpPr/>
          <p:nvPr/>
        </p:nvSpPr>
        <p:spPr bwMode="auto">
          <a:xfrm>
            <a:off x="1380182" y="4678913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83F1DB5-D50C-4D36-AE31-09FAAB948D8B}"/>
              </a:ext>
            </a:extLst>
          </p:cNvPr>
          <p:cNvSpPr/>
          <p:nvPr/>
        </p:nvSpPr>
        <p:spPr bwMode="auto">
          <a:xfrm>
            <a:off x="1696717" y="4923833"/>
            <a:ext cx="71487" cy="72008"/>
          </a:xfrm>
          <a:prstGeom prst="ellipse">
            <a:avLst/>
          </a:prstGeom>
          <a:solidFill>
            <a:srgbClr val="0070C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C44FACE-5727-4BDC-AC31-15C763F816BE}"/>
              </a:ext>
            </a:extLst>
          </p:cNvPr>
          <p:cNvSpPr/>
          <p:nvPr/>
        </p:nvSpPr>
        <p:spPr bwMode="auto">
          <a:xfrm>
            <a:off x="840261" y="3970603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02FFD39-0910-4815-B220-71C9C22E4D52}"/>
              </a:ext>
            </a:extLst>
          </p:cNvPr>
          <p:cNvSpPr/>
          <p:nvPr/>
        </p:nvSpPr>
        <p:spPr bwMode="auto">
          <a:xfrm>
            <a:off x="1084761" y="4216888"/>
            <a:ext cx="71487" cy="72008"/>
          </a:xfrm>
          <a:prstGeom prst="ellipse">
            <a:avLst/>
          </a:prstGeom>
          <a:solidFill>
            <a:srgbClr val="9900FF"/>
          </a:solidFill>
          <a:ln w="6350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46DFD91-6BB9-4ECA-AB41-19737D0014B7}"/>
              </a:ext>
            </a:extLst>
          </p:cNvPr>
          <p:cNvSpPr/>
          <p:nvPr/>
        </p:nvSpPr>
        <p:spPr bwMode="auto">
          <a:xfrm>
            <a:off x="1373636" y="443283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3FC504A3-9B02-4138-B5B6-0D1994109126}"/>
              </a:ext>
            </a:extLst>
          </p:cNvPr>
          <p:cNvSpPr/>
          <p:nvPr/>
        </p:nvSpPr>
        <p:spPr bwMode="auto">
          <a:xfrm>
            <a:off x="1673649" y="4678913"/>
            <a:ext cx="71487" cy="72008"/>
          </a:xfrm>
          <a:prstGeom prst="ellipse">
            <a:avLst/>
          </a:prstGeom>
          <a:solidFill>
            <a:srgbClr val="9900FF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6C04611-1BB9-4755-AC0F-FCDA6238824E}"/>
              </a:ext>
            </a:extLst>
          </p:cNvPr>
          <p:cNvSpPr/>
          <p:nvPr/>
        </p:nvSpPr>
        <p:spPr bwMode="auto">
          <a:xfrm>
            <a:off x="1984054" y="4937327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E7B579E-513C-45D6-87D9-88F320B4C58D}"/>
              </a:ext>
            </a:extLst>
          </p:cNvPr>
          <p:cNvSpPr/>
          <p:nvPr/>
        </p:nvSpPr>
        <p:spPr bwMode="auto">
          <a:xfrm>
            <a:off x="1984053" y="5188921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44702-F06A-48B8-9B04-144CAA52B621}"/>
              </a:ext>
            </a:extLst>
          </p:cNvPr>
          <p:cNvSpPr/>
          <p:nvPr/>
        </p:nvSpPr>
        <p:spPr bwMode="auto">
          <a:xfrm>
            <a:off x="1094311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87BA8D1-691B-4CEE-8F46-9FE589A1C43D}"/>
              </a:ext>
            </a:extLst>
          </p:cNvPr>
          <p:cNvSpPr/>
          <p:nvPr/>
        </p:nvSpPr>
        <p:spPr bwMode="auto">
          <a:xfrm>
            <a:off x="1409379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96DC078-B26C-474A-8E0C-8E494A011659}"/>
              </a:ext>
            </a:extLst>
          </p:cNvPr>
          <p:cNvSpPr/>
          <p:nvPr/>
        </p:nvSpPr>
        <p:spPr bwMode="auto">
          <a:xfrm>
            <a:off x="1695923" y="3984605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B5FE50D-7FF1-4087-AC01-3CFFC2921FDD}"/>
              </a:ext>
            </a:extLst>
          </p:cNvPr>
          <p:cNvSpPr/>
          <p:nvPr/>
        </p:nvSpPr>
        <p:spPr bwMode="auto">
          <a:xfrm>
            <a:off x="2019796" y="3992320"/>
            <a:ext cx="71487" cy="72008"/>
          </a:xfrm>
          <a:prstGeom prst="ellipse">
            <a:avLst/>
          </a:prstGeom>
          <a:solidFill>
            <a:srgbClr val="C00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659F11DC-0876-4D3F-B6F1-03D478A2A232}"/>
              </a:ext>
            </a:extLst>
          </p:cNvPr>
          <p:cNvSpPr/>
          <p:nvPr/>
        </p:nvSpPr>
        <p:spPr bwMode="auto">
          <a:xfrm>
            <a:off x="1984052" y="4256924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691AAD4-B8E9-46B6-9044-16C18ED36D03}"/>
              </a:ext>
            </a:extLst>
          </p:cNvPr>
          <p:cNvSpPr/>
          <p:nvPr/>
        </p:nvSpPr>
        <p:spPr bwMode="auto">
          <a:xfrm>
            <a:off x="1971354" y="4469238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F721045-3523-4AB3-A714-98C28CD06733}"/>
              </a:ext>
            </a:extLst>
          </p:cNvPr>
          <p:cNvSpPr/>
          <p:nvPr/>
        </p:nvSpPr>
        <p:spPr bwMode="auto">
          <a:xfrm>
            <a:off x="1983259" y="4699899"/>
            <a:ext cx="71487" cy="72008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31D2687-3732-48CE-BD27-067F43131308}"/>
              </a:ext>
            </a:extLst>
          </p:cNvPr>
          <p:cNvSpPr/>
          <p:nvPr/>
        </p:nvSpPr>
        <p:spPr bwMode="auto">
          <a:xfrm>
            <a:off x="1370558" y="4216888"/>
            <a:ext cx="71487" cy="72008"/>
          </a:xfrm>
          <a:prstGeom prst="ellipse">
            <a:avLst/>
          </a:prstGeom>
          <a:solidFill>
            <a:srgbClr val="0070C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28EEF26-94AF-4E6F-9771-A5C403E8975B}"/>
              </a:ext>
            </a:extLst>
          </p:cNvPr>
          <p:cNvSpPr/>
          <p:nvPr/>
        </p:nvSpPr>
        <p:spPr bwMode="auto">
          <a:xfrm>
            <a:off x="1667299" y="4224952"/>
            <a:ext cx="71487" cy="72008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093101C-75ED-4AC4-A0DD-00B7298C6E4F}"/>
              </a:ext>
            </a:extLst>
          </p:cNvPr>
          <p:cNvSpPr/>
          <p:nvPr/>
        </p:nvSpPr>
        <p:spPr bwMode="auto">
          <a:xfrm>
            <a:off x="1667299" y="4468841"/>
            <a:ext cx="71487" cy="7200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E91CE08-3C80-4132-A0D4-EE23D0887D0D}"/>
              </a:ext>
            </a:extLst>
          </p:cNvPr>
          <p:cNvCxnSpPr/>
          <p:nvPr/>
        </p:nvCxnSpPr>
        <p:spPr bwMode="auto">
          <a:xfrm>
            <a:off x="876004" y="760429"/>
            <a:ext cx="85566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E957F54-E17E-4E2C-8657-5C4FA68B72C4}"/>
              </a:ext>
            </a:extLst>
          </p:cNvPr>
          <p:cNvCxnSpPr>
            <a:endCxn id="57" idx="1"/>
          </p:cNvCxnSpPr>
          <p:nvPr/>
        </p:nvCxnSpPr>
        <p:spPr bwMode="auto">
          <a:xfrm>
            <a:off x="1165798" y="3208701"/>
            <a:ext cx="511970" cy="10267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82791CE-4015-4301-B4A4-B89B8615C5D6}"/>
              </a:ext>
            </a:extLst>
          </p:cNvPr>
          <p:cNvCxnSpPr/>
          <p:nvPr/>
        </p:nvCxnSpPr>
        <p:spPr bwMode="auto">
          <a:xfrm>
            <a:off x="2055541" y="2704645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D00EDC2-6604-4D3A-B667-205AB44F6B71}"/>
              </a:ext>
            </a:extLst>
          </p:cNvPr>
          <p:cNvCxnSpPr/>
          <p:nvPr/>
        </p:nvCxnSpPr>
        <p:spPr bwMode="auto">
          <a:xfrm>
            <a:off x="3100588" y="2704645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5973337-B960-45A2-98F1-39519F917C9D}"/>
              </a:ext>
            </a:extLst>
          </p:cNvPr>
          <p:cNvCxnSpPr/>
          <p:nvPr/>
        </p:nvCxnSpPr>
        <p:spPr bwMode="auto">
          <a:xfrm>
            <a:off x="2042841" y="3134163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0E78F1C-86BF-44CF-992B-00BBACE475D3}"/>
              </a:ext>
            </a:extLst>
          </p:cNvPr>
          <p:cNvCxnSpPr/>
          <p:nvPr/>
        </p:nvCxnSpPr>
        <p:spPr bwMode="auto">
          <a:xfrm>
            <a:off x="3013188" y="310395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4F1664B-ED66-4C72-96A2-854AAB8D6749}"/>
              </a:ext>
            </a:extLst>
          </p:cNvPr>
          <p:cNvCxnSpPr/>
          <p:nvPr/>
        </p:nvCxnSpPr>
        <p:spPr bwMode="auto">
          <a:xfrm>
            <a:off x="2092823" y="356874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BD467F1-6DBA-480D-872A-D68206C10B16}"/>
              </a:ext>
            </a:extLst>
          </p:cNvPr>
          <p:cNvCxnSpPr/>
          <p:nvPr/>
        </p:nvCxnSpPr>
        <p:spPr bwMode="auto">
          <a:xfrm>
            <a:off x="3100588" y="3568741"/>
            <a:ext cx="75701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椭圆 19">
            <a:extLst>
              <a:ext uri="{FF2B5EF4-FFF2-40B4-BE49-F238E27FC236}">
                <a16:creationId xmlns:a16="http://schemas.microsoft.com/office/drawing/2014/main" id="{A96DB840-9382-44D9-8008-E709B582609E}"/>
              </a:ext>
            </a:extLst>
          </p:cNvPr>
          <p:cNvSpPr/>
          <p:nvPr/>
        </p:nvSpPr>
        <p:spPr>
          <a:xfrm>
            <a:off x="7892036" y="2813004"/>
            <a:ext cx="827012" cy="287338"/>
          </a:xfrm>
          <a:prstGeom prst="ellipse">
            <a:avLst/>
          </a:prstGeom>
          <a:noFill/>
          <a:ln w="63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9AA5B0B8-C4B2-428A-B739-D93E0142B4E9}"/>
              </a:ext>
            </a:extLst>
          </p:cNvPr>
          <p:cNvSpPr txBox="1"/>
          <p:nvPr/>
        </p:nvSpPr>
        <p:spPr>
          <a:xfrm>
            <a:off x="131294" y="2427646"/>
            <a:ext cx="1042273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5-2=3</a:t>
            </a:r>
            <a:r>
              <a:rPr lang="zh-CN" altLang="en-US" sz="1200" dirty="0"/>
              <a:t>种分解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1FBD416-34B4-4AA7-8B0D-5FD1C522863B}"/>
              </a:ext>
            </a:extLst>
          </p:cNvPr>
          <p:cNvCxnSpPr/>
          <p:nvPr/>
        </p:nvCxnSpPr>
        <p:spPr bwMode="auto">
          <a:xfrm>
            <a:off x="3242558" y="4203874"/>
            <a:ext cx="33496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027D932-0517-4853-9ABF-32DB9AE2BB57}"/>
              </a:ext>
            </a:extLst>
          </p:cNvPr>
          <p:cNvCxnSpPr/>
          <p:nvPr/>
        </p:nvCxnSpPr>
        <p:spPr bwMode="auto">
          <a:xfrm flipH="1">
            <a:off x="3269161" y="4203874"/>
            <a:ext cx="118714" cy="661011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71" name="TextBox 13">
            <a:extLst>
              <a:ext uri="{FF2B5EF4-FFF2-40B4-BE49-F238E27FC236}">
                <a16:creationId xmlns:a16="http://schemas.microsoft.com/office/drawing/2014/main" id="{37095D23-9990-4D85-80EB-BE3DFC00F4F4}"/>
              </a:ext>
            </a:extLst>
          </p:cNvPr>
          <p:cNvSpPr txBox="1"/>
          <p:nvPr/>
        </p:nvSpPr>
        <p:spPr>
          <a:xfrm>
            <a:off x="2953143" y="4857741"/>
            <a:ext cx="1301959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A[1,2]: 30</a:t>
            </a:r>
            <a:r>
              <a:rPr lang="zh-CN" altLang="en-US" sz="1200" dirty="0"/>
              <a:t>*</a:t>
            </a:r>
            <a:r>
              <a:rPr lang="en-US" altLang="zh-CN" sz="1200" dirty="0"/>
              <a:t>35</a:t>
            </a:r>
            <a:r>
              <a:rPr lang="zh-CN" altLang="en-US" sz="1200" dirty="0"/>
              <a:t>*</a:t>
            </a:r>
            <a:r>
              <a:rPr lang="en-US" altLang="zh-CN" sz="1200" dirty="0"/>
              <a:t>15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584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A7EE9-DA3C-4233-91A5-ED03E75B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94DCA-C3B4-4317-8548-C38F83933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算法的计算时间上界为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  <a:endParaRPr lang="en-US" altLang="zh-CN" sz="2400" dirty="0"/>
          </a:p>
          <a:p>
            <a:pPr lvl="1"/>
            <a:r>
              <a:rPr lang="zh-CN" altLang="en-US" dirty="0"/>
              <a:t>算法</a:t>
            </a:r>
            <a:r>
              <a:rPr lang="en-US" altLang="zh-CN" b="1" dirty="0" err="1"/>
              <a:t>matrixChain</a:t>
            </a:r>
            <a:r>
              <a:rPr lang="zh-CN" altLang="en-US" dirty="0"/>
              <a:t>的主要计算量取决于算法中对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重循环</a:t>
            </a:r>
            <a:endParaRPr lang="en-US" altLang="zh-CN" dirty="0"/>
          </a:p>
          <a:p>
            <a:pPr lvl="1"/>
            <a:r>
              <a:rPr lang="zh-CN" altLang="en-US" dirty="0"/>
              <a:t>循环体内的计算量为</a:t>
            </a:r>
            <a:r>
              <a:rPr lang="en-US" altLang="zh-CN" dirty="0"/>
              <a:t>O(1)</a:t>
            </a:r>
            <a:r>
              <a:rPr lang="zh-CN" altLang="en-US" dirty="0"/>
              <a:t>，而</a:t>
            </a:r>
            <a:r>
              <a:rPr lang="en-US" altLang="zh-CN" dirty="0"/>
              <a:t>3</a:t>
            </a:r>
            <a:r>
              <a:rPr lang="zh-CN" altLang="en-US" dirty="0"/>
              <a:t>重循环</a:t>
            </a:r>
            <a:r>
              <a:rPr lang="en-US" altLang="zh-CN" dirty="0"/>
              <a:t>(r, </a:t>
            </a:r>
            <a:r>
              <a:rPr lang="en-US" altLang="zh-CN" dirty="0" err="1"/>
              <a:t>i</a:t>
            </a:r>
            <a:r>
              <a:rPr lang="en-US" altLang="zh-CN" dirty="0"/>
              <a:t>, k)</a:t>
            </a:r>
            <a:r>
              <a:rPr lang="zh-CN" altLang="en-US" dirty="0"/>
              <a:t>的总次数为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</a:p>
          <a:p>
            <a:pPr lvl="0" eaLnBrk="1" hangingPunct="1"/>
            <a:endParaRPr lang="en-US" altLang="zh-CN" sz="2400" dirty="0"/>
          </a:p>
          <a:p>
            <a:pPr lvl="0" eaLnBrk="1" hangingPunct="1"/>
            <a:r>
              <a:rPr lang="zh-CN" altLang="en-US" sz="2400" dirty="0"/>
              <a:t>算法所占用的空间</a:t>
            </a:r>
            <a:endParaRPr lang="en-US" altLang="zh-CN" sz="2400" dirty="0"/>
          </a:p>
          <a:p>
            <a:pPr lvl="1"/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01173-D358-47AF-BA35-2221BE9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A3AAE-D453-42F2-8B63-3B648040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D7FC-82AD-43B5-AB17-B631413A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92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BAC35-29B0-4CA3-AF8D-0D682640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矩阵连乘问题求解要素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3E847-BD1A-4012-9383-68021E2C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965B6B-4B4F-4438-8ED0-16BDB62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9B9F1-9CDF-4F37-B4BC-47BCC882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54FB4AB-73B9-4EBF-8C3F-06BA77368587}"/>
              </a:ext>
            </a:extLst>
          </p:cNvPr>
          <p:cNvSpPr txBox="1">
            <a:spLocks/>
          </p:cNvSpPr>
          <p:nvPr/>
        </p:nvSpPr>
        <p:spPr>
          <a:xfrm>
            <a:off x="138896" y="842058"/>
            <a:ext cx="8435975" cy="453072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子问题形式化表述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2.  </a:t>
            </a:r>
            <a:r>
              <a:rPr lang="zh-CN" altLang="en-US" dirty="0"/>
              <a:t>（定量）最优化目标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子问题最优解递归表达式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子问题解合并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FF0000"/>
                </a:solidFill>
              </a:rPr>
              <a:t>原问题解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         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5B80E09-C463-4599-BDD8-DD3CC35B60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565093"/>
              </p:ext>
            </p:extLst>
          </p:nvPr>
        </p:nvGraphicFramePr>
        <p:xfrm>
          <a:off x="1301368" y="1570295"/>
          <a:ext cx="44656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2" r:id="rId3" imgW="2349500" imgH="241300" progId="Equation.DSMT4">
                  <p:embed/>
                </p:oleObj>
              </mc:Choice>
              <mc:Fallback>
                <p:oleObj r:id="rId3" imgW="2349500" imgH="241300" progId="Equation.DSMT4">
                  <p:embed/>
                  <p:pic>
                    <p:nvPicPr>
                      <p:cNvPr id="29701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301368" y="1570295"/>
                        <a:ext cx="4465638" cy="4587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5EB289B9-645E-4D0B-87A6-E34D745C2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13837"/>
              </p:ext>
            </p:extLst>
          </p:nvPr>
        </p:nvGraphicFramePr>
        <p:xfrm>
          <a:off x="2208836" y="3092906"/>
          <a:ext cx="43195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3" r:id="rId5" imgW="1866265" imgH="215900" progId="Equation.DSMT4">
                  <p:embed/>
                </p:oleObj>
              </mc:Choice>
              <mc:Fallback>
                <p:oleObj r:id="rId5" imgW="1866265" imgH="215900" progId="Equation.DSMT4">
                  <p:embed/>
                  <p:pic>
                    <p:nvPicPr>
                      <p:cNvPr id="29702" name="Object 6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2208836" y="3092906"/>
                        <a:ext cx="4319588" cy="5000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961DE17E-E4C5-45FA-A2D8-B58721609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540772"/>
              </p:ext>
            </p:extLst>
          </p:nvPr>
        </p:nvGraphicFramePr>
        <p:xfrm>
          <a:off x="1095866" y="4416334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4" r:id="rId7" imgW="3200400" imgH="533400" progId="Equation.DSMT4">
                  <p:embed/>
                </p:oleObj>
              </mc:Choice>
              <mc:Fallback>
                <p:oleObj r:id="rId7" imgW="3200400" imgH="533400" progId="Equation.DSMT4">
                  <p:embed/>
                  <p:pic>
                    <p:nvPicPr>
                      <p:cNvPr id="29703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5866" y="4416334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95E9BBD8-AF25-419F-B11A-5F841CC56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056316"/>
              </p:ext>
            </p:extLst>
          </p:nvPr>
        </p:nvGraphicFramePr>
        <p:xfrm>
          <a:off x="2579384" y="5696365"/>
          <a:ext cx="38909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5" r:id="rId9" imgW="1638300" imgH="241300" progId="Equation.DSMT4">
                  <p:embed/>
                </p:oleObj>
              </mc:Choice>
              <mc:Fallback>
                <p:oleObj r:id="rId9" imgW="1638300" imgH="241300" progId="Equation.DSMT4">
                  <p:embed/>
                  <p:pic>
                    <p:nvPicPr>
                      <p:cNvPr id="29704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9384" y="5696365"/>
                        <a:ext cx="3890963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0">
            <a:extLst>
              <a:ext uri="{FF2B5EF4-FFF2-40B4-BE49-F238E27FC236}">
                <a16:creationId xmlns:a16="http://schemas.microsoft.com/office/drawing/2014/main" id="{42BFA51D-AAAE-4965-9782-78C9BC7E9DF7}"/>
              </a:ext>
            </a:extLst>
          </p:cNvPr>
          <p:cNvSpPr txBox="1"/>
          <p:nvPr/>
        </p:nvSpPr>
        <p:spPr>
          <a:xfrm>
            <a:off x="949124" y="3107420"/>
            <a:ext cx="13002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800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]=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30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63D7F-881D-4908-B650-16B990D2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矩阵连乘问题求解要素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03672-A8A8-45DF-ACAE-65EB4568E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400" dirty="0"/>
              <a:t>问题归结</a:t>
            </a:r>
            <a:endParaRPr lang="en-US" altLang="zh-CN" sz="2400" dirty="0"/>
          </a:p>
          <a:p>
            <a:pPr lvl="1"/>
            <a:r>
              <a:rPr lang="zh-CN" altLang="en-US" dirty="0"/>
              <a:t>原问题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子问题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问题规模更小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       </a:t>
            </a:r>
          </a:p>
          <a:p>
            <a:pPr eaLnBrk="1" hangingPunct="1">
              <a:buNone/>
            </a:pPr>
            <a:r>
              <a:rPr lang="zh-CN" altLang="en-US" sz="2400" dirty="0"/>
              <a:t>     </a:t>
            </a:r>
          </a:p>
          <a:p>
            <a:pPr eaLnBrk="1" hangingPunct="1"/>
            <a:r>
              <a:rPr lang="zh-CN" altLang="en-US" sz="2400" dirty="0"/>
              <a:t>求解过程</a:t>
            </a:r>
            <a:endParaRPr lang="en-US" altLang="zh-CN" dirty="0"/>
          </a:p>
          <a:p>
            <a:pPr lvl="1"/>
            <a:r>
              <a:rPr lang="zh-CN" altLang="en-US" dirty="0"/>
              <a:t>自下而上，逐步合并子问题解，得到规模更大子问题</a:t>
            </a:r>
            <a:r>
              <a:rPr lang="en-US" altLang="zh-CN" dirty="0"/>
              <a:t>/</a:t>
            </a:r>
            <a:r>
              <a:rPr lang="zh-CN" altLang="en-US" dirty="0"/>
              <a:t>原问题的解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8C7FC-1CEB-4949-9A07-433D5D0C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7A9BFB-16C1-47DE-ABB8-A544EB0C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89123-D015-4180-95CD-9A444668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7A25E47-D079-4572-8474-935861855293}"/>
              </a:ext>
            </a:extLst>
          </p:cNvPr>
          <p:cNvSpPr txBox="1"/>
          <p:nvPr/>
        </p:nvSpPr>
        <p:spPr>
          <a:xfrm>
            <a:off x="3089275" y="1800366"/>
            <a:ext cx="3997325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原问题</a:t>
            </a:r>
            <a:r>
              <a:rPr lang="en-US" altLang="zh-CN" sz="2400" dirty="0">
                <a:ea typeface="微软雅黑 Light" panose="020B0502040204020203" pitchFamily="34" charset="-122"/>
              </a:rPr>
              <a:t>: A(i: j), </a:t>
            </a:r>
            <a:r>
              <a:rPr lang="zh-CN" altLang="en-US" sz="2400" dirty="0">
                <a:ea typeface="微软雅黑 Light" panose="020B0502040204020203" pitchFamily="34" charset="-122"/>
              </a:rPr>
              <a:t>最优解</a:t>
            </a:r>
            <a:r>
              <a:rPr lang="en-US" altLang="zh-CN" sz="2400" dirty="0">
                <a:ea typeface="微软雅黑 Light" panose="020B0502040204020203" pitchFamily="34" charset="-122"/>
              </a:rPr>
              <a:t>: m(i: j)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19DAFF2-44D4-494C-9EAB-5597635F6D3C}"/>
              </a:ext>
            </a:extLst>
          </p:cNvPr>
          <p:cNvSpPr txBox="1"/>
          <p:nvPr/>
        </p:nvSpPr>
        <p:spPr>
          <a:xfrm>
            <a:off x="1073150" y="3313253"/>
            <a:ext cx="1709122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A(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i:k</a:t>
            </a:r>
            <a:r>
              <a:rPr lang="en-US" altLang="zh-CN" sz="2400" dirty="0">
                <a:ea typeface="微软雅黑 Light" panose="020B0502040204020203" pitchFamily="34" charset="-122"/>
              </a:rPr>
              <a:t>), m(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i:k</a:t>
            </a:r>
            <a:r>
              <a:rPr lang="en-US" altLang="zh-CN" sz="2400" dirty="0">
                <a:ea typeface="微软雅黑 Light" panose="020B0502040204020203" pitchFamily="34" charset="-122"/>
              </a:rPr>
              <a:t>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4D7E659-39FF-4378-A8B4-DC725CD9538B}"/>
              </a:ext>
            </a:extLst>
          </p:cNvPr>
          <p:cNvSpPr/>
          <p:nvPr/>
        </p:nvSpPr>
        <p:spPr>
          <a:xfrm flipH="1">
            <a:off x="2657475" y="2233753"/>
            <a:ext cx="1295400" cy="10795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BF1DE8BC-3462-46EE-9A19-9FC042943FB6}"/>
              </a:ext>
            </a:extLst>
          </p:cNvPr>
          <p:cNvSpPr/>
          <p:nvPr/>
        </p:nvSpPr>
        <p:spPr>
          <a:xfrm>
            <a:off x="6113462" y="2305191"/>
            <a:ext cx="863600" cy="10080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90CDBF0-47EF-4086-AE40-1698B6BFC7BF}"/>
              </a:ext>
            </a:extLst>
          </p:cNvPr>
          <p:cNvSpPr txBox="1"/>
          <p:nvPr/>
        </p:nvSpPr>
        <p:spPr>
          <a:xfrm>
            <a:off x="5969000" y="3313253"/>
            <a:ext cx="2334293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A(k+1:j), m(k+1:j)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12" name="Object 18">
            <a:extLst>
              <a:ext uri="{FF2B5EF4-FFF2-40B4-BE49-F238E27FC236}">
                <a16:creationId xmlns:a16="http://schemas.microsoft.com/office/drawing/2014/main" id="{1AC821FA-1200-4DD6-890B-D1EF1807F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41827"/>
              </p:ext>
            </p:extLst>
          </p:nvPr>
        </p:nvGraphicFramePr>
        <p:xfrm>
          <a:off x="2187615" y="3982556"/>
          <a:ext cx="5492188" cy="80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8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30729" name="Object 18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187615" y="3982556"/>
                        <a:ext cx="5492188" cy="8095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99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31AE2-E8FD-4D2E-8344-CE932E46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FD861-EFCE-4397-887A-18BAC5DE1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400" dirty="0"/>
              <a:t>1. </a:t>
            </a:r>
            <a:r>
              <a:rPr lang="zh-CN" altLang="en-US" sz="2400" dirty="0"/>
              <a:t>状态</a:t>
            </a:r>
            <a:endParaRPr lang="en-US" altLang="zh-CN" sz="2400" dirty="0"/>
          </a:p>
          <a:p>
            <a:pPr lvl="1"/>
            <a:r>
              <a:rPr lang="zh-CN" altLang="en-US" dirty="0"/>
              <a:t>自下而上求解过程中的不同阶段、步骤，状态</a:t>
            </a:r>
            <a:r>
              <a:rPr lang="en-US" altLang="zh-CN" dirty="0"/>
              <a:t>A[</a:t>
            </a:r>
            <a:r>
              <a:rPr lang="en-US" altLang="zh-CN" dirty="0" err="1"/>
              <a:t>i,j</a:t>
            </a:r>
            <a:r>
              <a:rPr lang="en-US" altLang="zh-CN" dirty="0"/>
              <a:t>]</a:t>
            </a:r>
            <a:r>
              <a:rPr lang="zh-CN" altLang="en-US" dirty="0"/>
              <a:t>代表规模为</a:t>
            </a:r>
            <a:r>
              <a:rPr lang="en-US" altLang="zh-CN" dirty="0"/>
              <a:t>(j-i+1)</a:t>
            </a:r>
            <a:r>
              <a:rPr lang="zh-CN" altLang="en-US" dirty="0"/>
              <a:t>的子问题已经解决，得到其最优解</a:t>
            </a:r>
            <a:r>
              <a:rPr lang="en-US" altLang="zh-CN" dirty="0"/>
              <a:t>m[</a:t>
            </a:r>
            <a:r>
              <a:rPr lang="en-US" altLang="zh-CN" dirty="0" err="1"/>
              <a:t>i</a:t>
            </a:r>
            <a:r>
              <a:rPr lang="en-US" altLang="zh-CN" dirty="0"/>
              <a:t>: j]</a:t>
            </a:r>
          </a:p>
          <a:p>
            <a:pPr marL="268287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初始状态：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], 1≤i ≤ n</a:t>
            </a:r>
            <a:r>
              <a:rPr lang="zh-CN" altLang="en-US" dirty="0"/>
              <a:t>，规模为</a:t>
            </a:r>
            <a:r>
              <a:rPr lang="en-US" altLang="zh-CN" dirty="0"/>
              <a:t>1</a:t>
            </a:r>
            <a:r>
              <a:rPr lang="zh-CN" altLang="en-US" dirty="0"/>
              <a:t>的子问题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</a:t>
            </a:r>
            <a:r>
              <a:rPr lang="zh-CN" altLang="en-US" sz="2400" dirty="0"/>
              <a:t>中间状态：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: j], 1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&lt;j ≤ n, </a:t>
            </a:r>
            <a:r>
              <a:rPr lang="zh-CN" altLang="en-US" sz="2400" dirty="0"/>
              <a:t>规模为</a:t>
            </a:r>
            <a:r>
              <a:rPr lang="en-US" altLang="zh-CN" sz="2400" dirty="0"/>
              <a:t>j-i+1&lt;n</a:t>
            </a:r>
            <a:r>
              <a:rPr lang="zh-CN" altLang="en-US" sz="2400" dirty="0"/>
              <a:t>的子问题</a:t>
            </a:r>
            <a:endParaRPr lang="en-US" altLang="zh-CN" sz="2400" dirty="0"/>
          </a:p>
          <a:p>
            <a:pPr marL="0" indent="0" eaLnBrk="1" hangingPunct="1">
              <a:buNone/>
            </a:pPr>
            <a:r>
              <a:rPr lang="en-US" altLang="zh-CN" sz="2400" dirty="0"/>
              <a:t>        </a:t>
            </a:r>
            <a:r>
              <a:rPr lang="zh-CN" altLang="en-US" sz="2400" dirty="0"/>
              <a:t>目标状态：</a:t>
            </a:r>
            <a:r>
              <a:rPr lang="en-US" altLang="zh-CN" sz="2400" dirty="0"/>
              <a:t> A[1: n]</a:t>
            </a:r>
            <a:r>
              <a:rPr lang="zh-CN" altLang="en-US" sz="2400" dirty="0"/>
              <a:t>，规模为</a:t>
            </a:r>
            <a:r>
              <a:rPr lang="en-US" altLang="zh-CN" sz="2400" dirty="0"/>
              <a:t>n</a:t>
            </a:r>
            <a:r>
              <a:rPr lang="zh-CN" altLang="en-US" sz="2400" dirty="0"/>
              <a:t>的原问题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en-US" altLang="zh-CN" sz="2400" dirty="0"/>
              <a:t>2. </a:t>
            </a:r>
            <a:r>
              <a:rPr lang="zh-CN" altLang="en-US" sz="2400" dirty="0"/>
              <a:t>状态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: j]</a:t>
            </a:r>
            <a:r>
              <a:rPr lang="zh-CN" altLang="en-US" sz="2400" dirty="0"/>
              <a:t>的优化目标</a:t>
            </a:r>
            <a:endParaRPr lang="en-US" altLang="zh-CN" dirty="0"/>
          </a:p>
          <a:p>
            <a:pPr lvl="1"/>
            <a:r>
              <a:rPr lang="zh-CN" altLang="en-US" dirty="0"/>
              <a:t>该状态对应的子问题的最优化目标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sz="2400" dirty="0"/>
              <a:t>  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14D1F-68C0-4066-9BE1-6206B443D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4388A-29AD-4B0A-AE95-63151A50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F7B02-640B-4F66-BEB0-64A42729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E77EE5-2264-4AC2-BBCC-0FE701EB9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980716"/>
              </p:ext>
            </p:extLst>
          </p:nvPr>
        </p:nvGraphicFramePr>
        <p:xfrm>
          <a:off x="2354756" y="5486607"/>
          <a:ext cx="3779912" cy="50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6" r:id="rId3" imgW="1866265" imgH="215900" progId="Equation.DSMT4">
                  <p:embed/>
                </p:oleObj>
              </mc:Choice>
              <mc:Fallback>
                <p:oleObj r:id="rId3" imgW="1866265" imgH="215900" progId="Equation.DSMT4">
                  <p:embed/>
                  <p:pic>
                    <p:nvPicPr>
                      <p:cNvPr id="29702" name="Object 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354756" y="5486607"/>
                        <a:ext cx="3779912" cy="50570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B16C6431-E3FA-4BD4-B5C8-0075F06A8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459308"/>
              </p:ext>
            </p:extLst>
          </p:nvPr>
        </p:nvGraphicFramePr>
        <p:xfrm>
          <a:off x="5230364" y="2149646"/>
          <a:ext cx="3851920" cy="429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7" r:id="rId5" imgW="2349500" imgH="241300" progId="Equation.DSMT4">
                  <p:embed/>
                </p:oleObj>
              </mc:Choice>
              <mc:Fallback>
                <p:oleObj r:id="rId5" imgW="2349500" imgH="241300" progId="Equation.DSMT4">
                  <p:embed/>
                  <p:pic>
                    <p:nvPicPr>
                      <p:cNvPr id="29701" name="Object 4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5230364" y="2149646"/>
                        <a:ext cx="3851920" cy="4291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10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F75AB-0E52-4E70-8417-714C5D72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477CA-5310-42E6-8B5D-2F224803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状态方程</a:t>
            </a:r>
            <a:endParaRPr lang="en-US" altLang="zh-CN" dirty="0"/>
          </a:p>
          <a:p>
            <a:pPr lvl="1"/>
            <a:r>
              <a:rPr lang="zh-CN" altLang="en-US" dirty="0"/>
              <a:t>子问题状态向规模更大的子问题</a:t>
            </a:r>
            <a:r>
              <a:rPr lang="en-US" altLang="zh-CN" dirty="0"/>
              <a:t>/</a:t>
            </a:r>
            <a:r>
              <a:rPr lang="zh-CN" altLang="en-US" dirty="0"/>
              <a:t>原问题的转换</a:t>
            </a:r>
            <a:endParaRPr lang="en-US" altLang="zh-CN" dirty="0"/>
          </a:p>
          <a:p>
            <a:pPr lvl="1"/>
            <a:r>
              <a:rPr lang="zh-CN" altLang="en-US" dirty="0"/>
              <a:t>本质</a:t>
            </a:r>
            <a:r>
              <a:rPr lang="en-US" altLang="zh-CN" dirty="0"/>
              <a:t>: </a:t>
            </a:r>
            <a:r>
              <a:rPr lang="zh-CN" altLang="en-US" dirty="0"/>
              <a:t>根据子问题的最优解，利用状态转换方程，通过对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    (1) </a:t>
            </a:r>
            <a:r>
              <a:rPr lang="zh-CN" altLang="en-US" u="sng" dirty="0">
                <a:solidFill>
                  <a:srgbClr val="C00000"/>
                </a:solidFill>
              </a:rPr>
              <a:t>规模为</a:t>
            </a:r>
            <a:r>
              <a:rPr lang="en-US" altLang="zh-CN" u="sng" dirty="0">
                <a:solidFill>
                  <a:srgbClr val="C00000"/>
                </a:solidFill>
              </a:rPr>
              <a:t>(k-i+1)</a:t>
            </a:r>
            <a:r>
              <a:rPr lang="zh-CN" altLang="en-US" u="sng" dirty="0">
                <a:solidFill>
                  <a:srgbClr val="C00000"/>
                </a:solidFill>
              </a:rPr>
              <a:t>子问题</a:t>
            </a:r>
            <a:r>
              <a:rPr lang="en-US" altLang="zh-CN" u="sng" dirty="0">
                <a:solidFill>
                  <a:srgbClr val="C00000"/>
                </a:solidFill>
              </a:rPr>
              <a:t>A[</a:t>
            </a:r>
            <a:r>
              <a:rPr lang="en-US" altLang="zh-CN" u="sng" dirty="0" err="1">
                <a:solidFill>
                  <a:srgbClr val="C00000"/>
                </a:solidFill>
              </a:rPr>
              <a:t>i,k</a:t>
            </a:r>
            <a:r>
              <a:rPr lang="en-US" altLang="zh-CN" u="sng" dirty="0">
                <a:solidFill>
                  <a:srgbClr val="C00000"/>
                </a:solidFill>
              </a:rPr>
              <a:t>]</a:t>
            </a:r>
            <a:r>
              <a:rPr lang="zh-CN" altLang="en-US" u="sng" dirty="0">
                <a:solidFill>
                  <a:srgbClr val="C00000"/>
                </a:solidFill>
              </a:rPr>
              <a:t>的解</a:t>
            </a:r>
            <a:r>
              <a:rPr lang="en-US" altLang="zh-CN" u="sng" dirty="0">
                <a:solidFill>
                  <a:srgbClr val="C00000"/>
                </a:solidFill>
              </a:rPr>
              <a:t>m[</a:t>
            </a:r>
            <a:r>
              <a:rPr lang="en-US" altLang="zh-CN" u="sng" dirty="0" err="1">
                <a:solidFill>
                  <a:srgbClr val="C00000"/>
                </a:solidFill>
              </a:rPr>
              <a:t>i,k</a:t>
            </a:r>
            <a:r>
              <a:rPr lang="en-US" altLang="zh-CN" u="sng" dirty="0">
                <a:solidFill>
                  <a:srgbClr val="C00000"/>
                </a:solidFill>
              </a:rPr>
              <a:t>]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(2) </a:t>
            </a:r>
            <a:r>
              <a:rPr lang="zh-CN" altLang="en-US" u="sng" dirty="0">
                <a:solidFill>
                  <a:srgbClr val="7F18B8"/>
                </a:solidFill>
              </a:rPr>
              <a:t>规模为</a:t>
            </a:r>
            <a:r>
              <a:rPr lang="en-US" altLang="zh-CN" u="sng" dirty="0">
                <a:solidFill>
                  <a:srgbClr val="7F18B8"/>
                </a:solidFill>
              </a:rPr>
              <a:t>(j-k)</a:t>
            </a:r>
            <a:r>
              <a:rPr lang="zh-CN" altLang="en-US" u="sng" dirty="0">
                <a:solidFill>
                  <a:srgbClr val="7F18B8"/>
                </a:solidFill>
              </a:rPr>
              <a:t>的子问题</a:t>
            </a:r>
            <a:r>
              <a:rPr lang="en-US" altLang="zh-CN" u="sng" dirty="0">
                <a:solidFill>
                  <a:srgbClr val="7F18B8"/>
                </a:solidFill>
              </a:rPr>
              <a:t>A[k+1,j]</a:t>
            </a:r>
            <a:r>
              <a:rPr lang="zh-CN" altLang="en-US" u="sng" dirty="0">
                <a:solidFill>
                  <a:srgbClr val="7F18B8"/>
                </a:solidFill>
              </a:rPr>
              <a:t>的解</a:t>
            </a:r>
            <a:r>
              <a:rPr lang="en-US" altLang="zh-CN" u="sng" dirty="0">
                <a:solidFill>
                  <a:srgbClr val="7F18B8"/>
                </a:solidFill>
              </a:rPr>
              <a:t>m[k+1,j]</a:t>
            </a:r>
          </a:p>
          <a:p>
            <a:pPr marL="268287" lvl="1" indent="0">
              <a:buNone/>
            </a:pPr>
            <a:r>
              <a:rPr lang="zh-CN" altLang="en-US" dirty="0"/>
              <a:t>      ，进行合并，得到规模更大子问题</a:t>
            </a:r>
            <a:r>
              <a:rPr lang="en-US" altLang="zh-CN" dirty="0"/>
              <a:t>A[</a:t>
            </a:r>
            <a:r>
              <a:rPr lang="en-US" altLang="zh-CN" dirty="0" err="1"/>
              <a:t>i,j</a:t>
            </a:r>
            <a:r>
              <a:rPr lang="en-US" altLang="zh-CN" dirty="0"/>
              <a:t>]</a:t>
            </a:r>
            <a:r>
              <a:rPr lang="zh-CN" altLang="en-US" dirty="0"/>
              <a:t>或原问题</a:t>
            </a:r>
            <a:r>
              <a:rPr lang="en-US" altLang="zh-CN" dirty="0"/>
              <a:t>A[1,n](</a:t>
            </a:r>
            <a:r>
              <a:rPr lang="en-US" altLang="zh-CN" dirty="0" err="1"/>
              <a:t>i</a:t>
            </a:r>
            <a:r>
              <a:rPr lang="en-US" altLang="zh-CN" dirty="0"/>
              <a:t>=1, j=n)</a:t>
            </a:r>
            <a:r>
              <a:rPr lang="zh-CN" altLang="en-US" dirty="0"/>
              <a:t>的解</a:t>
            </a:r>
            <a:r>
              <a:rPr lang="en-US" altLang="zh-CN" dirty="0"/>
              <a:t>m[</a:t>
            </a:r>
            <a:r>
              <a:rPr lang="en-US" altLang="zh-CN" dirty="0" err="1"/>
              <a:t>i,j</a:t>
            </a:r>
            <a:r>
              <a:rPr lang="en-US" altLang="zh-CN" dirty="0"/>
              <a:t>],  j-i+1&gt;k-i+1, j-i+1&gt;j-k</a:t>
            </a:r>
          </a:p>
          <a:p>
            <a:pPr marL="0" indent="0" eaLnBrk="1" hangingPunct="1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195DF-A9C2-49AC-A4C7-F78D0A73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4BBDD-0A3A-43B9-81FD-5BFA28AB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95C4A-769E-4E6A-A34B-0196E031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18996E1A-2A97-4D41-A821-499BB0B9CC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10227"/>
              </p:ext>
            </p:extLst>
          </p:nvPr>
        </p:nvGraphicFramePr>
        <p:xfrm>
          <a:off x="978722" y="4196797"/>
          <a:ext cx="685800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0" r:id="rId3" imgW="3200400" imgH="533400" progId="Equation.DSMT4">
                  <p:embed/>
                </p:oleObj>
              </mc:Choice>
              <mc:Fallback>
                <p:oleObj r:id="rId3" imgW="3200400" imgH="533400" progId="Equation.DSMT4">
                  <p:embed/>
                  <p:pic>
                    <p:nvPicPr>
                      <p:cNvPr id="29703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722" y="4196797"/>
                        <a:ext cx="685800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500DBA1D-CE14-45BA-9120-764C63DE61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028772"/>
              </p:ext>
            </p:extLst>
          </p:nvPr>
        </p:nvGraphicFramePr>
        <p:xfrm>
          <a:off x="2317267" y="5673142"/>
          <a:ext cx="38909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1" r:id="rId5" imgW="1638300" imgH="241300" progId="Equation.DSMT4">
                  <p:embed/>
                </p:oleObj>
              </mc:Choice>
              <mc:Fallback>
                <p:oleObj r:id="rId5" imgW="1638300" imgH="241300" progId="Equation.DSMT4">
                  <p:embed/>
                  <p:pic>
                    <p:nvPicPr>
                      <p:cNvPr id="29704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7267" y="5673142"/>
                        <a:ext cx="3890963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10">
            <a:extLst>
              <a:ext uri="{FF2B5EF4-FFF2-40B4-BE49-F238E27FC236}">
                <a16:creationId xmlns:a16="http://schemas.microsoft.com/office/drawing/2014/main" id="{8C328160-8413-4D17-BE0D-E9630EBFC5DC}"/>
              </a:ext>
            </a:extLst>
          </p:cNvPr>
          <p:cNvSpPr/>
          <p:nvPr/>
        </p:nvSpPr>
        <p:spPr>
          <a:xfrm>
            <a:off x="4081806" y="5495828"/>
            <a:ext cx="4714" cy="312102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CEE5313-3A7F-4B84-9E2B-ED7DE5941E37}"/>
              </a:ext>
            </a:extLst>
          </p:cNvPr>
          <p:cNvCxnSpPr>
            <a:cxnSpLocks/>
          </p:cNvCxnSpPr>
          <p:nvPr/>
        </p:nvCxnSpPr>
        <p:spPr bwMode="auto">
          <a:xfrm>
            <a:off x="2845920" y="2555390"/>
            <a:ext cx="297919" cy="22970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E2CF888-C5C5-4A7E-B369-531C85C74790}"/>
              </a:ext>
            </a:extLst>
          </p:cNvPr>
          <p:cNvCxnSpPr>
            <a:cxnSpLocks/>
          </p:cNvCxnSpPr>
          <p:nvPr/>
        </p:nvCxnSpPr>
        <p:spPr bwMode="auto">
          <a:xfrm>
            <a:off x="4262748" y="3073078"/>
            <a:ext cx="0" cy="17274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57092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3.0 </a:t>
            </a:r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FAFEE-6F92-44E5-A97D-F878C21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00B050"/>
                </a:solidFill>
                <a:ea typeface="楷体_GB2312"/>
              </a:rPr>
              <a:t>与分治法类似：</a:t>
            </a:r>
            <a:endParaRPr lang="en-US" altLang="zh-CN" dirty="0">
              <a:solidFill>
                <a:srgbClr val="00B050"/>
              </a:solidFill>
              <a:ea typeface="楷体_GB2312"/>
            </a:endParaRPr>
          </a:p>
          <a:p>
            <a:r>
              <a:rPr lang="zh-CN" altLang="en-US" dirty="0"/>
              <a:t>将待求解问题分解成若干个子问题，先求子问题解，然后合成原问题解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3571740B-0A87-485B-A6B3-A48D048FEAC1}"/>
              </a:ext>
            </a:extLst>
          </p:cNvPr>
          <p:cNvGrpSpPr/>
          <p:nvPr/>
        </p:nvGrpSpPr>
        <p:grpSpPr>
          <a:xfrm>
            <a:off x="581516" y="2798869"/>
            <a:ext cx="7885112" cy="2430463"/>
            <a:chOff x="158" y="2025"/>
            <a:chExt cx="5602" cy="2029"/>
          </a:xfrm>
          <a:solidFill>
            <a:schemeClr val="bg1">
              <a:lumMod val="85000"/>
            </a:schemeClr>
          </a:soli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2DA6B487-ABE7-4524-95E5-524276942E42}"/>
                </a:ext>
              </a:extLst>
            </p:cNvPr>
            <p:cNvSpPr/>
            <p:nvPr/>
          </p:nvSpPr>
          <p:spPr>
            <a:xfrm>
              <a:off x="2699" y="2205"/>
              <a:ext cx="504" cy="384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21" name="AutoShape 6">
              <a:extLst>
                <a:ext uri="{FF2B5EF4-FFF2-40B4-BE49-F238E27FC236}">
                  <a16:creationId xmlns:a16="http://schemas.microsoft.com/office/drawing/2014/main" id="{F71F944E-2201-4A0E-8F1E-8886041537C6}"/>
                </a:ext>
              </a:extLst>
            </p:cNvPr>
            <p:cNvCxnSpPr>
              <a:stCxn id="20" idx="4"/>
            </p:cNvCxnSpPr>
            <p:nvPr/>
          </p:nvCxnSpPr>
          <p:spPr>
            <a:xfrm>
              <a:off x="2951" y="2595"/>
              <a:ext cx="2281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2" name="AutoShape 7">
              <a:extLst>
                <a:ext uri="{FF2B5EF4-FFF2-40B4-BE49-F238E27FC236}">
                  <a16:creationId xmlns:a16="http://schemas.microsoft.com/office/drawing/2014/main" id="{EDF896A8-CE48-459B-860C-35E341DDDFB1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798" y="2595"/>
              <a:ext cx="2153" cy="480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3" name="AutoShape 8">
              <a:extLst>
                <a:ext uri="{FF2B5EF4-FFF2-40B4-BE49-F238E27FC236}">
                  <a16:creationId xmlns:a16="http://schemas.microsoft.com/office/drawing/2014/main" id="{FE44B0FA-B5FD-49F9-A3A2-D2068ADBFC92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2276" y="2595"/>
              <a:ext cx="675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4" name="AutoShape 9">
              <a:extLst>
                <a:ext uri="{FF2B5EF4-FFF2-40B4-BE49-F238E27FC236}">
                  <a16:creationId xmlns:a16="http://schemas.microsoft.com/office/drawing/2014/main" id="{A63EF2CC-6DAB-420C-B6E2-9C06B879D7F4}"/>
                </a:ext>
              </a:extLst>
            </p:cNvPr>
            <p:cNvCxnSpPr>
              <a:stCxn id="20" idx="4"/>
            </p:cNvCxnSpPr>
            <p:nvPr/>
          </p:nvCxnSpPr>
          <p:spPr>
            <a:xfrm>
              <a:off x="2951" y="2595"/>
              <a:ext cx="803" cy="51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4DE86205-9CF6-4317-B5C1-F072037A9DB3}"/>
                </a:ext>
              </a:extLst>
            </p:cNvPr>
            <p:cNvSpPr/>
            <p:nvPr/>
          </p:nvSpPr>
          <p:spPr>
            <a:xfrm>
              <a:off x="384" y="2025"/>
              <a:ext cx="816" cy="672"/>
            </a:xfrm>
            <a:prstGeom prst="triangle">
              <a:avLst>
                <a:gd name="adj" fmla="val 50000"/>
              </a:avLst>
            </a:prstGeom>
            <a:grpFill/>
            <a:ln w="9525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ea typeface="宋体" panose="02010600030101010101" pitchFamily="2" charset="-122"/>
                </a:rPr>
                <a:t>T(n)</a:t>
              </a:r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EA62AE6D-6D6A-494C-B6E2-43461DD27B1E}"/>
                </a:ext>
              </a:extLst>
            </p:cNvPr>
            <p:cNvSpPr txBox="1"/>
            <p:nvPr/>
          </p:nvSpPr>
          <p:spPr>
            <a:xfrm>
              <a:off x="1824" y="2236"/>
              <a:ext cx="672" cy="4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0" hangingPunct="0">
                <a:spcBef>
                  <a:spcPct val="50000"/>
                </a:spcBef>
              </a:pPr>
              <a:r>
                <a:rPr lang="zh-CN" altLang="en-US" sz="3200" dirty="0">
                  <a:ea typeface="宋体" panose="02010600030101010101" pitchFamily="2" charset="-122"/>
                </a:rPr>
                <a:t>=</a:t>
              </a:r>
            </a:p>
          </p:txBody>
        </p:sp>
        <p:grpSp>
          <p:nvGrpSpPr>
            <p:cNvPr id="27" name="Group 12">
              <a:extLst>
                <a:ext uri="{FF2B5EF4-FFF2-40B4-BE49-F238E27FC236}">
                  <a16:creationId xmlns:a16="http://schemas.microsoft.com/office/drawing/2014/main" id="{2C343FB3-C46C-46B3-AA84-8A9795A38452}"/>
                </a:ext>
              </a:extLst>
            </p:cNvPr>
            <p:cNvGrpSpPr/>
            <p:nvPr/>
          </p:nvGrpSpPr>
          <p:grpSpPr>
            <a:xfrm>
              <a:off x="158" y="3158"/>
              <a:ext cx="1248" cy="896"/>
              <a:chOff x="96" y="1296"/>
              <a:chExt cx="1488" cy="1104"/>
            </a:xfrm>
            <a:grpFill/>
          </p:grpSpPr>
          <p:sp>
            <p:nvSpPr>
              <p:cNvPr id="58" name="Oval 13">
                <a:extLst>
                  <a:ext uri="{FF2B5EF4-FFF2-40B4-BE49-F238E27FC236}">
                    <a16:creationId xmlns:a16="http://schemas.microsoft.com/office/drawing/2014/main" id="{49763A1F-D15A-4131-91A9-F3778C7FF4E8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59" name="AutoShape 14">
                <a:extLst>
                  <a:ext uri="{FF2B5EF4-FFF2-40B4-BE49-F238E27FC236}">
                    <a16:creationId xmlns:a16="http://schemas.microsoft.com/office/drawing/2014/main" id="{2DA1185A-303D-41BE-A079-F2701D6198A5}"/>
                  </a:ext>
                </a:extLst>
              </p:cNvPr>
              <p:cNvCxnSpPr>
                <a:stCxn id="58" idx="4"/>
                <a:endCxn id="66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0" name="AutoShape 15">
                <a:extLst>
                  <a:ext uri="{FF2B5EF4-FFF2-40B4-BE49-F238E27FC236}">
                    <a16:creationId xmlns:a16="http://schemas.microsoft.com/office/drawing/2014/main" id="{E1B6FAE9-8D3F-4192-8FCC-8BAB81D14F70}"/>
                  </a:ext>
                </a:extLst>
              </p:cNvPr>
              <p:cNvCxnSpPr>
                <a:stCxn id="58" idx="4"/>
                <a:endCxn id="63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1" name="AutoShape 16">
                <a:extLst>
                  <a:ext uri="{FF2B5EF4-FFF2-40B4-BE49-F238E27FC236}">
                    <a16:creationId xmlns:a16="http://schemas.microsoft.com/office/drawing/2014/main" id="{3CEFEB79-71C3-4672-91CD-FDBC55D055FA}"/>
                  </a:ext>
                </a:extLst>
              </p:cNvPr>
              <p:cNvCxnSpPr>
                <a:stCxn id="58" idx="4"/>
                <a:endCxn id="64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62" name="AutoShape 17">
                <a:extLst>
                  <a:ext uri="{FF2B5EF4-FFF2-40B4-BE49-F238E27FC236}">
                    <a16:creationId xmlns:a16="http://schemas.microsoft.com/office/drawing/2014/main" id="{64938B56-DC7C-4C42-AD29-BFF6B3C9F6A0}"/>
                  </a:ext>
                </a:extLst>
              </p:cNvPr>
              <p:cNvCxnSpPr>
                <a:stCxn id="58" idx="4"/>
                <a:endCxn id="65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63" name="AutoShape 18">
                <a:extLst>
                  <a:ext uri="{FF2B5EF4-FFF2-40B4-BE49-F238E27FC236}">
                    <a16:creationId xmlns:a16="http://schemas.microsoft.com/office/drawing/2014/main" id="{E19CB724-E109-4EC1-88F2-9CBE50A9B797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4" name="AutoShape 19">
                <a:extLst>
                  <a:ext uri="{FF2B5EF4-FFF2-40B4-BE49-F238E27FC236}">
                    <a16:creationId xmlns:a16="http://schemas.microsoft.com/office/drawing/2014/main" id="{E100A985-AC29-4901-ADC0-2540F702AC3F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5" name="AutoShape 20">
                <a:extLst>
                  <a:ext uri="{FF2B5EF4-FFF2-40B4-BE49-F238E27FC236}">
                    <a16:creationId xmlns:a16="http://schemas.microsoft.com/office/drawing/2014/main" id="{5ACF5612-43DE-4C23-8C0D-D5134F22B0D7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66" name="AutoShape 21">
                <a:extLst>
                  <a:ext uri="{FF2B5EF4-FFF2-40B4-BE49-F238E27FC236}">
                    <a16:creationId xmlns:a16="http://schemas.microsoft.com/office/drawing/2014/main" id="{C63BA032-0C66-473B-9B50-6AE11A128DBD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28" name="Group 22">
              <a:extLst>
                <a:ext uri="{FF2B5EF4-FFF2-40B4-BE49-F238E27FC236}">
                  <a16:creationId xmlns:a16="http://schemas.microsoft.com/office/drawing/2014/main" id="{5204753C-E940-494F-8BA8-5DDCF7ACFE72}"/>
                </a:ext>
              </a:extLst>
            </p:cNvPr>
            <p:cNvGrpSpPr/>
            <p:nvPr/>
          </p:nvGrpSpPr>
          <p:grpSpPr>
            <a:xfrm>
              <a:off x="1655" y="3158"/>
              <a:ext cx="1248" cy="896"/>
              <a:chOff x="96" y="1296"/>
              <a:chExt cx="1488" cy="1104"/>
            </a:xfrm>
            <a:grpFill/>
          </p:grpSpPr>
          <p:sp>
            <p:nvSpPr>
              <p:cNvPr id="49" name="Oval 23">
                <a:extLst>
                  <a:ext uri="{FF2B5EF4-FFF2-40B4-BE49-F238E27FC236}">
                    <a16:creationId xmlns:a16="http://schemas.microsoft.com/office/drawing/2014/main" id="{CFEBE9D3-400F-4606-8D87-7F8AE0006F3B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50" name="AutoShape 24">
                <a:extLst>
                  <a:ext uri="{FF2B5EF4-FFF2-40B4-BE49-F238E27FC236}">
                    <a16:creationId xmlns:a16="http://schemas.microsoft.com/office/drawing/2014/main" id="{D8337342-00EF-4514-B2D7-ED779B41A644}"/>
                  </a:ext>
                </a:extLst>
              </p:cNvPr>
              <p:cNvCxnSpPr>
                <a:stCxn id="49" idx="4"/>
                <a:endCxn id="57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1" name="AutoShape 25">
                <a:extLst>
                  <a:ext uri="{FF2B5EF4-FFF2-40B4-BE49-F238E27FC236}">
                    <a16:creationId xmlns:a16="http://schemas.microsoft.com/office/drawing/2014/main" id="{F9BF30C0-9542-4BD8-B677-AC58DE794F95}"/>
                  </a:ext>
                </a:extLst>
              </p:cNvPr>
              <p:cNvCxnSpPr>
                <a:stCxn id="49" idx="4"/>
                <a:endCxn id="54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2" name="AutoShape 26">
                <a:extLst>
                  <a:ext uri="{FF2B5EF4-FFF2-40B4-BE49-F238E27FC236}">
                    <a16:creationId xmlns:a16="http://schemas.microsoft.com/office/drawing/2014/main" id="{5C7ED998-AAC5-41AC-9625-513F7CD52E4E}"/>
                  </a:ext>
                </a:extLst>
              </p:cNvPr>
              <p:cNvCxnSpPr>
                <a:stCxn id="49" idx="4"/>
                <a:endCxn id="55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53" name="AutoShape 27">
                <a:extLst>
                  <a:ext uri="{FF2B5EF4-FFF2-40B4-BE49-F238E27FC236}">
                    <a16:creationId xmlns:a16="http://schemas.microsoft.com/office/drawing/2014/main" id="{3755F8B1-54EB-48F8-9CAD-CA21E00873C2}"/>
                  </a:ext>
                </a:extLst>
              </p:cNvPr>
              <p:cNvCxnSpPr>
                <a:stCxn id="49" idx="4"/>
                <a:endCxn id="56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54" name="AutoShape 28">
                <a:extLst>
                  <a:ext uri="{FF2B5EF4-FFF2-40B4-BE49-F238E27FC236}">
                    <a16:creationId xmlns:a16="http://schemas.microsoft.com/office/drawing/2014/main" id="{34431814-C718-4976-B176-7FE8A083C801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5" name="AutoShape 29">
                <a:extLst>
                  <a:ext uri="{FF2B5EF4-FFF2-40B4-BE49-F238E27FC236}">
                    <a16:creationId xmlns:a16="http://schemas.microsoft.com/office/drawing/2014/main" id="{60A9635B-55B2-4460-9A31-DF7273530FFA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6" name="AutoShape 30">
                <a:extLst>
                  <a:ext uri="{FF2B5EF4-FFF2-40B4-BE49-F238E27FC236}">
                    <a16:creationId xmlns:a16="http://schemas.microsoft.com/office/drawing/2014/main" id="{C6FFE902-36A6-4D82-9E1C-41118FF4EEAB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57" name="AutoShape 31">
                <a:extLst>
                  <a:ext uri="{FF2B5EF4-FFF2-40B4-BE49-F238E27FC236}">
                    <a16:creationId xmlns:a16="http://schemas.microsoft.com/office/drawing/2014/main" id="{455404A8-3149-4C5C-8F7C-EDEF26342161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A15F1093-58EA-400D-84DA-7BF2AE1DEA64}"/>
                </a:ext>
              </a:extLst>
            </p:cNvPr>
            <p:cNvGrpSpPr/>
            <p:nvPr/>
          </p:nvGrpSpPr>
          <p:grpSpPr>
            <a:xfrm>
              <a:off x="3107" y="3158"/>
              <a:ext cx="1248" cy="896"/>
              <a:chOff x="96" y="1296"/>
              <a:chExt cx="1488" cy="1104"/>
            </a:xfrm>
            <a:grpFill/>
          </p:grpSpPr>
          <p:sp>
            <p:nvSpPr>
              <p:cNvPr id="40" name="Oval 33">
                <a:extLst>
                  <a:ext uri="{FF2B5EF4-FFF2-40B4-BE49-F238E27FC236}">
                    <a16:creationId xmlns:a16="http://schemas.microsoft.com/office/drawing/2014/main" id="{AA737204-FD8F-412C-90CF-A93317E22F9A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41" name="AutoShape 34">
                <a:extLst>
                  <a:ext uri="{FF2B5EF4-FFF2-40B4-BE49-F238E27FC236}">
                    <a16:creationId xmlns:a16="http://schemas.microsoft.com/office/drawing/2014/main" id="{ADDD7ABE-F99F-4A87-90AF-BA23B36C6884}"/>
                  </a:ext>
                </a:extLst>
              </p:cNvPr>
              <p:cNvCxnSpPr>
                <a:stCxn id="40" idx="4"/>
                <a:endCxn id="48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2" name="AutoShape 35">
                <a:extLst>
                  <a:ext uri="{FF2B5EF4-FFF2-40B4-BE49-F238E27FC236}">
                    <a16:creationId xmlns:a16="http://schemas.microsoft.com/office/drawing/2014/main" id="{6A8F88A3-6C81-49DD-B426-EBDC83EF2877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3" name="AutoShape 36">
                <a:extLst>
                  <a:ext uri="{FF2B5EF4-FFF2-40B4-BE49-F238E27FC236}">
                    <a16:creationId xmlns:a16="http://schemas.microsoft.com/office/drawing/2014/main" id="{5D87F5B7-C03D-4985-ABAE-992C46E97150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44" name="AutoShape 37">
                <a:extLst>
                  <a:ext uri="{FF2B5EF4-FFF2-40B4-BE49-F238E27FC236}">
                    <a16:creationId xmlns:a16="http://schemas.microsoft.com/office/drawing/2014/main" id="{A1A6BF83-2266-47B0-8389-AA23AB9010C8}"/>
                  </a:ext>
                </a:extLst>
              </p:cNvPr>
              <p:cNvCxnSpPr>
                <a:stCxn id="40" idx="4"/>
                <a:endCxn id="47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45" name="AutoShape 38">
                <a:extLst>
                  <a:ext uri="{FF2B5EF4-FFF2-40B4-BE49-F238E27FC236}">
                    <a16:creationId xmlns:a16="http://schemas.microsoft.com/office/drawing/2014/main" id="{62F5276C-8524-4046-A3E9-5554AE685418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6" name="AutoShape 39">
                <a:extLst>
                  <a:ext uri="{FF2B5EF4-FFF2-40B4-BE49-F238E27FC236}">
                    <a16:creationId xmlns:a16="http://schemas.microsoft.com/office/drawing/2014/main" id="{C5F9F1ED-2759-4825-BB9C-C0BA0273756A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7" name="AutoShape 40">
                <a:extLst>
                  <a:ext uri="{FF2B5EF4-FFF2-40B4-BE49-F238E27FC236}">
                    <a16:creationId xmlns:a16="http://schemas.microsoft.com/office/drawing/2014/main" id="{07DAB828-E129-4233-8694-56FFB597F1C8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48" name="AutoShape 41">
                <a:extLst>
                  <a:ext uri="{FF2B5EF4-FFF2-40B4-BE49-F238E27FC236}">
                    <a16:creationId xmlns:a16="http://schemas.microsoft.com/office/drawing/2014/main" id="{377FA59C-D4A8-488F-BF95-EBC9C628DC87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  <p:grpSp>
          <p:nvGrpSpPr>
            <p:cNvPr id="30" name="Group 42">
              <a:extLst>
                <a:ext uri="{FF2B5EF4-FFF2-40B4-BE49-F238E27FC236}">
                  <a16:creationId xmlns:a16="http://schemas.microsoft.com/office/drawing/2014/main" id="{8E1902CE-6ECF-4834-AB2F-84AC6BB07430}"/>
                </a:ext>
              </a:extLst>
            </p:cNvPr>
            <p:cNvGrpSpPr/>
            <p:nvPr/>
          </p:nvGrpSpPr>
          <p:grpSpPr>
            <a:xfrm>
              <a:off x="4512" y="3158"/>
              <a:ext cx="1248" cy="896"/>
              <a:chOff x="96" y="1296"/>
              <a:chExt cx="1488" cy="1104"/>
            </a:xfrm>
            <a:grpFill/>
          </p:grpSpPr>
          <p:sp>
            <p:nvSpPr>
              <p:cNvPr id="31" name="Oval 43">
                <a:extLst>
                  <a:ext uri="{FF2B5EF4-FFF2-40B4-BE49-F238E27FC236}">
                    <a16:creationId xmlns:a16="http://schemas.microsoft.com/office/drawing/2014/main" id="{7579263A-E6ED-4551-86C0-25A7553A3555}"/>
                  </a:ext>
                </a:extLst>
              </p:cNvPr>
              <p:cNvSpPr/>
              <p:nvPr/>
            </p:nvSpPr>
            <p:spPr>
              <a:xfrm>
                <a:off x="624" y="1296"/>
                <a:ext cx="504" cy="384"/>
              </a:xfrm>
              <a:prstGeom prst="ellipse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2800" dirty="0">
                    <a:ea typeface="宋体" panose="02010600030101010101" pitchFamily="2" charset="-122"/>
                  </a:rPr>
                  <a:t>n/2</a:t>
                </a:r>
              </a:p>
            </p:txBody>
          </p:sp>
          <p:cxnSp>
            <p:nvCxnSpPr>
              <p:cNvPr id="32" name="AutoShape 44">
                <a:extLst>
                  <a:ext uri="{FF2B5EF4-FFF2-40B4-BE49-F238E27FC236}">
                    <a16:creationId xmlns:a16="http://schemas.microsoft.com/office/drawing/2014/main" id="{9AD7E87D-F236-4C2F-9C8C-28435A4EEBE8}"/>
                  </a:ext>
                </a:extLst>
              </p:cNvPr>
              <p:cNvCxnSpPr>
                <a:stCxn id="31" idx="4"/>
                <a:endCxn id="39" idx="0"/>
              </p:cNvCxnSpPr>
              <p:nvPr/>
            </p:nvCxnSpPr>
            <p:spPr>
              <a:xfrm>
                <a:off x="876" y="1686"/>
                <a:ext cx="576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3" name="AutoShape 45">
                <a:extLst>
                  <a:ext uri="{FF2B5EF4-FFF2-40B4-BE49-F238E27FC236}">
                    <a16:creationId xmlns:a16="http://schemas.microsoft.com/office/drawing/2014/main" id="{C2F1EFCA-AD3F-471F-A8DB-AD62BF9ECD23}"/>
                  </a:ext>
                </a:extLst>
              </p:cNvPr>
              <p:cNvCxnSpPr>
                <a:stCxn id="31" idx="4"/>
                <a:endCxn id="36" idx="0"/>
              </p:cNvCxnSpPr>
              <p:nvPr/>
            </p:nvCxnSpPr>
            <p:spPr>
              <a:xfrm flipH="1">
                <a:off x="228" y="1686"/>
                <a:ext cx="64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4" name="AutoShape 46">
                <a:extLst>
                  <a:ext uri="{FF2B5EF4-FFF2-40B4-BE49-F238E27FC236}">
                    <a16:creationId xmlns:a16="http://schemas.microsoft.com/office/drawing/2014/main" id="{B6112A29-7583-4DB1-AE34-62A76FFF6D0A}"/>
                  </a:ext>
                </a:extLst>
              </p:cNvPr>
              <p:cNvCxnSpPr>
                <a:stCxn id="31" idx="4"/>
                <a:endCxn id="37" idx="0"/>
              </p:cNvCxnSpPr>
              <p:nvPr/>
            </p:nvCxnSpPr>
            <p:spPr>
              <a:xfrm flipH="1">
                <a:off x="636" y="1686"/>
                <a:ext cx="240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cxnSp>
            <p:nvCxnSpPr>
              <p:cNvPr id="35" name="AutoShape 47">
                <a:extLst>
                  <a:ext uri="{FF2B5EF4-FFF2-40B4-BE49-F238E27FC236}">
                    <a16:creationId xmlns:a16="http://schemas.microsoft.com/office/drawing/2014/main" id="{512BC3E1-1693-4BDF-99BD-382A225A762F}"/>
                  </a:ext>
                </a:extLst>
              </p:cNvPr>
              <p:cNvCxnSpPr>
                <a:stCxn id="31" idx="4"/>
                <a:endCxn id="38" idx="0"/>
              </p:cNvCxnSpPr>
              <p:nvPr/>
            </p:nvCxnSpPr>
            <p:spPr>
              <a:xfrm>
                <a:off x="876" y="1686"/>
                <a:ext cx="168" cy="5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med"/>
              </a:ln>
            </p:spPr>
          </p:cxnSp>
          <p:sp>
            <p:nvSpPr>
              <p:cNvPr id="36" name="AutoShape 48">
                <a:extLst>
                  <a:ext uri="{FF2B5EF4-FFF2-40B4-BE49-F238E27FC236}">
                    <a16:creationId xmlns:a16="http://schemas.microsoft.com/office/drawing/2014/main" id="{509AECFE-DD51-4543-A52F-8F8F683E1C79}"/>
                  </a:ext>
                </a:extLst>
              </p:cNvPr>
              <p:cNvSpPr/>
              <p:nvPr/>
            </p:nvSpPr>
            <p:spPr>
              <a:xfrm>
                <a:off x="96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7" name="AutoShape 49">
                <a:extLst>
                  <a:ext uri="{FF2B5EF4-FFF2-40B4-BE49-F238E27FC236}">
                    <a16:creationId xmlns:a16="http://schemas.microsoft.com/office/drawing/2014/main" id="{C496FF9B-DD67-47A1-993B-B6786012F3DE}"/>
                  </a:ext>
                </a:extLst>
              </p:cNvPr>
              <p:cNvSpPr/>
              <p:nvPr/>
            </p:nvSpPr>
            <p:spPr>
              <a:xfrm>
                <a:off x="504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8" name="AutoShape 50">
                <a:extLst>
                  <a:ext uri="{FF2B5EF4-FFF2-40B4-BE49-F238E27FC236}">
                    <a16:creationId xmlns:a16="http://schemas.microsoft.com/office/drawing/2014/main" id="{EE919AE5-DE89-411E-975F-A581D377C032}"/>
                  </a:ext>
                </a:extLst>
              </p:cNvPr>
              <p:cNvSpPr/>
              <p:nvPr/>
            </p:nvSpPr>
            <p:spPr>
              <a:xfrm>
                <a:off x="912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  <p:sp>
            <p:nvSpPr>
              <p:cNvPr id="39" name="AutoShape 51">
                <a:extLst>
                  <a:ext uri="{FF2B5EF4-FFF2-40B4-BE49-F238E27FC236}">
                    <a16:creationId xmlns:a16="http://schemas.microsoft.com/office/drawing/2014/main" id="{918E577A-7ED3-479F-B1BE-2AF1F01C0D25}"/>
                  </a:ext>
                </a:extLst>
              </p:cNvPr>
              <p:cNvSpPr/>
              <p:nvPr/>
            </p:nvSpPr>
            <p:spPr>
              <a:xfrm>
                <a:off x="1320" y="2192"/>
                <a:ext cx="264" cy="208"/>
              </a:xfrm>
              <a:prstGeom prst="triangle">
                <a:avLst>
                  <a:gd name="adj" fmla="val 50000"/>
                </a:avLst>
              </a:prstGeom>
              <a:grpFill/>
              <a:ln w="19050" cap="flat" cmpd="sng">
                <a:solidFill>
                  <a:schemeClr val="accent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algn="ctr" eaLnBrk="0" hangingPunct="0"/>
                <a:r>
                  <a:rPr lang="en-US" altLang="zh-CN" sz="1600" b="1" dirty="0">
                    <a:ea typeface="宋体" panose="02010600030101010101" pitchFamily="2" charset="-122"/>
                  </a:rPr>
                  <a:t>T(n/4)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369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68EE8-E6BF-41BF-9B79-E2D32496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Arial" panose="020B0604020202020204" pitchFamily="34" charset="0"/>
              </a:rPr>
              <a:t>状态及状态方程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EA7A2-175B-46F1-AC1F-CDFACE16D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状态空间搜索</a:t>
            </a:r>
            <a:endParaRPr lang="en-US" altLang="zh-CN" dirty="0"/>
          </a:p>
          <a:p>
            <a:pPr lvl="1"/>
            <a:r>
              <a:rPr lang="zh-CN" altLang="en-US" dirty="0"/>
              <a:t>从初始状态出发，依据状态方程，向目标状态的搜索过程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en-US" altLang="zh-CN" sz="2400" dirty="0"/>
              <a:t> </a:t>
            </a:r>
            <a:r>
              <a:rPr lang="zh-CN" altLang="en-US" sz="2400" dirty="0"/>
              <a:t>实质：问题求解过程，自下而上，逐步合并子问题解，得到规模更大子问题</a:t>
            </a:r>
            <a:r>
              <a:rPr lang="en-US" altLang="zh-CN" sz="2400" dirty="0"/>
              <a:t>/</a:t>
            </a:r>
            <a:r>
              <a:rPr lang="zh-CN" altLang="en-US" sz="2400" dirty="0"/>
              <a:t>原问题的解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B7392-E947-4B2B-B141-74ECF757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CC46B2-D6E3-43E7-9355-1F11B619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9302BB-7A33-4F50-A8D5-808CE268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58B31900-CED6-4CD0-85F5-DAA55164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55" y="3045032"/>
            <a:ext cx="6441635" cy="27363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D53D3E6-9DD9-428A-9DCD-E61A9221D055}"/>
              </a:ext>
            </a:extLst>
          </p:cNvPr>
          <p:cNvSpPr/>
          <p:nvPr/>
        </p:nvSpPr>
        <p:spPr bwMode="auto">
          <a:xfrm>
            <a:off x="3513027" y="3549088"/>
            <a:ext cx="288032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611DD01-2B2E-416A-AA2D-6B9306BFFF8B}"/>
              </a:ext>
            </a:extLst>
          </p:cNvPr>
          <p:cNvSpPr/>
          <p:nvPr/>
        </p:nvSpPr>
        <p:spPr bwMode="auto">
          <a:xfrm>
            <a:off x="4122065" y="3602604"/>
            <a:ext cx="571188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A30FCB-4862-40AD-A56F-1A9BD4FF3A55}"/>
              </a:ext>
            </a:extLst>
          </p:cNvPr>
          <p:cNvSpPr/>
          <p:nvPr/>
        </p:nvSpPr>
        <p:spPr bwMode="auto">
          <a:xfrm>
            <a:off x="4953187" y="3522274"/>
            <a:ext cx="288032" cy="21602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83143C3-1DE6-4816-9A21-1E0AC0CC4559}"/>
              </a:ext>
            </a:extLst>
          </p:cNvPr>
          <p:cNvSpPr txBox="1"/>
          <p:nvPr/>
        </p:nvSpPr>
        <p:spPr>
          <a:xfrm>
            <a:off x="4098217" y="5704193"/>
            <a:ext cx="54373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初态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878D86-8B71-48D4-8F8B-BA8269257B9A}"/>
              </a:ext>
            </a:extLst>
          </p:cNvPr>
          <p:cNvCxnSpPr/>
          <p:nvPr/>
        </p:nvCxnSpPr>
        <p:spPr bwMode="auto">
          <a:xfrm flipH="1" flipV="1">
            <a:off x="2432907" y="5421296"/>
            <a:ext cx="1665310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5360657-ECC9-4BD1-A845-DED608CD9BE2}"/>
              </a:ext>
            </a:extLst>
          </p:cNvPr>
          <p:cNvCxnSpPr>
            <a:stCxn id="12" idx="1"/>
          </p:cNvCxnSpPr>
          <p:nvPr/>
        </p:nvCxnSpPr>
        <p:spPr bwMode="auto">
          <a:xfrm flipH="1" flipV="1">
            <a:off x="3265563" y="5421296"/>
            <a:ext cx="832654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C2DC32-C43D-4C49-8903-9B73B6D178EA}"/>
              </a:ext>
            </a:extLst>
          </p:cNvPr>
          <p:cNvCxnSpPr/>
          <p:nvPr/>
        </p:nvCxnSpPr>
        <p:spPr bwMode="auto">
          <a:xfrm flipH="1">
            <a:off x="4641956" y="5421296"/>
            <a:ext cx="599263" cy="436785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CCB801E-DD3B-4986-BD39-DD469A53A7EF}"/>
              </a:ext>
            </a:extLst>
          </p:cNvPr>
          <p:cNvCxnSpPr>
            <a:stCxn id="12" idx="3"/>
          </p:cNvCxnSpPr>
          <p:nvPr/>
        </p:nvCxnSpPr>
        <p:spPr bwMode="auto">
          <a:xfrm flipV="1">
            <a:off x="4641956" y="5421296"/>
            <a:ext cx="1823399" cy="43678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29">
            <a:extLst>
              <a:ext uri="{FF2B5EF4-FFF2-40B4-BE49-F238E27FC236}">
                <a16:creationId xmlns:a16="http://schemas.microsoft.com/office/drawing/2014/main" id="{C409F684-D855-41AF-B435-E7BD3E484CCD}"/>
              </a:ext>
            </a:extLst>
          </p:cNvPr>
          <p:cNvSpPr txBox="1"/>
          <p:nvPr/>
        </p:nvSpPr>
        <p:spPr>
          <a:xfrm>
            <a:off x="7575189" y="5162881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1</a:t>
            </a:r>
            <a:r>
              <a:rPr lang="zh-CN" altLang="en-US" sz="1200" dirty="0"/>
              <a:t>子问题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2D65A98F-2E0F-4DA9-8061-426C81E2E81E}"/>
              </a:ext>
            </a:extLst>
          </p:cNvPr>
          <p:cNvSpPr txBox="1"/>
          <p:nvPr/>
        </p:nvSpPr>
        <p:spPr>
          <a:xfrm>
            <a:off x="7566361" y="4563833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2</a:t>
            </a:r>
            <a:r>
              <a:rPr lang="zh-CN" altLang="en-US" sz="1200" dirty="0"/>
              <a:t>子问题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2A703A3-EB87-4B2F-A029-C55FE44B442A}"/>
              </a:ext>
            </a:extLst>
          </p:cNvPr>
          <p:cNvSpPr txBox="1"/>
          <p:nvPr/>
        </p:nvSpPr>
        <p:spPr>
          <a:xfrm>
            <a:off x="7566362" y="3951519"/>
            <a:ext cx="7920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3</a:t>
            </a:r>
            <a:r>
              <a:rPr lang="zh-CN" altLang="en-US" sz="1200" dirty="0"/>
              <a:t>子问题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C34A93A4-3D56-4B90-9622-EF56F971451B}"/>
              </a:ext>
            </a:extLst>
          </p:cNvPr>
          <p:cNvSpPr txBox="1"/>
          <p:nvPr/>
        </p:nvSpPr>
        <p:spPr>
          <a:xfrm>
            <a:off x="3825795" y="2759153"/>
            <a:ext cx="112739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规模为</a:t>
            </a:r>
            <a:r>
              <a:rPr lang="en-US" altLang="zh-CN" sz="1200" dirty="0"/>
              <a:t>4</a:t>
            </a:r>
            <a:r>
              <a:rPr lang="zh-CN" altLang="en-US" sz="1200" dirty="0"/>
              <a:t>原问题</a:t>
            </a:r>
            <a:r>
              <a:rPr lang="en-US" altLang="zh-CN" sz="1200" dirty="0"/>
              <a:t>——</a:t>
            </a:r>
            <a:r>
              <a:rPr lang="zh-CN" altLang="en-US" sz="1200" dirty="0"/>
              <a:t>目标态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FF42DEB-41D4-4C62-A240-7CAF39A53900}"/>
              </a:ext>
            </a:extLst>
          </p:cNvPr>
          <p:cNvSpPr/>
          <p:nvPr/>
        </p:nvSpPr>
        <p:spPr bwMode="auto">
          <a:xfrm>
            <a:off x="1568811" y="5132895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9440293-3A9F-4483-96CE-02BB1BC68F73}"/>
              </a:ext>
            </a:extLst>
          </p:cNvPr>
          <p:cNvSpPr/>
          <p:nvPr/>
        </p:nvSpPr>
        <p:spPr bwMode="auto">
          <a:xfrm>
            <a:off x="2088519" y="5132895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EAB8C28-AED8-4F6C-BA62-173058F8E57F}"/>
              </a:ext>
            </a:extLst>
          </p:cNvPr>
          <p:cNvSpPr/>
          <p:nvPr/>
        </p:nvSpPr>
        <p:spPr bwMode="auto">
          <a:xfrm>
            <a:off x="2592575" y="515311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C28C323-F907-40D6-90D0-1E737FBE3D2C}"/>
              </a:ext>
            </a:extLst>
          </p:cNvPr>
          <p:cNvSpPr/>
          <p:nvPr/>
        </p:nvSpPr>
        <p:spPr bwMode="auto">
          <a:xfrm>
            <a:off x="6213327" y="5162881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3D3256D-D8F4-40AA-A86D-490000AAA724}"/>
              </a:ext>
            </a:extLst>
          </p:cNvPr>
          <p:cNvSpPr/>
          <p:nvPr/>
        </p:nvSpPr>
        <p:spPr bwMode="auto">
          <a:xfrm>
            <a:off x="6177323" y="4593494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2B1F333-57F9-4A0A-B113-C1DE8F59EEEF}"/>
              </a:ext>
            </a:extLst>
          </p:cNvPr>
          <p:cNvSpPr/>
          <p:nvPr/>
        </p:nvSpPr>
        <p:spPr bwMode="auto">
          <a:xfrm>
            <a:off x="5568687" y="4574444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9D3ACE0-DDA0-429F-9F00-3FE3C77327BD}"/>
              </a:ext>
            </a:extLst>
          </p:cNvPr>
          <p:cNvSpPr/>
          <p:nvPr/>
        </p:nvSpPr>
        <p:spPr bwMode="auto">
          <a:xfrm>
            <a:off x="2088519" y="4598038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78500C4-687E-4DAD-9055-CC694BD666E0}"/>
              </a:ext>
            </a:extLst>
          </p:cNvPr>
          <p:cNvSpPr/>
          <p:nvPr/>
        </p:nvSpPr>
        <p:spPr bwMode="auto">
          <a:xfrm>
            <a:off x="5820715" y="398781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D87827C-FDAE-4CCA-8904-23663D710942}"/>
              </a:ext>
            </a:extLst>
          </p:cNvPr>
          <p:cNvSpPr/>
          <p:nvPr/>
        </p:nvSpPr>
        <p:spPr bwMode="auto">
          <a:xfrm>
            <a:off x="2310335" y="3981463"/>
            <a:ext cx="504056" cy="258415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42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97C03-889F-4E3D-84A8-5A5BB66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 </a:t>
            </a:r>
            <a:r>
              <a:rPr lang="zh-CN" altLang="en-US" dirty="0"/>
              <a:t>动态规划算法基本要素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9AC0A-3005-4112-8494-76F8904F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适合采用动态规划法求解的问题具有两个性质</a:t>
            </a:r>
            <a:endParaRPr lang="en-US" altLang="zh-CN" dirty="0"/>
          </a:p>
          <a:p>
            <a:pPr lvl="1"/>
            <a:r>
              <a:rPr lang="zh-CN" altLang="en-US" dirty="0"/>
              <a:t>最优子结构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子问题的解</a:t>
            </a:r>
            <a:r>
              <a:rPr lang="en-US" altLang="zh-CN" b="1" dirty="0">
                <a:solidFill>
                  <a:srgbClr val="C00000"/>
                </a:solidFill>
              </a:rPr>
              <a:t>-</a:t>
            </a:r>
            <a:r>
              <a:rPr lang="zh-CN" altLang="en-US" b="1" dirty="0">
                <a:solidFill>
                  <a:srgbClr val="C00000"/>
                </a:solidFill>
              </a:rPr>
              <a:t>原问题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  <a:r>
              <a:rPr lang="zh-CN" altLang="en-US" b="1" dirty="0">
                <a:solidFill>
                  <a:srgbClr val="C00000"/>
                </a:solidFill>
              </a:rPr>
              <a:t>规模更大子问题的解</a:t>
            </a:r>
            <a:r>
              <a:rPr lang="zh-CN" altLang="en-US" dirty="0"/>
              <a:t>之间的递推关系，决定</a:t>
            </a:r>
            <a:r>
              <a:rPr lang="zh-CN" altLang="en-US" b="1" dirty="0">
                <a:solidFill>
                  <a:srgbClr val="0066FF"/>
                </a:solidFill>
              </a:rPr>
              <a:t>自下而上</a:t>
            </a:r>
            <a:r>
              <a:rPr lang="zh-CN" altLang="en-US" dirty="0"/>
              <a:t>的求解方式</a:t>
            </a:r>
            <a:endParaRPr lang="en-US" altLang="zh-CN" dirty="0"/>
          </a:p>
          <a:p>
            <a:pPr lvl="1"/>
            <a:r>
              <a:rPr lang="zh-CN" altLang="en-US" dirty="0"/>
              <a:t>重叠子问题</a:t>
            </a:r>
            <a:endParaRPr lang="en-US" altLang="zh-CN" dirty="0"/>
          </a:p>
          <a:p>
            <a:pPr lvl="2"/>
            <a:r>
              <a:rPr lang="zh-CN" altLang="en-US" dirty="0"/>
              <a:t>动态规划法，寻找子问题解的最优组合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备忘录方法</a:t>
            </a:r>
            <a:endParaRPr lang="en-US" altLang="zh-CN" dirty="0"/>
          </a:p>
          <a:p>
            <a:pPr lvl="1"/>
            <a:r>
              <a:rPr lang="zh-CN" altLang="en-US" dirty="0"/>
              <a:t>对适合采用动态规划法求解的问题，采用</a:t>
            </a:r>
            <a:r>
              <a:rPr lang="zh-CN" altLang="en-US" b="1" dirty="0">
                <a:solidFill>
                  <a:srgbClr val="0066FF"/>
                </a:solidFill>
              </a:rPr>
              <a:t>自上而下</a:t>
            </a:r>
            <a:r>
              <a:rPr lang="zh-CN" altLang="en-US" dirty="0"/>
              <a:t>、递归</a:t>
            </a:r>
            <a:r>
              <a:rPr lang="en-US" altLang="zh-CN" dirty="0"/>
              <a:t>/</a:t>
            </a:r>
            <a:r>
              <a:rPr lang="zh-CN" altLang="en-US" dirty="0"/>
              <a:t>递推求解</a:t>
            </a:r>
            <a:endParaRPr lang="en-US" altLang="zh-CN" dirty="0"/>
          </a:p>
          <a:p>
            <a:pPr lvl="1"/>
            <a:r>
              <a:rPr lang="zh-CN" altLang="en-US" dirty="0"/>
              <a:t>记录子问题的解，避免重复计算子问题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042D85-E9E9-428C-AD96-470EC0C5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912188-2229-4AD7-BF44-ECB55822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1C0D9-8E56-4790-8B5C-5AA81FD4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272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7CD84-CB29-4416-AB3B-49F67F91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最优子结构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1D3EC-D23C-43E9-B54C-1141D986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4548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66FF"/>
                </a:solidFill>
              </a:rPr>
              <a:t>最优子结构性质</a:t>
            </a:r>
            <a:endParaRPr lang="en-US" altLang="zh-CN" b="1" dirty="0">
              <a:solidFill>
                <a:srgbClr val="0066FF"/>
              </a:solidFill>
            </a:endParaRPr>
          </a:p>
          <a:p>
            <a:pPr lvl="1"/>
            <a:r>
              <a:rPr lang="zh-CN" altLang="en-US" dirty="0"/>
              <a:t>原问题</a:t>
            </a:r>
            <a:r>
              <a:rPr lang="en-US" altLang="zh-CN" dirty="0"/>
              <a:t>/</a:t>
            </a:r>
            <a:r>
              <a:rPr lang="zh-CN" altLang="en-US" dirty="0"/>
              <a:t>规模较大的子问题的最优解中包含了规模较小的子问题的最优解</a:t>
            </a:r>
            <a:endParaRPr lang="en-US" altLang="zh-CN" dirty="0"/>
          </a:p>
          <a:p>
            <a:pPr lvl="1"/>
            <a:r>
              <a:rPr lang="zh-CN" altLang="en-US" dirty="0"/>
              <a:t>以矩阵连乘为例</a:t>
            </a:r>
            <a:endParaRPr lang="en-US" altLang="zh-CN" dirty="0">
              <a:solidFill>
                <a:srgbClr val="0066FF"/>
              </a:solidFill>
            </a:endParaRPr>
          </a:p>
          <a:p>
            <a:pPr lvl="2"/>
            <a:r>
              <a:rPr lang="zh-CN" altLang="en-US" dirty="0"/>
              <a:t>全部矩阵的最少乘法次数的计算次序中，包含着部分矩阵的最少乘法次数的计算次序</a:t>
            </a:r>
            <a:endParaRPr lang="en-US" altLang="zh-CN" dirty="0"/>
          </a:p>
          <a:p>
            <a:pPr lvl="1"/>
            <a:r>
              <a:rPr lang="zh-CN" altLang="en-US" dirty="0"/>
              <a:t>据此，可以自下而上，根据子问题最优解构造原问题最优解</a:t>
            </a:r>
            <a:endParaRPr lang="en-US" altLang="zh-CN" dirty="0"/>
          </a:p>
          <a:p>
            <a:r>
              <a:rPr lang="zh-CN" altLang="en-US" dirty="0"/>
              <a:t>例。</a:t>
            </a:r>
            <a:endParaRPr lang="en-US" altLang="zh-CN" dirty="0"/>
          </a:p>
          <a:p>
            <a:pPr marL="268287" lvl="1" indent="0">
              <a:buNone/>
            </a:pPr>
            <a:endParaRPr lang="en-US" altLang="zh-CN" sz="2400" dirty="0"/>
          </a:p>
          <a:p>
            <a:pPr marL="576000" lvl="1">
              <a:spcBef>
                <a:spcPts val="600"/>
              </a:spcBef>
            </a:pPr>
            <a:r>
              <a:rPr lang="zh-CN" altLang="en-US" sz="2400" dirty="0"/>
              <a:t>这</a:t>
            </a:r>
            <a:r>
              <a:rPr lang="en-US" altLang="zh-CN" sz="2400" dirty="0"/>
              <a:t>5</a:t>
            </a:r>
            <a:r>
              <a:rPr lang="zh-CN" altLang="en-US" sz="2400" dirty="0"/>
              <a:t>种计算次序对应的计算代价分别为：</a:t>
            </a:r>
          </a:p>
          <a:p>
            <a:pPr marL="0" lvl="0" indent="0" eaLnBrk="1" hangingPunct="1">
              <a:buNone/>
            </a:pPr>
            <a:r>
              <a:rPr lang="en-US" altLang="zh-CN" dirty="0"/>
              <a:t>       </a:t>
            </a:r>
            <a:r>
              <a:rPr lang="en-US" altLang="zh-CN" sz="2400" dirty="0"/>
              <a:t>16000</a:t>
            </a:r>
            <a:r>
              <a:rPr lang="en-US" altLang="ja-JP" sz="2400" dirty="0"/>
              <a:t>, </a:t>
            </a:r>
            <a:r>
              <a:rPr lang="en-US" altLang="ja-JP" sz="2400" dirty="0">
                <a:solidFill>
                  <a:srgbClr val="FF3300"/>
                </a:solidFill>
              </a:rPr>
              <a:t>10500</a:t>
            </a:r>
            <a:r>
              <a:rPr lang="en-US" altLang="ja-JP" sz="2400" dirty="0"/>
              <a:t>, 36000, 87500, 34500</a:t>
            </a:r>
            <a:endParaRPr lang="en-US" altLang="zh-CN" sz="2400" dirty="0"/>
          </a:p>
          <a:p>
            <a:pPr marL="0" lvl="0" indent="0" eaLnBrk="1" hangingPunct="1">
              <a:buNone/>
            </a:pPr>
            <a:r>
              <a:rPr lang="zh-CN" altLang="en-US" sz="2400" dirty="0"/>
              <a:t>      原问题最优解</a:t>
            </a:r>
            <a:r>
              <a:rPr lang="en-US" altLang="zh-CN" sz="2400" dirty="0"/>
              <a:t>(</a:t>
            </a:r>
            <a:r>
              <a:rPr lang="zh-CN" altLang="en-US" sz="2400" dirty="0"/>
              <a:t>最优次序</a:t>
            </a:r>
            <a:r>
              <a:rPr lang="en-US" altLang="zh-CN" sz="2400" dirty="0"/>
              <a:t>)</a:t>
            </a:r>
            <a:r>
              <a:rPr lang="zh-CN" altLang="en-US" sz="2400" dirty="0"/>
              <a:t>为</a:t>
            </a:r>
            <a:r>
              <a:rPr lang="en-US" altLang="zh-CN" sz="2400" dirty="0">
                <a:sym typeface="Wingdings" panose="05000000000000000000" pitchFamily="2" charset="2"/>
              </a:rPr>
              <a:t>:  (A (B (CD)))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F7A3F1-A3BD-47AE-9D52-3438CBA2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4BE2C-A9A2-4C9D-8162-34183C9B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DA2DC-414C-4BAE-B654-190F7EB4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B2A3-558C-4B65-AD15-34923406D7A0}"/>
              </a:ext>
            </a:extLst>
          </p:cNvPr>
          <p:cNvGrpSpPr/>
          <p:nvPr/>
        </p:nvGrpSpPr>
        <p:grpSpPr>
          <a:xfrm>
            <a:off x="1069158" y="4004445"/>
            <a:ext cx="6372225" cy="428625"/>
            <a:chOff x="824" y="2639"/>
            <a:chExt cx="4014" cy="270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61776110-0738-47E3-A2CA-8168E2F514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4" y="2665"/>
            <a:ext cx="975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69" r:id="rId3" imgW="711200" imgH="177800" progId="Equation.3">
                    <p:embed/>
                  </p:oleObj>
                </mc:Choice>
                <mc:Fallback>
                  <p:oleObj r:id="rId3" imgW="711200" imgH="177800" progId="Equation.3">
                    <p:embed/>
                    <p:pic>
                      <p:nvPicPr>
                        <p:cNvPr id="31758" name="Object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4" y="2665"/>
                          <a:ext cx="975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64D89175-37F7-4194-B6DC-F26B63F2E1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0" y="2660"/>
            <a:ext cx="954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70" r:id="rId5" imgW="711200" imgH="177800" progId="Equation.3">
                    <p:embed/>
                  </p:oleObj>
                </mc:Choice>
                <mc:Fallback>
                  <p:oleObj r:id="rId5" imgW="711200" imgH="177800" progId="Equation.3">
                    <p:embed/>
                    <p:pic>
                      <p:nvPicPr>
                        <p:cNvPr id="31759" name="Object 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860" y="2660"/>
                          <a:ext cx="954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7F65C914-8532-4F63-9BD7-A315A2B896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6" y="2649"/>
            <a:ext cx="1011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71" r:id="rId7" imgW="735965" imgH="177800" progId="Equation.3">
                    <p:embed/>
                  </p:oleObj>
                </mc:Choice>
                <mc:Fallback>
                  <p:oleObj r:id="rId7" imgW="735965" imgH="177800" progId="Equation.3">
                    <p:embed/>
                    <p:pic>
                      <p:nvPicPr>
                        <p:cNvPr id="31760" name="Object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66" y="2649"/>
                          <a:ext cx="1011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4B7F9177-5E00-47EA-855C-5250C3B37D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0" y="2639"/>
            <a:ext cx="898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72" r:id="rId9" imgW="660400" imgH="177800" progId="Equation.3">
                    <p:embed/>
                  </p:oleObj>
                </mc:Choice>
                <mc:Fallback>
                  <p:oleObj r:id="rId9" imgW="660400" imgH="177800" progId="Equation.3">
                    <p:embed/>
                    <p:pic>
                      <p:nvPicPr>
                        <p:cNvPr id="31761" name="Object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40" y="2639"/>
                          <a:ext cx="898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B5F289-EC35-4071-8D44-E9B51BADC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96537"/>
              </p:ext>
            </p:extLst>
          </p:nvPr>
        </p:nvGraphicFramePr>
        <p:xfrm>
          <a:off x="264713" y="4487967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3" r:id="rId11" imgW="786765" imgH="203200" progId="Equation.3">
                  <p:embed/>
                </p:oleObj>
              </mc:Choice>
              <mc:Fallback>
                <p:oleObj r:id="rId11" imgW="786765" imgH="203200" progId="Equation.3">
                  <p:embed/>
                  <p:pic>
                    <p:nvPicPr>
                      <p:cNvPr id="31750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4713" y="4487967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BC8E07-10F7-44F0-8745-E9F8A32AB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761058"/>
              </p:ext>
            </p:extLst>
          </p:nvPr>
        </p:nvGraphicFramePr>
        <p:xfrm>
          <a:off x="5612317" y="4487967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4" r:id="rId13" imgW="786765" imgH="203200" progId="Equation.3">
                  <p:embed/>
                </p:oleObj>
              </mc:Choice>
              <mc:Fallback>
                <p:oleObj r:id="rId13" imgW="786765" imgH="203200" progId="Equation.3">
                  <p:embed/>
                  <p:pic>
                    <p:nvPicPr>
                      <p:cNvPr id="31751" name="Object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12317" y="4487967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0E21963-35A2-4545-BA18-E9ADA653E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414121"/>
              </p:ext>
            </p:extLst>
          </p:nvPr>
        </p:nvGraphicFramePr>
        <p:xfrm>
          <a:off x="7334496" y="4472049"/>
          <a:ext cx="17002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5" r:id="rId15" imgW="786765" imgH="203200" progId="Equation.3">
                  <p:embed/>
                </p:oleObj>
              </mc:Choice>
              <mc:Fallback>
                <p:oleObj r:id="rId15" imgW="786765" imgH="203200" progId="Equation.3">
                  <p:embed/>
                  <p:pic>
                    <p:nvPicPr>
                      <p:cNvPr id="31752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34496" y="4472049"/>
                        <a:ext cx="1700212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00D8067-6964-4F94-9D92-E713E8864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211466"/>
              </p:ext>
            </p:extLst>
          </p:nvPr>
        </p:nvGraphicFramePr>
        <p:xfrm>
          <a:off x="2097989" y="4487967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6" r:id="rId17" imgW="774065" imgH="203200" progId="Equation.3">
                  <p:embed/>
                </p:oleObj>
              </mc:Choice>
              <mc:Fallback>
                <p:oleObj r:id="rId17" imgW="774065" imgH="203200" progId="Equation.3">
                  <p:embed/>
                  <p:pic>
                    <p:nvPicPr>
                      <p:cNvPr id="31753" name="Object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97989" y="4487967"/>
                        <a:ext cx="1673225" cy="4381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02456AF-2EF1-47D7-B3CB-C04527C07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24789"/>
              </p:ext>
            </p:extLst>
          </p:nvPr>
        </p:nvGraphicFramePr>
        <p:xfrm>
          <a:off x="3904278" y="4505541"/>
          <a:ext cx="16732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7" r:id="rId19" imgW="774065" imgH="203200" progId="Equation.3">
                  <p:embed/>
                </p:oleObj>
              </mc:Choice>
              <mc:Fallback>
                <p:oleObj r:id="rId19" imgW="774065" imgH="203200" progId="Equation.3">
                  <p:embed/>
                  <p:pic>
                    <p:nvPicPr>
                      <p:cNvPr id="31754" name="Object 1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04278" y="4505541"/>
                        <a:ext cx="1673225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58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2B3DE6-6CB5-4748-9B6E-2E3D1B44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164237"/>
            <a:ext cx="8897136" cy="6478351"/>
          </a:xfrm>
        </p:spPr>
        <p:txBody>
          <a:bodyPr/>
          <a:lstStyle/>
          <a:p>
            <a:r>
              <a:rPr lang="zh-CN" altLang="en-US" sz="2400" dirty="0">
                <a:latin typeface="+mn-lt"/>
              </a:rPr>
              <a:t>原问题最优解</a:t>
            </a:r>
            <a:r>
              <a:rPr lang="en-US" altLang="zh-CN" sz="2400" dirty="0">
                <a:latin typeface="+mn-lt"/>
              </a:rPr>
              <a:t>(</a:t>
            </a:r>
            <a:r>
              <a:rPr lang="zh-CN" altLang="en-US" sz="2400" dirty="0">
                <a:latin typeface="+mn-lt"/>
              </a:rPr>
              <a:t>最优次序</a:t>
            </a:r>
            <a:r>
              <a:rPr lang="en-US" altLang="zh-CN" sz="2400" dirty="0">
                <a:latin typeface="+mn-lt"/>
              </a:rPr>
              <a:t>)</a:t>
            </a:r>
            <a:r>
              <a:rPr lang="zh-CN" altLang="en-US" sz="2400" dirty="0">
                <a:latin typeface="+mn-lt"/>
              </a:rPr>
              <a:t>为</a:t>
            </a:r>
            <a:r>
              <a:rPr lang="en-US" altLang="zh-CN" sz="2400" dirty="0">
                <a:latin typeface="+mn-lt"/>
                <a:sym typeface="Wingdings" panose="05000000000000000000" pitchFamily="2" charset="2"/>
              </a:rPr>
              <a:t>:  (A  (B( CD)))</a:t>
            </a:r>
            <a:endParaRPr lang="en-US" altLang="zh-CN" dirty="0">
              <a:latin typeface="+mn-lt"/>
              <a:sym typeface="Wingdings" panose="05000000000000000000" pitchFamily="2" charset="2"/>
            </a:endParaRPr>
          </a:p>
          <a:p>
            <a:r>
              <a:rPr lang="zh-CN" altLang="en-US" sz="2400" dirty="0">
                <a:latin typeface="+mn-lt"/>
              </a:rPr>
              <a:t>原问题分解为</a:t>
            </a:r>
            <a:r>
              <a:rPr lang="en-US" altLang="zh-CN" sz="2400" dirty="0">
                <a:latin typeface="+mn-lt"/>
              </a:rPr>
              <a:t>2</a:t>
            </a:r>
            <a:r>
              <a:rPr lang="zh-CN" altLang="en-US" sz="2400" dirty="0">
                <a:latin typeface="+mn-lt"/>
              </a:rPr>
              <a:t>个子问题：</a:t>
            </a:r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zh-CN" altLang="en-US" sz="2400" dirty="0">
                <a:latin typeface="+mn-lt"/>
              </a:rPr>
              <a:t>              </a:t>
            </a:r>
            <a:r>
              <a:rPr lang="en-US" altLang="zh-CN" sz="2400" dirty="0">
                <a:latin typeface="+mn-lt"/>
              </a:rPr>
              <a:t>(A)  (BCD)</a:t>
            </a:r>
            <a:endParaRPr lang="zh-CN" altLang="en-US" sz="2400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对子问题</a:t>
            </a:r>
            <a:r>
              <a:rPr lang="en-US" altLang="zh-CN" dirty="0">
                <a:latin typeface="+mn-lt"/>
              </a:rPr>
              <a:t>(BCD), </a:t>
            </a:r>
            <a:r>
              <a:rPr lang="zh-CN" altLang="en-US" dirty="0">
                <a:latin typeface="+mn-lt"/>
              </a:rPr>
              <a:t>其最优计算顺序仍然是 </a:t>
            </a:r>
            <a:r>
              <a:rPr lang="en-US" altLang="zh-CN" dirty="0">
                <a:latin typeface="+mn-lt"/>
              </a:rPr>
              <a:t>(B (CD))</a:t>
            </a:r>
            <a:r>
              <a:rPr lang="zh-CN" altLang="en-US" dirty="0">
                <a:latin typeface="+mn-lt"/>
              </a:rPr>
              <a:t>，与原问题中计算顺序相同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sz="2400" dirty="0">
                <a:latin typeface="+mn-lt"/>
              </a:rPr>
              <a:t>保证了：由子问题解合成原问题解时候，可以得到最优解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78D6AD-9947-4E9B-90DE-B4753AB4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766935-7196-4077-AEC4-7E5554E6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BC3EE0-203D-47BE-8934-0D67AAAE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E9D92B22-D927-411A-A8C4-80292689EE8A}"/>
              </a:ext>
            </a:extLst>
          </p:cNvPr>
          <p:cNvSpPr/>
          <p:nvPr/>
        </p:nvSpPr>
        <p:spPr>
          <a:xfrm>
            <a:off x="4537354" y="199076"/>
            <a:ext cx="0" cy="576263"/>
          </a:xfrm>
          <a:prstGeom prst="line">
            <a:avLst/>
          </a:prstGeom>
          <a:ln w="38100" cap="rnd" cmpd="sng">
            <a:solidFill>
              <a:srgbClr val="FF33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251AD62E-74B4-4EF2-BA70-A28476E18349}"/>
              </a:ext>
            </a:extLst>
          </p:cNvPr>
          <p:cNvSpPr/>
          <p:nvPr/>
        </p:nvSpPr>
        <p:spPr>
          <a:xfrm>
            <a:off x="4981641" y="164237"/>
            <a:ext cx="0" cy="576263"/>
          </a:xfrm>
          <a:prstGeom prst="line">
            <a:avLst/>
          </a:prstGeom>
          <a:ln w="38100" cap="rnd" cmpd="sng">
            <a:solidFill>
              <a:srgbClr val="FF33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4CD56C0-ADBA-492D-8C07-8E0CBF8268D9}"/>
              </a:ext>
            </a:extLst>
          </p:cNvPr>
          <p:cNvSpPr txBox="1"/>
          <p:nvPr/>
        </p:nvSpPr>
        <p:spPr>
          <a:xfrm>
            <a:off x="668337" y="3361572"/>
            <a:ext cx="15128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2400" dirty="0">
                <a:ea typeface="宋体" panose="02010600030101010101" pitchFamily="2" charset="-122"/>
              </a:rPr>
              <a:t>(ABCD)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D56E4F69-8435-46DC-AB76-947E8B6C8BB8}"/>
              </a:ext>
            </a:extLst>
          </p:cNvPr>
          <p:cNvSpPr/>
          <p:nvPr/>
        </p:nvSpPr>
        <p:spPr>
          <a:xfrm flipH="1">
            <a:off x="596900" y="3793372"/>
            <a:ext cx="503237" cy="5048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8525386-AEA4-440A-8CD5-EB4BE2E0ECBB}"/>
              </a:ext>
            </a:extLst>
          </p:cNvPr>
          <p:cNvSpPr/>
          <p:nvPr/>
        </p:nvSpPr>
        <p:spPr>
          <a:xfrm>
            <a:off x="1676400" y="3793372"/>
            <a:ext cx="504825" cy="5048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A2180F2-380F-4004-AE03-F1D67C786806}"/>
              </a:ext>
            </a:extLst>
          </p:cNvPr>
          <p:cNvSpPr txBox="1"/>
          <p:nvPr/>
        </p:nvSpPr>
        <p:spPr>
          <a:xfrm>
            <a:off x="236537" y="4298197"/>
            <a:ext cx="792163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 (A)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953CCE5-3DAE-4FB1-9476-E21B481AE8E4}"/>
              </a:ext>
            </a:extLst>
          </p:cNvPr>
          <p:cNvSpPr txBox="1"/>
          <p:nvPr/>
        </p:nvSpPr>
        <p:spPr>
          <a:xfrm>
            <a:off x="1749425" y="4298197"/>
            <a:ext cx="1079500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803B078B-FE93-43B2-A393-3A365847C71E}"/>
              </a:ext>
            </a:extLst>
          </p:cNvPr>
          <p:cNvSpPr txBox="1"/>
          <p:nvPr/>
        </p:nvSpPr>
        <p:spPr>
          <a:xfrm>
            <a:off x="1533525" y="5306260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0FB49778-6BF2-45FD-82C4-35E663EAB8F7}"/>
              </a:ext>
            </a:extLst>
          </p:cNvPr>
          <p:cNvSpPr txBox="1"/>
          <p:nvPr/>
        </p:nvSpPr>
        <p:spPr>
          <a:xfrm>
            <a:off x="2468562" y="5306260"/>
            <a:ext cx="8636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(CD)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71152F66-24E1-40EF-AFA4-E8FA0415C09B}"/>
              </a:ext>
            </a:extLst>
          </p:cNvPr>
          <p:cNvSpPr/>
          <p:nvPr/>
        </p:nvSpPr>
        <p:spPr>
          <a:xfrm flipH="1">
            <a:off x="1820862" y="4729997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A2739898-FCEC-47AD-A8B6-BFCD6ADFB940}"/>
              </a:ext>
            </a:extLst>
          </p:cNvPr>
          <p:cNvSpPr/>
          <p:nvPr/>
        </p:nvSpPr>
        <p:spPr>
          <a:xfrm>
            <a:off x="2468562" y="4729997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EA1E14C-1AC1-4250-A30A-418B35718F20}"/>
              </a:ext>
            </a:extLst>
          </p:cNvPr>
          <p:cNvSpPr txBox="1"/>
          <p:nvPr/>
        </p:nvSpPr>
        <p:spPr>
          <a:xfrm>
            <a:off x="2170113" y="6150189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43D57EF-4855-45D5-A376-C7E266B4173D}"/>
              </a:ext>
            </a:extLst>
          </p:cNvPr>
          <p:cNvSpPr txBox="1"/>
          <p:nvPr/>
        </p:nvSpPr>
        <p:spPr>
          <a:xfrm>
            <a:off x="3154362" y="6148013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1D177680-CD4F-4855-822E-B4ECC98B64B9}"/>
              </a:ext>
            </a:extLst>
          </p:cNvPr>
          <p:cNvSpPr/>
          <p:nvPr/>
        </p:nvSpPr>
        <p:spPr>
          <a:xfrm flipH="1">
            <a:off x="2465386" y="5769810"/>
            <a:ext cx="326633" cy="380379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71467CD7-546E-49B4-B1DF-939927FF041F}"/>
              </a:ext>
            </a:extLst>
          </p:cNvPr>
          <p:cNvSpPr/>
          <p:nvPr/>
        </p:nvSpPr>
        <p:spPr>
          <a:xfrm>
            <a:off x="3116262" y="5782888"/>
            <a:ext cx="361558" cy="3651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" name="Text Box 21">
            <a:extLst>
              <a:ext uri="{FF2B5EF4-FFF2-40B4-BE49-F238E27FC236}">
                <a16:creationId xmlns:a16="http://schemas.microsoft.com/office/drawing/2014/main" id="{223DD9FC-4B1B-43B2-8A13-BEE357E20E2B}"/>
              </a:ext>
            </a:extLst>
          </p:cNvPr>
          <p:cNvSpPr txBox="1"/>
          <p:nvPr/>
        </p:nvSpPr>
        <p:spPr>
          <a:xfrm>
            <a:off x="4052887" y="3348872"/>
            <a:ext cx="10795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B4F55526-1345-4483-9CC1-A8A708BF3250}"/>
              </a:ext>
            </a:extLst>
          </p:cNvPr>
          <p:cNvSpPr txBox="1"/>
          <p:nvPr/>
        </p:nvSpPr>
        <p:spPr>
          <a:xfrm>
            <a:off x="3836987" y="4356935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2EA602E8-44AC-4873-87ED-DD01C8EE96CB}"/>
              </a:ext>
            </a:extLst>
          </p:cNvPr>
          <p:cNvSpPr txBox="1"/>
          <p:nvPr/>
        </p:nvSpPr>
        <p:spPr>
          <a:xfrm>
            <a:off x="4772025" y="4356935"/>
            <a:ext cx="863600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(CD)</a:t>
            </a: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77B145D5-04C7-4502-953A-65782FD9C991}"/>
              </a:ext>
            </a:extLst>
          </p:cNvPr>
          <p:cNvSpPr/>
          <p:nvPr/>
        </p:nvSpPr>
        <p:spPr>
          <a:xfrm flipH="1">
            <a:off x="4124325" y="3780672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DBEE69B6-4EA9-4B4F-9FCB-171ACBA4C56A}"/>
              </a:ext>
            </a:extLst>
          </p:cNvPr>
          <p:cNvSpPr/>
          <p:nvPr/>
        </p:nvSpPr>
        <p:spPr>
          <a:xfrm>
            <a:off x="4772025" y="3780672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740E5153-EF04-4BD3-BD26-7B65671C6081}"/>
              </a:ext>
            </a:extLst>
          </p:cNvPr>
          <p:cNvSpPr txBox="1"/>
          <p:nvPr/>
        </p:nvSpPr>
        <p:spPr>
          <a:xfrm>
            <a:off x="4557712" y="5364997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475C8E00-B6BB-4263-8A19-2AEFB1CBBB64}"/>
              </a:ext>
            </a:extLst>
          </p:cNvPr>
          <p:cNvSpPr txBox="1"/>
          <p:nvPr/>
        </p:nvSpPr>
        <p:spPr>
          <a:xfrm>
            <a:off x="5492750" y="5364997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B21E667A-B170-4549-8069-B5A65263F8E7}"/>
              </a:ext>
            </a:extLst>
          </p:cNvPr>
          <p:cNvSpPr/>
          <p:nvPr/>
        </p:nvSpPr>
        <p:spPr>
          <a:xfrm flipH="1">
            <a:off x="4845050" y="4788735"/>
            <a:ext cx="215900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289D208E-35A0-435A-9DCD-AA49B63AF97E}"/>
              </a:ext>
            </a:extLst>
          </p:cNvPr>
          <p:cNvSpPr/>
          <p:nvPr/>
        </p:nvSpPr>
        <p:spPr>
          <a:xfrm>
            <a:off x="5492750" y="4788735"/>
            <a:ext cx="288925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A1295C62-1496-4858-B04A-A3B64187D1BF}"/>
              </a:ext>
            </a:extLst>
          </p:cNvPr>
          <p:cNvSpPr txBox="1"/>
          <p:nvPr/>
        </p:nvSpPr>
        <p:spPr>
          <a:xfrm>
            <a:off x="955675" y="2988510"/>
            <a:ext cx="10985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全局最优</a:t>
            </a: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2161DF57-5883-41B7-9253-F94379E829F2}"/>
              </a:ext>
            </a:extLst>
          </p:cNvPr>
          <p:cNvSpPr txBox="1"/>
          <p:nvPr/>
        </p:nvSpPr>
        <p:spPr>
          <a:xfrm>
            <a:off x="3908425" y="2988510"/>
            <a:ext cx="1327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子问题最优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319D3AFD-ACF2-4F5B-9103-81175F0590C6}"/>
              </a:ext>
            </a:extLst>
          </p:cNvPr>
          <p:cNvSpPr txBox="1"/>
          <p:nvPr/>
        </p:nvSpPr>
        <p:spPr>
          <a:xfrm>
            <a:off x="6500812" y="3348872"/>
            <a:ext cx="10795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(BCD)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F7A192BD-CED9-4A94-95CC-ED5F3D0C48BD}"/>
              </a:ext>
            </a:extLst>
          </p:cNvPr>
          <p:cNvSpPr txBox="1"/>
          <p:nvPr/>
        </p:nvSpPr>
        <p:spPr>
          <a:xfrm>
            <a:off x="6284912" y="4356935"/>
            <a:ext cx="792163" cy="463550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(BC)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1E0355DC-76AE-4FB4-B78C-D572CD955B62}"/>
              </a:ext>
            </a:extLst>
          </p:cNvPr>
          <p:cNvSpPr txBox="1"/>
          <p:nvPr/>
        </p:nvSpPr>
        <p:spPr>
          <a:xfrm>
            <a:off x="7364412" y="4356935"/>
            <a:ext cx="649288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(D)</a:t>
            </a: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11C03DC5-8C5B-47EB-9B13-134618400F32}"/>
              </a:ext>
            </a:extLst>
          </p:cNvPr>
          <p:cNvSpPr/>
          <p:nvPr/>
        </p:nvSpPr>
        <p:spPr>
          <a:xfrm flipH="1">
            <a:off x="6572250" y="3780672"/>
            <a:ext cx="215900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9BA17744-C237-4701-94A9-5AD8B73582E9}"/>
              </a:ext>
            </a:extLst>
          </p:cNvPr>
          <p:cNvSpPr/>
          <p:nvPr/>
        </p:nvSpPr>
        <p:spPr>
          <a:xfrm>
            <a:off x="7219950" y="3780672"/>
            <a:ext cx="288925" cy="5762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6726F988-AC8F-467B-8273-C5F55EA9D089}"/>
              </a:ext>
            </a:extLst>
          </p:cNvPr>
          <p:cNvSpPr txBox="1"/>
          <p:nvPr/>
        </p:nvSpPr>
        <p:spPr>
          <a:xfrm>
            <a:off x="6429375" y="5364997"/>
            <a:ext cx="649287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(B)</a:t>
            </a:r>
          </a:p>
        </p:txBody>
      </p:sp>
      <p:sp>
        <p:nvSpPr>
          <p:cNvPr id="38" name="Text Box 38">
            <a:extLst>
              <a:ext uri="{FF2B5EF4-FFF2-40B4-BE49-F238E27FC236}">
                <a16:creationId xmlns:a16="http://schemas.microsoft.com/office/drawing/2014/main" id="{305D88D2-ABA0-4259-979C-374D0BE5E5EA}"/>
              </a:ext>
            </a:extLst>
          </p:cNvPr>
          <p:cNvSpPr txBox="1"/>
          <p:nvPr/>
        </p:nvSpPr>
        <p:spPr>
          <a:xfrm>
            <a:off x="7292975" y="5364997"/>
            <a:ext cx="647700" cy="46355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dirty="0">
                <a:ea typeface="宋体" panose="02010600030101010101" pitchFamily="2" charset="-122"/>
              </a:rPr>
              <a:t>(C)</a:t>
            </a: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4FBF1B84-0700-46A0-B428-97FA16EF3C28}"/>
              </a:ext>
            </a:extLst>
          </p:cNvPr>
          <p:cNvSpPr/>
          <p:nvPr/>
        </p:nvSpPr>
        <p:spPr>
          <a:xfrm flipH="1">
            <a:off x="6500812" y="4788735"/>
            <a:ext cx="144463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E21A620-0420-42B7-BC4C-10F35C5A964C}"/>
              </a:ext>
            </a:extLst>
          </p:cNvPr>
          <p:cNvSpPr/>
          <p:nvPr/>
        </p:nvSpPr>
        <p:spPr>
          <a:xfrm>
            <a:off x="6861175" y="4788735"/>
            <a:ext cx="647700" cy="57626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B799E0AA-8974-48D8-9856-45D0B187062F}"/>
              </a:ext>
            </a:extLst>
          </p:cNvPr>
          <p:cNvSpPr txBox="1"/>
          <p:nvPr/>
        </p:nvSpPr>
        <p:spPr>
          <a:xfrm>
            <a:off x="6356350" y="2988510"/>
            <a:ext cx="15557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子问题非最优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C830E2F5-A611-42B7-A2AC-8CB5B94D4711}"/>
              </a:ext>
            </a:extLst>
          </p:cNvPr>
          <p:cNvSpPr txBox="1"/>
          <p:nvPr/>
        </p:nvSpPr>
        <p:spPr>
          <a:xfrm>
            <a:off x="6429375" y="5941260"/>
            <a:ext cx="219710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10*40*30</a:t>
            </a:r>
            <a:r>
              <a:rPr lang="en-US" altLang="zh-CN" dirty="0">
                <a:ea typeface="宋体" panose="02010600030101010101" pitchFamily="2" charset="-122"/>
              </a:rPr>
              <a:t> + 10*30*5</a:t>
            </a:r>
          </a:p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=13500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28E414F4-98E5-4446-A2DD-B81186153FE9}"/>
              </a:ext>
            </a:extLst>
          </p:cNvPr>
          <p:cNvSpPr txBox="1"/>
          <p:nvPr/>
        </p:nvSpPr>
        <p:spPr>
          <a:xfrm>
            <a:off x="4268787" y="5941260"/>
            <a:ext cx="207010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40*30*5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+ 10*40*5</a:t>
            </a:r>
          </a:p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=8000</a:t>
            </a:r>
          </a:p>
        </p:txBody>
      </p:sp>
      <p:cxnSp>
        <p:nvCxnSpPr>
          <p:cNvPr id="44" name="直接箭头连接符 2">
            <a:extLst>
              <a:ext uri="{FF2B5EF4-FFF2-40B4-BE49-F238E27FC236}">
                <a16:creationId xmlns:a16="http://schemas.microsoft.com/office/drawing/2014/main" id="{291A72F3-B640-431F-9E58-9BF9C0C20E3F}"/>
              </a:ext>
            </a:extLst>
          </p:cNvPr>
          <p:cNvCxnSpPr>
            <a:endCxn id="23" idx="2"/>
          </p:cNvCxnSpPr>
          <p:nvPr/>
        </p:nvCxnSpPr>
        <p:spPr>
          <a:xfrm flipV="1">
            <a:off x="4845050" y="4820485"/>
            <a:ext cx="358775" cy="1206500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45" name="直接箭头连接符 42">
            <a:extLst>
              <a:ext uri="{FF2B5EF4-FFF2-40B4-BE49-F238E27FC236}">
                <a16:creationId xmlns:a16="http://schemas.microsoft.com/office/drawing/2014/main" id="{63C63010-0ABD-4C12-98B9-8F56EEDBB521}"/>
              </a:ext>
            </a:extLst>
          </p:cNvPr>
          <p:cNvCxnSpPr/>
          <p:nvPr/>
        </p:nvCxnSpPr>
        <p:spPr>
          <a:xfrm flipH="1" flipV="1">
            <a:off x="6715125" y="4820485"/>
            <a:ext cx="146050" cy="1206500"/>
          </a:xfrm>
          <a:prstGeom prst="straightConnector1">
            <a:avLst/>
          </a:prstGeom>
          <a:ln w="635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885863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12DB7-2A9C-4956-B61D-D7BDE92F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最优子结构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12D5E-46D1-4037-A269-4D83305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如何证明一个问题具有最优子结构性质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反证法：首先假设由问题的最优解导出的子问题的解不是最优的，然后再设法说明在这个假设下可构造出比原问题最优解更好的解，从而导致矛盾</a:t>
            </a:r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ea typeface="楷体_GB2312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</a:rPr>
              <a:t>最优子结构是问题能用动态规划算法求解的前提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</a:rPr>
              <a:t>据此，自下而上、递归地从子问题的最优解逐步构造出整个问题的最优解</a:t>
            </a:r>
          </a:p>
          <a:p>
            <a:endParaRPr lang="zh-CN" altLang="en-US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8B392-FDDE-4812-82DB-DBEADD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017D6-E4E5-4C2B-9B5B-79F5D05C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59E3C-5A45-482F-9143-3DD14782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8273285-250E-42C6-9B2F-C9B61B92A45E}"/>
              </a:ext>
            </a:extLst>
          </p:cNvPr>
          <p:cNvSpPr txBox="1"/>
          <p:nvPr/>
        </p:nvSpPr>
        <p:spPr>
          <a:xfrm>
            <a:off x="359568" y="4734187"/>
            <a:ext cx="8424863" cy="943592"/>
          </a:xfrm>
          <a:prstGeom prst="rect">
            <a:avLst/>
          </a:prstGeom>
          <a:noFill/>
          <a:ln w="508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同一个问题可以有多种</a:t>
            </a:r>
            <a:r>
              <a:rPr lang="zh-CN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方式刻划它的最优子结构，有些表示方法的求解速度更快（空间占用小，问题的维度低）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32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8B7D4-821E-4CCB-813A-FDB8C6A9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重叠子问题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F954D-B761-4ED6-BC9B-CD803D06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</a:rPr>
              <a:t>子问题重叠性质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递归算法求解问题时，每次产生的子问题并不总是新问题，有些子问题被反复计算多次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en-US" altLang="zh-CN" sz="2400" dirty="0">
                <a:latin typeface="微软雅黑 Light" panose="020B0502040204020203" pitchFamily="34" charset="-122"/>
              </a:rPr>
              <a:t> </a:t>
            </a:r>
            <a:r>
              <a:rPr lang="zh-CN" altLang="en-US" sz="2400" dirty="0">
                <a:latin typeface="微软雅黑 Light" panose="020B0502040204020203" pitchFamily="34" charset="-122"/>
              </a:rPr>
              <a:t>重复计算子问题，</a:t>
            </a:r>
            <a:r>
              <a:rPr lang="zh-CN" altLang="en-US" dirty="0">
                <a:latin typeface="微软雅黑 Light" panose="020B0502040204020203" pitchFamily="34" charset="-122"/>
              </a:rPr>
              <a:t>可能导致</a:t>
            </a:r>
            <a:r>
              <a:rPr lang="zh-CN" altLang="en-US" dirty="0">
                <a:solidFill>
                  <a:srgbClr val="0066FF"/>
                </a:solidFill>
                <a:latin typeface="微软雅黑 Light" panose="020B0502040204020203" pitchFamily="34" charset="-122"/>
              </a:rPr>
              <a:t>非多项式型</a:t>
            </a:r>
            <a:r>
              <a:rPr lang="zh-CN" altLang="en-US" sz="2400" dirty="0">
                <a:latin typeface="微软雅黑 Light" panose="020B0502040204020203" pitchFamily="34" charset="-122"/>
              </a:rPr>
              <a:t>的计算复杂度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endParaRPr lang="zh-CN" altLang="en-US" sz="2400" dirty="0">
              <a:latin typeface="Arial" panose="020B0604020202020204" pitchFamily="34" charset="0"/>
              <a:ea typeface="楷体_GB2312"/>
            </a:endParaRPr>
          </a:p>
          <a:p>
            <a:pPr lvl="0"/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en-US" altLang="zh-CN" dirty="0">
                <a:latin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</a:rPr>
              <a:t>斐波那契数列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r>
              <a:rPr lang="zh-CN" altLang="en-US" dirty="0"/>
              <a:t>例</a:t>
            </a:r>
            <a:r>
              <a:rPr lang="en-US" altLang="zh-CN" dirty="0"/>
              <a:t>2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7842C-99E7-4393-AA3F-FE0C78DF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7C44E-140A-4F3F-8378-A5B9E5F3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4DE1A4-6966-40A3-A49B-8830A2F5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AutoShape 10">
            <a:hlinkClick r:id="rId2" action="ppaction://hlinksldjump"/>
            <a:extLst>
              <a:ext uri="{FF2B5EF4-FFF2-40B4-BE49-F238E27FC236}">
                <a16:creationId xmlns:a16="http://schemas.microsoft.com/office/drawing/2014/main" id="{131EF106-5AE8-4614-99EE-CBBA7A588D7B}"/>
              </a:ext>
            </a:extLst>
          </p:cNvPr>
          <p:cNvSpPr/>
          <p:nvPr/>
        </p:nvSpPr>
        <p:spPr>
          <a:xfrm>
            <a:off x="3101827" y="3191856"/>
            <a:ext cx="360362" cy="215900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892DA1-E84A-463D-AB48-268361288387}"/>
              </a:ext>
            </a:extLst>
          </p:cNvPr>
          <p:cNvGrpSpPr/>
          <p:nvPr/>
        </p:nvGrpSpPr>
        <p:grpSpPr>
          <a:xfrm>
            <a:off x="762026" y="3903873"/>
            <a:ext cx="5545138" cy="2263775"/>
            <a:chOff x="971550" y="3933825"/>
            <a:chExt cx="5545138" cy="2263775"/>
          </a:xfrm>
        </p:grpSpPr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D40CE44-5600-4825-BFCF-EE25DB5E0C88}"/>
                </a:ext>
              </a:extLst>
            </p:cNvPr>
            <p:cNvSpPr/>
            <p:nvPr/>
          </p:nvSpPr>
          <p:spPr>
            <a:xfrm>
              <a:off x="971550" y="4446588"/>
              <a:ext cx="1728788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B9987B57-BC0A-4C6E-8A29-C78BF45AA332}"/>
                </a:ext>
              </a:extLst>
            </p:cNvPr>
            <p:cNvSpPr/>
            <p:nvPr/>
          </p:nvSpPr>
          <p:spPr>
            <a:xfrm>
              <a:off x="2916238" y="4446588"/>
              <a:ext cx="1728787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6926F980-1022-42FC-836F-FEC93B6F3EF3}"/>
                </a:ext>
              </a:extLst>
            </p:cNvPr>
            <p:cNvSpPr/>
            <p:nvPr/>
          </p:nvSpPr>
          <p:spPr>
            <a:xfrm>
              <a:off x="4787900" y="4518025"/>
              <a:ext cx="1728788" cy="647700"/>
            </a:xfrm>
            <a:prstGeom prst="ellipse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425415EA-09A2-4C63-A2F1-4250E01A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988" y="3933825"/>
              <a:ext cx="5329237" cy="22637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2F7F282E-54F7-42DB-BE62-195B8092FA29}"/>
                </a:ext>
              </a:extLst>
            </p:cNvPr>
            <p:cNvSpPr/>
            <p:nvPr/>
          </p:nvSpPr>
          <p:spPr>
            <a:xfrm>
              <a:off x="1042988" y="4581525"/>
              <a:ext cx="1584325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B3D32C55-8C08-452D-8E25-9548EE9EFD4D}"/>
                </a:ext>
              </a:extLst>
            </p:cNvPr>
            <p:cNvSpPr/>
            <p:nvPr/>
          </p:nvSpPr>
          <p:spPr>
            <a:xfrm>
              <a:off x="3132138" y="4581525"/>
              <a:ext cx="1223962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F363F570-DF4E-424F-91A1-65A0A9B66CC4}"/>
                </a:ext>
              </a:extLst>
            </p:cNvPr>
            <p:cNvSpPr/>
            <p:nvPr/>
          </p:nvSpPr>
          <p:spPr>
            <a:xfrm>
              <a:off x="4932363" y="4581525"/>
              <a:ext cx="1584325" cy="431800"/>
            </a:xfrm>
            <a:prstGeom prst="ellipse">
              <a:avLst/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Text Box 12">
            <a:extLst>
              <a:ext uri="{FF2B5EF4-FFF2-40B4-BE49-F238E27FC236}">
                <a16:creationId xmlns:a16="http://schemas.microsoft.com/office/drawing/2014/main" id="{99514407-F53E-4EF8-8190-1DB7D06DF106}"/>
              </a:ext>
            </a:extLst>
          </p:cNvPr>
          <p:cNvSpPr txBox="1"/>
          <p:nvPr/>
        </p:nvSpPr>
        <p:spPr>
          <a:xfrm>
            <a:off x="5812994" y="3540120"/>
            <a:ext cx="3167855" cy="94795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用算法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MatrixChain</a:t>
            </a:r>
            <a:r>
              <a:rPr lang="en-US" altLang="zh-CN" sz="2400" b="1" dirty="0">
                <a:ea typeface="微软雅黑 Light" panose="020B0502040204020203" pitchFamily="34" charset="-122"/>
              </a:rPr>
              <a:t> 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</a:p>
          <a:p>
            <a:pPr lvl="0" eaLnBrk="1" hangingPunct="1">
              <a:lnSpc>
                <a:spcPct val="12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计算</a:t>
            </a:r>
            <a:r>
              <a:rPr lang="en-US" altLang="zh-CN" sz="2400" dirty="0">
                <a:ea typeface="微软雅黑 Light" panose="020B0502040204020203" pitchFamily="34" charset="-122"/>
              </a:rPr>
              <a:t>A[1: 4]</a:t>
            </a:r>
            <a:r>
              <a:rPr lang="zh-CN" altLang="en-US" sz="2400" dirty="0">
                <a:ea typeface="微软雅黑 Light" panose="020B0502040204020203" pitchFamily="34" charset="-122"/>
              </a:rPr>
              <a:t>时的递归树</a:t>
            </a:r>
          </a:p>
        </p:txBody>
      </p:sp>
    </p:spTree>
    <p:extLst>
      <p:ext uri="{BB962C8B-B14F-4D97-AF65-F5344CB8AC3E}">
        <p14:creationId xmlns:p14="http://schemas.microsoft.com/office/powerpoint/2010/main" val="599765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264C7-E450-4859-8796-71EC36B7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重叠子问题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839A6-5289-4B00-A466-115D6E9A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动态规划算法，对每一个子问题只解一次，并子问题解；当再次需要解此子问题时，用常数时间找出该子问题的解</a:t>
            </a:r>
            <a:endParaRPr lang="en-US" altLang="zh-CN" sz="2400" dirty="0"/>
          </a:p>
          <a:p>
            <a:r>
              <a:rPr lang="zh-CN" altLang="en-US" sz="2400" dirty="0"/>
              <a:t>对本章列举的适用于动态规划法的例子，不同子问题个数一般随问题的</a:t>
            </a:r>
            <a:r>
              <a:rPr lang="zh-CN" altLang="en-US" sz="2400" b="1" u="sng" dirty="0">
                <a:solidFill>
                  <a:srgbClr val="FF3300"/>
                </a:solidFill>
              </a:rPr>
              <a:t>大小呈多项式增长？，因此用动态规划算法</a:t>
            </a:r>
            <a:r>
              <a:rPr lang="zh-CN" altLang="en-US" sz="2400" dirty="0"/>
              <a:t>只需要多项式时间，</a:t>
            </a:r>
            <a:r>
              <a:rPr lang="en-US" altLang="zh-CN" sz="2400" dirty="0"/>
              <a:t>e.g.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，从而获得较高的解题效率？？？</a:t>
            </a:r>
            <a:endParaRPr lang="en-US" altLang="zh-CN" sz="2400" dirty="0"/>
          </a:p>
          <a:p>
            <a:pPr lvl="1"/>
            <a:r>
              <a:rPr lang="zh-CN" altLang="en-US" b="1" u="sng" dirty="0">
                <a:solidFill>
                  <a:srgbClr val="FF3300"/>
                </a:solidFill>
              </a:rPr>
              <a:t>未必，最好复杂性由问题本身决定！当</a:t>
            </a:r>
            <a:r>
              <a:rPr lang="en-US" altLang="zh-CN" b="1" u="sng" dirty="0">
                <a:solidFill>
                  <a:srgbClr val="FF3300"/>
                </a:solidFill>
              </a:rPr>
              <a:t>n</a:t>
            </a:r>
            <a:r>
              <a:rPr lang="zh-CN" altLang="en-US" b="1" u="sng" dirty="0">
                <a:solidFill>
                  <a:srgbClr val="FF3300"/>
                </a:solidFill>
              </a:rPr>
              <a:t>很大时？？</a:t>
            </a:r>
            <a:endParaRPr lang="zh-CN" altLang="en-US" dirty="0"/>
          </a:p>
          <a:p>
            <a:pPr lvl="0" eaLnBrk="1" hangingPunct="1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lvl="0"/>
            <a:r>
              <a:rPr lang="zh-CN" altLang="en-US" dirty="0"/>
              <a:t>问题具有重叠子问题性质是保证采用动态规划法可以获得更高效率（相比于分治、递归）的前提</a:t>
            </a:r>
          </a:p>
          <a:p>
            <a:r>
              <a:rPr lang="zh-CN" altLang="en-US" dirty="0"/>
              <a:t> 反例</a:t>
            </a:r>
            <a:endParaRPr lang="en-US" altLang="zh-CN" dirty="0"/>
          </a:p>
          <a:p>
            <a:pPr lvl="1"/>
            <a:r>
              <a:rPr lang="zh-CN" altLang="en-US" dirty="0"/>
              <a:t>对第</a:t>
            </a:r>
            <a:r>
              <a:rPr lang="en-US" altLang="zh-CN" dirty="0"/>
              <a:t>2</a:t>
            </a:r>
            <a:r>
              <a:rPr lang="zh-CN" altLang="en-US" dirty="0"/>
              <a:t>章中排序问题，分治算法与动态规划法性能差别不大</a:t>
            </a:r>
            <a:endParaRPr lang="en-US" altLang="zh-CN" dirty="0"/>
          </a:p>
          <a:p>
            <a:pPr marL="268287" lvl="1" indent="0">
              <a:buNone/>
            </a:pPr>
            <a:r>
              <a:rPr lang="en-US" altLang="zh-CN" dirty="0"/>
              <a:t>                 </a:t>
            </a:r>
            <a:r>
              <a:rPr lang="en-US" altLang="zh-CN" sz="2400" u="sng" dirty="0">
                <a:solidFill>
                  <a:srgbClr val="FF3300"/>
                </a:solidFill>
                <a:latin typeface="Arial" panose="020B0604020202020204" pitchFamily="34" charset="0"/>
                <a:ea typeface="楷体_GB2312"/>
              </a:rPr>
              <a:t>3 2 7 9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 </a:t>
            </a:r>
            <a:r>
              <a:rPr lang="en-US" altLang="zh-CN" sz="2400" u="sng" dirty="0">
                <a:solidFill>
                  <a:srgbClr val="000066"/>
                </a:solidFill>
                <a:latin typeface="Arial" panose="020B0604020202020204" pitchFamily="34" charset="0"/>
                <a:ea typeface="楷体_GB2312"/>
              </a:rPr>
              <a:t>1 6 8  5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  <a:sym typeface="Wingdings" panose="05000000000000000000" pitchFamily="2" charset="2"/>
              </a:rPr>
              <a:t> 1 2 3 5 6 7 8 9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148C6-E24C-4605-98B7-BB157DBA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FF34F-D006-447B-9B8A-7CB2F77F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DB76B-23AB-4342-A5F8-5827841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28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06423-A16F-44E8-8FE4-CB6ED75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379EE-396A-414D-9787-9AEE0101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动态规划法带有全局最优化目标</a:t>
            </a:r>
            <a:r>
              <a:rPr lang="en-US" altLang="zh-CN" sz="2400" dirty="0"/>
              <a:t>——</a:t>
            </a:r>
            <a:r>
              <a:rPr lang="zh-CN" altLang="en-US" sz="2400" dirty="0"/>
              <a:t>极大</a:t>
            </a:r>
            <a:r>
              <a:rPr lang="en-US" altLang="zh-CN" sz="2400" dirty="0"/>
              <a:t>/</a:t>
            </a:r>
            <a:r>
              <a:rPr lang="zh-CN" altLang="en-US" sz="2400" dirty="0"/>
              <a:t>极小化目标值</a:t>
            </a:r>
            <a:endParaRPr lang="en-US" altLang="zh-CN" sz="2400" dirty="0"/>
          </a:p>
          <a:p>
            <a:pPr lvl="1"/>
            <a:r>
              <a:rPr lang="zh-CN" altLang="en-US" dirty="0"/>
              <a:t>在子问题划分时，有多种划分方式，不同划分导致不同的目标值</a:t>
            </a:r>
            <a:endParaRPr lang="en-US" altLang="zh-CN" dirty="0"/>
          </a:p>
          <a:p>
            <a:pPr lvl="1"/>
            <a:r>
              <a:rPr lang="zh-CN" altLang="en-US" dirty="0"/>
              <a:t>需要从多种划分方式中选择使目标达到极值的划分方式</a:t>
            </a:r>
          </a:p>
          <a:p>
            <a:pPr eaLnBrk="1" hangingPunct="1"/>
            <a:r>
              <a:rPr lang="zh-CN" altLang="en-US" sz="2400" dirty="0"/>
              <a:t>分治法可以不涉及全局最优化目标，而且问题划分方式一般是固定的</a:t>
            </a:r>
          </a:p>
          <a:p>
            <a:pPr eaLnBrk="1" hangingPunct="1">
              <a:buNone/>
            </a:pPr>
            <a:r>
              <a:rPr lang="en-US" altLang="zh-CN" sz="2400" dirty="0"/>
              <a:t>E.g. </a:t>
            </a:r>
            <a:r>
              <a:rPr lang="zh-CN" altLang="en-US" sz="2400" dirty="0"/>
              <a:t>动态规划</a:t>
            </a:r>
            <a:r>
              <a:rPr lang="en-US" altLang="zh-CN" sz="2400" dirty="0"/>
              <a:t>-</a:t>
            </a:r>
            <a:r>
              <a:rPr lang="zh-CN" altLang="en-US" sz="2400" dirty="0"/>
              <a:t>矩阵连乘</a:t>
            </a:r>
            <a:r>
              <a:rPr lang="en-US" altLang="zh-CN" sz="2400" dirty="0"/>
              <a:t>:   (ABCD) </a:t>
            </a:r>
            <a:r>
              <a:rPr lang="zh-CN" altLang="en-US" sz="2400" dirty="0"/>
              <a:t>有以下</a:t>
            </a:r>
            <a:r>
              <a:rPr lang="en-US" altLang="zh-CN" sz="2400" dirty="0"/>
              <a:t>3</a:t>
            </a:r>
            <a:r>
              <a:rPr lang="zh-CN" altLang="en-US" sz="2400" dirty="0"/>
              <a:t>种分解</a:t>
            </a:r>
            <a:r>
              <a:rPr lang="en-US" altLang="zh-CN" sz="2400" dirty="0"/>
              <a:t>/</a:t>
            </a:r>
            <a:r>
              <a:rPr lang="zh-CN" altLang="en-US" sz="2400" dirty="0"/>
              <a:t>合成方法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ACD4C-29D1-4578-B4DE-EE496BB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AA346-72A9-4D42-974C-BF9C7FF1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B33AE-4B08-4158-9C64-977E29FF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C55B0C3-7934-46F1-B27B-B5314F7A2719}"/>
              </a:ext>
            </a:extLst>
          </p:cNvPr>
          <p:cNvSpPr txBox="1"/>
          <p:nvPr/>
        </p:nvSpPr>
        <p:spPr>
          <a:xfrm>
            <a:off x="1424528" y="4043706"/>
            <a:ext cx="5616575" cy="45720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A) (BCD)         (AB)(CD)         (ABC) (D)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6F42D7D1-5CEB-40AD-B4B9-7590AD702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059924"/>
              </p:ext>
            </p:extLst>
          </p:nvPr>
        </p:nvGraphicFramePr>
        <p:xfrm>
          <a:off x="1565013" y="4616660"/>
          <a:ext cx="61214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2" r:id="rId3" imgW="3162300" imgH="990600" progId="Equation.DSMT4">
                  <p:embed/>
                </p:oleObj>
              </mc:Choice>
              <mc:Fallback>
                <p:oleObj r:id="rId3" imgW="3162300" imgH="990600" progId="Equation.DSMT4">
                  <p:embed/>
                  <p:pic>
                    <p:nvPicPr>
                      <p:cNvPr id="36869" name="Object 5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565013" y="4616660"/>
                        <a:ext cx="6121400" cy="19161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>
            <a:extLst>
              <a:ext uri="{FF2B5EF4-FFF2-40B4-BE49-F238E27FC236}">
                <a16:creationId xmlns:a16="http://schemas.microsoft.com/office/drawing/2014/main" id="{8447F9EB-BA7D-4B2B-A813-C3A1BD05B6FB}"/>
              </a:ext>
            </a:extLst>
          </p:cNvPr>
          <p:cNvSpPr txBox="1"/>
          <p:nvPr/>
        </p:nvSpPr>
        <p:spPr>
          <a:xfrm>
            <a:off x="466463" y="4673220"/>
            <a:ext cx="10985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最优目标</a:t>
            </a:r>
          </a:p>
        </p:txBody>
      </p:sp>
    </p:spTree>
    <p:extLst>
      <p:ext uri="{BB962C8B-B14F-4D97-AF65-F5344CB8AC3E}">
        <p14:creationId xmlns:p14="http://schemas.microsoft.com/office/powerpoint/2010/main" val="127139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BD0CC-6677-434F-A8F2-F094833E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816DA-6051-401E-8421-51E5B912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分治法</a:t>
            </a:r>
            <a:endParaRPr lang="en-US" altLang="zh-CN" sz="2400" dirty="0"/>
          </a:p>
          <a:p>
            <a:pPr lvl="1"/>
            <a:r>
              <a:rPr lang="zh-CN" altLang="en-US" dirty="0"/>
              <a:t>固定划分方式，无选择和最优化目标要求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 排序</a:t>
            </a:r>
            <a:endParaRPr lang="en-US" altLang="zh-CN" dirty="0"/>
          </a:p>
          <a:p>
            <a:pPr marL="268287" lvl="1" indent="0">
              <a:buNone/>
            </a:pPr>
            <a:r>
              <a:rPr lang="en-US" altLang="zh-CN" dirty="0">
                <a:solidFill>
                  <a:srgbClr val="FF3300"/>
                </a:solidFill>
              </a:rPr>
              <a:t>                           </a:t>
            </a:r>
            <a:r>
              <a:rPr lang="en-US" altLang="zh-CN" u="sng" dirty="0">
                <a:solidFill>
                  <a:srgbClr val="FF3300"/>
                </a:solidFill>
              </a:rPr>
              <a:t>3 2 7 9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000066"/>
                </a:solidFill>
              </a:rPr>
              <a:t>1 6 8  5</a:t>
            </a:r>
            <a:r>
              <a:rPr lang="en-US" altLang="zh-CN" dirty="0"/>
              <a:t>  </a:t>
            </a:r>
            <a:r>
              <a:rPr lang="en-US" altLang="zh-CN" dirty="0">
                <a:sym typeface="Wingdings" panose="05000000000000000000" pitchFamily="2" charset="2"/>
              </a:rPr>
              <a:t> 1 2 3 5 6 7 8 9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大整数乘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矩阵乘</a:t>
            </a:r>
            <a:endParaRPr lang="en-US" altLang="zh-CN" dirty="0">
              <a:solidFill>
                <a:srgbClr val="FF3300"/>
              </a:solidFill>
            </a:endParaRPr>
          </a:p>
          <a:p>
            <a:pPr marL="268287" lvl="1" indent="0">
              <a:buNone/>
            </a:pPr>
            <a:r>
              <a:rPr lang="en-US" altLang="zh-CN" dirty="0">
                <a:solidFill>
                  <a:srgbClr val="FF3300"/>
                </a:solidFill>
              </a:rPr>
              <a:t>    </a:t>
            </a:r>
            <a:r>
              <a:rPr lang="zh-CN" altLang="en-US" dirty="0">
                <a:solidFill>
                  <a:srgbClr val="FF3300"/>
                </a:solidFill>
              </a:rPr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93302-6BD2-49A4-9863-A0695A25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25AF0-A2D3-4414-96B8-6DC7B2BD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C5A6E-C6A7-465E-8192-E8356257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A76B4E5-D0EF-4ECE-916B-7793F9A1FC34}"/>
              </a:ext>
            </a:extLst>
          </p:cNvPr>
          <p:cNvSpPr/>
          <p:nvPr/>
        </p:nvSpPr>
        <p:spPr>
          <a:xfrm>
            <a:off x="1427278" y="2912785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en-US" altLang="zh-CN" sz="2800" dirty="0">
                <a:ea typeface="宋体" panose="02010600030101010101" pitchFamily="2" charset="-122"/>
              </a:rPr>
              <a:t>X =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     Y = </a:t>
            </a:r>
          </a:p>
          <a:p>
            <a:pPr marL="342900" lvl="0" indent="-342900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                    X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en-US" altLang="zh-CN" sz="2800" dirty="0">
                <a:ea typeface="宋体" panose="02010600030101010101" pitchFamily="2" charset="-122"/>
              </a:rPr>
              <a:t>     Y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c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</a:p>
          <a:p>
            <a:pPr marL="342900" lvl="0" indent="-342900" algn="ctr" eaLnBrk="1" hangingPunct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XY =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ac</a:t>
            </a:r>
            <a:r>
              <a:rPr lang="en-US" altLang="zh-CN" sz="2800" dirty="0">
                <a:ea typeface="宋体" panose="02010600030101010101" pitchFamily="2" charset="-122"/>
              </a:rPr>
              <a:t>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ea typeface="宋体" panose="02010600030101010101" pitchFamily="2" charset="-122"/>
              </a:rPr>
              <a:t> + (</a:t>
            </a:r>
            <a:r>
              <a:rPr lang="en-US" altLang="zh-CN" sz="2800" dirty="0" err="1">
                <a:solidFill>
                  <a:schemeClr val="accent2"/>
                </a:solidFill>
                <a:ea typeface="宋体" panose="02010600030101010101" pitchFamily="2" charset="-122"/>
              </a:rPr>
              <a:t>ad</a:t>
            </a:r>
            <a:r>
              <a:rPr lang="en-US" altLang="zh-CN" sz="2800" dirty="0" err="1">
                <a:solidFill>
                  <a:schemeClr val="tx2"/>
                </a:solidFill>
                <a:ea typeface="宋体" panose="02010600030101010101" pitchFamily="2" charset="-122"/>
              </a:rPr>
              <a:t>+</a:t>
            </a:r>
            <a:r>
              <a:rPr lang="en-US" altLang="zh-CN" sz="2800" dirty="0" err="1">
                <a:solidFill>
                  <a:schemeClr val="accent2"/>
                </a:solidFill>
                <a:ea typeface="宋体" panose="02010600030101010101" pitchFamily="2" charset="-122"/>
              </a:rPr>
              <a:t>bc</a:t>
            </a:r>
            <a:r>
              <a:rPr lang="en-US" altLang="zh-CN" sz="2800" dirty="0">
                <a:ea typeface="宋体" panose="02010600030101010101" pitchFamily="2" charset="-122"/>
              </a:rPr>
              <a:t>) 2</a:t>
            </a:r>
            <a:r>
              <a:rPr lang="en-US" altLang="zh-CN" sz="2800" baseline="30000" dirty="0">
                <a:ea typeface="宋体" panose="02010600030101010101" pitchFamily="2" charset="-122"/>
              </a:rPr>
              <a:t>n/2</a:t>
            </a:r>
            <a:r>
              <a:rPr lang="en-US" altLang="zh-CN" sz="2800" dirty="0">
                <a:ea typeface="宋体" panose="02010600030101010101" pitchFamily="2" charset="-122"/>
              </a:rPr>
              <a:t> + </a:t>
            </a:r>
            <a:r>
              <a:rPr lang="en-US" altLang="zh-CN" sz="2800" dirty="0">
                <a:solidFill>
                  <a:schemeClr val="accent2"/>
                </a:solidFill>
                <a:ea typeface="宋体" panose="02010600030101010101" pitchFamily="2" charset="-122"/>
              </a:rPr>
              <a:t>bd</a:t>
            </a:r>
            <a:r>
              <a:rPr lang="en-US" altLang="zh-CN" sz="2800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C2117D0-B3E2-47FB-9DBB-A83F9340742C}"/>
              </a:ext>
            </a:extLst>
          </p:cNvPr>
          <p:cNvSpPr/>
          <p:nvPr/>
        </p:nvSpPr>
        <p:spPr>
          <a:xfrm>
            <a:off x="3028950" y="28577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39230B7-1326-4A15-8418-E4F7A02E3C1B}"/>
              </a:ext>
            </a:extLst>
          </p:cNvPr>
          <p:cNvSpPr/>
          <p:nvPr/>
        </p:nvSpPr>
        <p:spPr>
          <a:xfrm>
            <a:off x="5467350" y="28577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E56B662-825E-49D0-96B1-FA2536235C05}"/>
              </a:ext>
            </a:extLst>
          </p:cNvPr>
          <p:cNvSpPr/>
          <p:nvPr/>
        </p:nvSpPr>
        <p:spPr>
          <a:xfrm>
            <a:off x="3028950" y="344828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1CF6F051-B343-41B4-B59B-5F25486706C1}"/>
              </a:ext>
            </a:extLst>
          </p:cNvPr>
          <p:cNvSpPr/>
          <p:nvPr/>
        </p:nvSpPr>
        <p:spPr>
          <a:xfrm>
            <a:off x="5467350" y="3467339"/>
            <a:ext cx="2362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FF99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400" dirty="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C4833E4-B74D-4698-BC7F-89FD2E1CC21B}"/>
              </a:ext>
            </a:extLst>
          </p:cNvPr>
          <p:cNvSpPr/>
          <p:nvPr/>
        </p:nvSpPr>
        <p:spPr>
          <a:xfrm>
            <a:off x="5541673" y="2827726"/>
            <a:ext cx="18473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algn="ctr" eaLnBrk="1" hangingPunct="1"/>
            <a:endParaRPr lang="zh-CN" altLang="en-US" sz="2400" dirty="0">
              <a:ea typeface="宋体" panose="02010600030101010101" pitchFamily="2" charset="-122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94628CD3-2A82-4269-86D9-0CA8ECF3F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834501"/>
              </p:ext>
            </p:extLst>
          </p:nvPr>
        </p:nvGraphicFramePr>
        <p:xfrm>
          <a:off x="1894788" y="5083217"/>
          <a:ext cx="5779514" cy="1254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6" r:id="rId3" imgW="2222500" imgH="482600" progId="Equation.3">
                  <p:embed/>
                </p:oleObj>
              </mc:Choice>
              <mc:Fallback>
                <p:oleObj r:id="rId3" imgW="2222500" imgH="482600" progId="Equation.3">
                  <p:embed/>
                  <p:pic>
                    <p:nvPicPr>
                      <p:cNvPr id="37891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894788" y="5083217"/>
                        <a:ext cx="5779514" cy="1254084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888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0CD23-FAE7-4B10-B02F-680EF852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递归分治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FC701-A37B-447F-A5CB-A435DD6C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分治法自上而下分解问题，有可能导致重复计算</a:t>
            </a:r>
            <a:endParaRPr lang="en-US" altLang="zh-CN" dirty="0"/>
          </a:p>
          <a:p>
            <a:pPr lvl="1"/>
            <a:r>
              <a:rPr lang="en-US" altLang="zh-CN" dirty="0"/>
              <a:t>e.g.  </a:t>
            </a:r>
            <a:r>
              <a:rPr lang="zh-CN" altLang="en-US" dirty="0"/>
              <a:t>斐波那契数列</a:t>
            </a:r>
          </a:p>
          <a:p>
            <a:r>
              <a:rPr lang="zh-CN" altLang="en-US" dirty="0"/>
              <a:t>动态规划自下而上合成问题，避免重复计算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7BCAD-A94F-462D-815A-FAB798C8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E3528-54E9-4E2C-A857-CABB453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FA7D7-6CC8-4908-9A38-F20AABF9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38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70F5-A59A-4BDD-B277-FE13F9EE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CD797F-3A7E-41F4-BF91-7440F695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B050"/>
                </a:solidFill>
                <a:latin typeface="楷体_GB2312"/>
                <a:ea typeface="楷体_GB2312"/>
              </a:rPr>
              <a:t>与分治法区别：</a:t>
            </a:r>
            <a:endParaRPr lang="en-US" altLang="zh-CN" sz="2400" dirty="0">
              <a:solidFill>
                <a:srgbClr val="00B050"/>
              </a:solidFill>
              <a:latin typeface="楷体_GB2312"/>
              <a:ea typeface="楷体_GB2312"/>
            </a:endParaRPr>
          </a:p>
          <a:p>
            <a:r>
              <a:rPr lang="zh-CN" altLang="en-US" sz="2400" dirty="0"/>
              <a:t>大问题</a:t>
            </a:r>
            <a:r>
              <a:rPr lang="zh-CN" altLang="en-US" sz="2400" dirty="0">
                <a:solidFill>
                  <a:srgbClr val="FF3300"/>
                </a:solidFill>
              </a:rPr>
              <a:t>自上而下</a:t>
            </a:r>
            <a:r>
              <a:rPr lang="zh-CN" altLang="en-US" sz="2400" dirty="0"/>
              <a:t>分解为子问题时，可以有多种分解方法</a:t>
            </a:r>
            <a:endParaRPr lang="en-US" altLang="zh-CN" sz="2400" dirty="0"/>
          </a:p>
          <a:p>
            <a:pPr lvl="1"/>
            <a:r>
              <a:rPr lang="en-US" altLang="zh-CN" sz="2400" dirty="0"/>
              <a:t>e.g. </a:t>
            </a:r>
            <a:r>
              <a:rPr lang="zh-CN" altLang="en-US" sz="2400" dirty="0"/>
              <a:t>归并排序，矩阵连乘 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…A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k</a:t>
            </a:r>
            <a:r>
              <a:rPr lang="en-US" altLang="zh-CN" sz="2400" b="1" dirty="0">
                <a:solidFill>
                  <a:srgbClr val="0066FF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66FF"/>
                </a:solidFill>
              </a:rPr>
              <a:t>k+1</a:t>
            </a:r>
            <a:r>
              <a:rPr lang="en-US" altLang="zh-CN" sz="2400" b="1" dirty="0">
                <a:solidFill>
                  <a:srgbClr val="0066FF"/>
                </a:solidFill>
              </a:rPr>
              <a:t>…A</a:t>
            </a:r>
            <a:r>
              <a:rPr lang="en-US" altLang="zh-CN" sz="2400" baseline="-25000" dirty="0">
                <a:solidFill>
                  <a:srgbClr val="0066FF"/>
                </a:solidFill>
              </a:rPr>
              <a:t>n</a:t>
            </a:r>
            <a:endParaRPr lang="zh-CN" altLang="en-US" sz="2400" baseline="-25000" dirty="0">
              <a:solidFill>
                <a:srgbClr val="0066FF"/>
              </a:solidFill>
            </a:endParaRPr>
          </a:p>
          <a:p>
            <a:pPr lvl="0"/>
            <a:r>
              <a:rPr lang="zh-CN" altLang="en-US" dirty="0">
                <a:solidFill>
                  <a:schemeClr val="tx2"/>
                </a:solidFill>
              </a:rPr>
              <a:t>如果不同分解方法对应的子问题及其解不同</a:t>
            </a:r>
            <a:r>
              <a:rPr lang="en-US" altLang="zh-CN" dirty="0">
                <a:solidFill>
                  <a:schemeClr val="tx2"/>
                </a:solidFill>
              </a:rPr>
              <a:t>【</a:t>
            </a:r>
            <a:r>
              <a:rPr lang="zh-CN" altLang="en-US" dirty="0">
                <a:solidFill>
                  <a:schemeClr val="tx2"/>
                </a:solidFill>
              </a:rPr>
              <a:t>最优化，极大极小目标</a:t>
            </a:r>
            <a:r>
              <a:rPr lang="en-US" altLang="zh-CN" dirty="0">
                <a:solidFill>
                  <a:schemeClr val="tx2"/>
                </a:solidFill>
              </a:rPr>
              <a:t>】</a:t>
            </a:r>
            <a:r>
              <a:rPr lang="zh-CN" altLang="en-US" dirty="0">
                <a:solidFill>
                  <a:schemeClr val="tx2"/>
                </a:solidFill>
              </a:rPr>
              <a:t>，并导致合并后的原问题解不同，则需要考虑各种可能的分解方法。此时，无法直接采用分治法求解：</a:t>
            </a:r>
            <a:r>
              <a:rPr lang="en-US" altLang="zh-CN" dirty="0">
                <a:solidFill>
                  <a:schemeClr val="tx2"/>
                </a:solidFill>
              </a:rPr>
              <a:t>e.g. </a:t>
            </a:r>
            <a:r>
              <a:rPr lang="zh-CN" altLang="en-US" dirty="0">
                <a:solidFill>
                  <a:schemeClr val="tx2"/>
                </a:solidFill>
              </a:rPr>
              <a:t>矩阵连乘</a:t>
            </a:r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en-US" altLang="zh-CN" dirty="0">
                <a:solidFill>
                  <a:schemeClr val="tx2"/>
                </a:solidFill>
              </a:rPr>
              <a:t>1</a:t>
            </a:r>
            <a:r>
              <a:rPr lang="en-US" altLang="zh-CN" sz="2400" dirty="0"/>
              <a:t>. </a:t>
            </a:r>
            <a:r>
              <a:rPr lang="zh-CN" altLang="en-US" sz="2400" dirty="0"/>
              <a:t>分解得到的子问题往往不是互相独立的，用分治法求解，需要计算的子问题数目太多，时间复杂性指数级别</a:t>
            </a:r>
            <a:endParaRPr lang="en-US" altLang="zh-CN" sz="2400" dirty="0"/>
          </a:p>
          <a:p>
            <a:pPr lvl="1"/>
            <a:r>
              <a:rPr lang="en-US" altLang="zh-CN" sz="2400" dirty="0"/>
              <a:t>2. </a:t>
            </a:r>
            <a:r>
              <a:rPr lang="zh-CN" altLang="en-US" sz="2400" b="1" dirty="0">
                <a:solidFill>
                  <a:srgbClr val="FF0000"/>
                </a:solidFill>
              </a:rPr>
              <a:t>不同子问题的数目常常只有</a:t>
            </a:r>
            <a:r>
              <a:rPr lang="zh-CN" altLang="en-US" sz="2400" b="1" u="sng" dirty="0">
                <a:solidFill>
                  <a:srgbClr val="FF0000"/>
                </a:solidFill>
              </a:rPr>
              <a:t>多项式量级</a:t>
            </a:r>
            <a:r>
              <a:rPr lang="zh-CN" altLang="en-US" sz="2400" dirty="0"/>
              <a:t>。在用分治法求解时，有些子问题被重复计算了许多次</a:t>
            </a:r>
            <a:endParaRPr lang="en-US" altLang="zh-CN" sz="2400" dirty="0"/>
          </a:p>
          <a:p>
            <a:pPr lvl="2"/>
            <a:r>
              <a:rPr lang="en-US" altLang="zh-CN" dirty="0"/>
              <a:t>E.g. Fibonacci</a:t>
            </a:r>
            <a:r>
              <a:rPr lang="zh-CN" altLang="en-US" dirty="0"/>
              <a:t>数列计算，见后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1D0B99-A8C5-4A21-8312-6983B759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AFB73-7EEB-4033-AF60-5EB57E9B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B2ECE-B94B-4B52-9B6D-AF22D9CC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AutoShape 52">
            <a:hlinkClick r:id="rId2" action="ppaction://hlinksldjump"/>
            <a:extLst>
              <a:ext uri="{FF2B5EF4-FFF2-40B4-BE49-F238E27FC236}">
                <a16:creationId xmlns:a16="http://schemas.microsoft.com/office/drawing/2014/main" id="{4ADAB64E-1445-4732-9BE0-71E702E9E75B}"/>
              </a:ext>
            </a:extLst>
          </p:cNvPr>
          <p:cNvSpPr/>
          <p:nvPr/>
        </p:nvSpPr>
        <p:spPr>
          <a:xfrm>
            <a:off x="4927924" y="5514729"/>
            <a:ext cx="360362" cy="21590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5B63-755A-4DB0-9E55-C3CBE82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备忘录方法 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D7CCA-7B96-4E55-87FE-36EA1385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自上而下、递归、避免重复计算子问题的问题求解方法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</a:rPr>
              <a:t>控制结构与直接递归方法的控制结构相同，为每个解过的子问题建立了备忘录以备需要时查看，避免对相同子问题的重复求解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5ABED-D73F-484C-9A6A-4FE817A5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51600-D6D6-44A5-9F3C-231B641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4034A-31C0-4498-B5E5-0B09CB4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575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A85123-A7FC-4C12-A965-AD05A31A6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lt"/>
              </a:rPr>
              <a:t>E.g.</a:t>
            </a:r>
            <a:r>
              <a:rPr lang="en-US" altLang="zh-CN" sz="2400" dirty="0"/>
              <a:t> </a:t>
            </a:r>
            <a:r>
              <a:rPr lang="zh-CN" altLang="en-US" sz="2400" dirty="0"/>
              <a:t>矩阵连乘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FFCE99-F22B-4719-98D2-2EBD4B0F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499E4B-A680-4373-B753-03BADEBA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A2A1EE-9CE7-46A3-9EB1-2960F5B6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3837F4-1899-43B3-9B0F-7323798F91E8}"/>
              </a:ext>
            </a:extLst>
          </p:cNvPr>
          <p:cNvSpPr/>
          <p:nvPr/>
        </p:nvSpPr>
        <p:spPr>
          <a:xfrm>
            <a:off x="286453" y="720387"/>
            <a:ext cx="8569325" cy="6247864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int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</a:t>
            </a:r>
            <a:r>
              <a:rPr lang="en-US" altLang="zh-CN" sz="2000" dirty="0">
                <a:ea typeface="微软雅黑 Light" panose="020B0502040204020203" pitchFamily="34" charset="-122"/>
              </a:rPr>
              <a:t>(int i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j)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求解问题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A[i,j]=(A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i+1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… A</a:t>
            </a:r>
            <a:r>
              <a:rPr lang="en-US" altLang="zh-CN" sz="2000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j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)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if (m[i][j] &gt; 0) return m[i][j];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A[i,j]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如果以前以计算过，则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m[i,j]&gt;0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，</a:t>
            </a:r>
            <a:endParaRPr lang="en-US" altLang="zh-CN" sz="2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                                                             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直接返回计算结果，避免重复计算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if (i == j) return 0;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A[i,j] =A[i,i], 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 pitchFamily="34" charset="-122"/>
              </a:rPr>
              <a:t>只有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 pitchFamily="34" charset="-122"/>
              </a:rPr>
              <a:t>个矩阵的最小规模子问题</a:t>
            </a:r>
            <a:endParaRPr lang="zh-CN" altLang="en-US" sz="2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以下各步依次比较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k=i,…,j-1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等多种划分方法，求最优划分和最优值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int u =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LookupChain(i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i) + LookupChain(i+1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j) + p[i-1]*p[i]*p[j];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s[i][j] = i;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初始最佳划分点位置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k=i</a:t>
            </a:r>
          </a:p>
          <a:p>
            <a:pPr lvl="0" eaLnBrk="1" hangingPunct="1"/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for (int k = i+1; k &lt; j; k++) {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int t =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LookupChain(i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k) + LookupChain(k+1</a:t>
            </a:r>
            <a:r>
              <a:rPr lang="zh-CN" altLang="en-US" sz="2000" b="1" dirty="0">
                <a:ea typeface="微软雅黑 Light" panose="020B0502040204020203" pitchFamily="34" charset="-122"/>
              </a:rPr>
              <a:t>，</a:t>
            </a:r>
            <a:r>
              <a:rPr lang="en-US" altLang="zh-CN" sz="2000" b="1" dirty="0">
                <a:ea typeface="微软雅黑 Light" panose="020B0502040204020203" pitchFamily="34" charset="-122"/>
              </a:rPr>
              <a:t>j) + </a:t>
            </a:r>
            <a:r>
              <a:rPr lang="en-US" altLang="zh-CN" sz="20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p[i-1]*p[k]*p[j];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if (t &lt; u) { u = t; s[i][j] = k;}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m[i][j] = u;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return u;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812A4F74-8473-47DF-B49A-571B3E565FB5}"/>
              </a:ext>
            </a:extLst>
          </p:cNvPr>
          <p:cNvSpPr txBox="1"/>
          <p:nvPr/>
        </p:nvSpPr>
        <p:spPr>
          <a:xfrm>
            <a:off x="3683935" y="164237"/>
            <a:ext cx="5214264" cy="400110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chemeClr val="accent2"/>
              </a:buClr>
            </a:pPr>
            <a:r>
              <a:rPr lang="zh-CN" altLang="en-US" sz="2000" dirty="0">
                <a:ea typeface="微软雅黑 Light" panose="020B0502040204020203" pitchFamily="34" charset="-122"/>
              </a:rPr>
              <a:t>矩阵</a:t>
            </a:r>
            <a:r>
              <a:rPr lang="en-US" altLang="zh-CN" sz="2000" dirty="0">
                <a:ea typeface="微软雅黑 Light" panose="020B0502040204020203" pitchFamily="34" charset="-122"/>
              </a:rPr>
              <a:t>m[i,j]</a:t>
            </a:r>
            <a:r>
              <a:rPr lang="zh-CN" altLang="en-US" sz="2000" dirty="0">
                <a:solidFill>
                  <a:srgbClr val="CC0000"/>
                </a:solidFill>
                <a:ea typeface="微软雅黑 Light" panose="020B0502040204020203" pitchFamily="34" charset="-122"/>
              </a:rPr>
              <a:t>初始化为</a:t>
            </a:r>
            <a:r>
              <a:rPr lang="en-US" altLang="zh-CN" sz="2000" dirty="0">
                <a:solidFill>
                  <a:srgbClr val="CC0000"/>
                </a:solidFill>
                <a:ea typeface="微软雅黑 Light" panose="020B0502040204020203" pitchFamily="34" charset="-122"/>
              </a:rPr>
              <a:t>0</a:t>
            </a:r>
            <a:r>
              <a:rPr lang="zh-CN" altLang="en-US" sz="2000" dirty="0">
                <a:ea typeface="微软雅黑 Light" panose="020B0502040204020203" pitchFamily="34" charset="-122"/>
              </a:rPr>
              <a:t>，表示子问题没有计算过</a:t>
            </a:r>
          </a:p>
        </p:txBody>
      </p:sp>
      <p:graphicFrame>
        <p:nvGraphicFramePr>
          <p:cNvPr id="8" name="对象 1">
            <a:extLst>
              <a:ext uri="{FF2B5EF4-FFF2-40B4-BE49-F238E27FC236}">
                <a16:creationId xmlns:a16="http://schemas.microsoft.com/office/drawing/2014/main" id="{979DA430-3CA7-490F-87A1-F0CAFB610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720090"/>
              </p:ext>
            </p:extLst>
          </p:nvPr>
        </p:nvGraphicFramePr>
        <p:xfrm>
          <a:off x="4954014" y="3482335"/>
          <a:ext cx="40243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0" r:id="rId3" imgW="1638300" imgH="241300" progId="Equation.DSMT4">
                  <p:embed/>
                </p:oleObj>
              </mc:Choice>
              <mc:Fallback>
                <p:oleObj r:id="rId3" imgW="1638300" imgH="241300" progId="Equation.DSMT4">
                  <p:embed/>
                  <p:pic>
                    <p:nvPicPr>
                      <p:cNvPr id="40966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4014" y="3482335"/>
                        <a:ext cx="4024312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id="{565B5FA3-484C-4364-B7C8-DBC25291111A}"/>
              </a:ext>
            </a:extLst>
          </p:cNvPr>
          <p:cNvSpPr/>
          <p:nvPr/>
        </p:nvSpPr>
        <p:spPr>
          <a:xfrm>
            <a:off x="163905" y="3413452"/>
            <a:ext cx="1187450" cy="365745"/>
          </a:xfrm>
          <a:prstGeom prst="wedgeRectCallout">
            <a:avLst>
              <a:gd name="adj1" fmla="val 36448"/>
              <a:gd name="adj2" fmla="val -119410"/>
            </a:avLst>
          </a:prstGeom>
          <a:solidFill>
            <a:schemeClr val="bg1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eaLnBrk="1" hangingPunct="1"/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A[i,i]*A[i+1,j]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028F17-43B3-4091-95D3-8036B5318D69}"/>
              </a:ext>
            </a:extLst>
          </p:cNvPr>
          <p:cNvSpPr/>
          <p:nvPr/>
        </p:nvSpPr>
        <p:spPr>
          <a:xfrm>
            <a:off x="3719039" y="4503198"/>
            <a:ext cx="1314450" cy="360363"/>
          </a:xfrm>
          <a:prstGeom prst="wedgeRectCallout">
            <a:avLst>
              <a:gd name="adj1" fmla="val -234323"/>
              <a:gd name="adj2" fmla="val 133942"/>
            </a:avLst>
          </a:prstGeom>
          <a:solidFill>
            <a:schemeClr val="bg1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eaLnBrk="1" hangingPunct="1"/>
            <a:r>
              <a:rPr lang="en-US" altLang="zh-CN" sz="1400" dirty="0">
                <a:latin typeface="Arial" panose="020B0604020202020204" pitchFamily="34" charset="0"/>
                <a:ea typeface="宋体" panose="02010600030101010101" pitchFamily="2" charset="-122"/>
              </a:rPr>
              <a:t>A[i,k]*A[k+1,j]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23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5B63-755A-4DB0-9E55-C3CBE82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备忘录 </a:t>
            </a:r>
            <a:r>
              <a:rPr lang="en-US" altLang="zh-CN" dirty="0"/>
              <a:t>vs </a:t>
            </a:r>
            <a:r>
              <a:rPr lang="zh-CN" altLang="en-US" dirty="0"/>
              <a:t>动态规划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D7CCA-7B96-4E55-87FE-36EA1385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动态规划备忘录方法采用自上而下的递归分解法</a:t>
            </a:r>
          </a:p>
          <a:p>
            <a:pPr eaLnBrk="1" hangingPunct="1"/>
            <a:r>
              <a:rPr lang="zh-CN" altLang="en-US" sz="2400" dirty="0"/>
              <a:t>与动态规划法一样，避免子问题重复计算</a:t>
            </a:r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/>
            <a:r>
              <a:rPr lang="zh-CN" altLang="en-US" sz="2400" dirty="0"/>
              <a:t>但由于采用递归，需要多次函数调用和参数传递，对同一问题，备忘录算法的计算时间一般</a:t>
            </a:r>
            <a:r>
              <a:rPr lang="zh-CN" altLang="en-US" dirty="0"/>
              <a:t>长于</a:t>
            </a:r>
            <a:r>
              <a:rPr lang="zh-CN" altLang="en-US" sz="2400" dirty="0"/>
              <a:t>动态规划算法的计算时间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5ABED-D73F-484C-9A6A-4FE817A5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51600-D6D6-44A5-9F3C-231B641D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4034A-31C0-4498-B5E5-0B09CB4C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383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23DEA-EA2F-4080-8033-5AD9309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3.3 </a:t>
            </a:r>
            <a:r>
              <a:rPr lang="zh-CN" altLang="en-US"/>
              <a:t>最</a:t>
            </a:r>
            <a:r>
              <a:rPr lang="zh-CN" altLang="en-US" dirty="0"/>
              <a:t>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D87B2-B37C-4571-B4AD-5E6A2297B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子序列</a:t>
            </a:r>
            <a:endParaRPr lang="en-US" altLang="zh-CN" sz="2400" dirty="0"/>
          </a:p>
          <a:p>
            <a:pPr lvl="1"/>
            <a:r>
              <a:rPr lang="zh-CN" altLang="en-US" dirty="0"/>
              <a:t>若给定序列</a:t>
            </a:r>
            <a:r>
              <a:rPr lang="en-US" altLang="zh-CN" dirty="0"/>
              <a:t>X={x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m</a:t>
            </a:r>
            <a:r>
              <a:rPr lang="en-US" altLang="zh-CN" dirty="0"/>
              <a:t>}</a:t>
            </a:r>
            <a:r>
              <a:rPr lang="zh-CN" altLang="en-US" dirty="0"/>
              <a:t>，则另一序列</a:t>
            </a:r>
            <a:r>
              <a:rPr lang="en-US" altLang="zh-CN" dirty="0">
                <a:solidFill>
                  <a:srgbClr val="0066FF"/>
                </a:solidFill>
              </a:rPr>
              <a:t>Z</a:t>
            </a:r>
            <a:r>
              <a:rPr lang="en-US" altLang="zh-CN" dirty="0"/>
              <a:t>={z</a:t>
            </a:r>
            <a:r>
              <a:rPr lang="en-US" altLang="zh-CN" baseline="-25000" dirty="0"/>
              <a:t>1</a:t>
            </a:r>
            <a:r>
              <a:rPr lang="en-US" altLang="zh-CN" dirty="0"/>
              <a:t>,z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>
                <a:solidFill>
                  <a:srgbClr val="0066FF"/>
                </a:solidFill>
              </a:rPr>
              <a:t>是</a:t>
            </a:r>
            <a:r>
              <a:rPr lang="en-US" altLang="zh-CN" dirty="0">
                <a:solidFill>
                  <a:srgbClr val="0066FF"/>
                </a:solidFill>
              </a:rPr>
              <a:t>X</a:t>
            </a:r>
            <a:r>
              <a:rPr lang="zh-CN" altLang="en-US" dirty="0">
                <a:solidFill>
                  <a:srgbClr val="0066FF"/>
                </a:solidFill>
              </a:rPr>
              <a:t>的子序列</a:t>
            </a:r>
            <a:r>
              <a:rPr lang="zh-CN" altLang="en-US" dirty="0"/>
              <a:t>是指存在一个严格递增下标序列</a:t>
            </a:r>
            <a:r>
              <a:rPr lang="en-US" altLang="zh-CN" dirty="0"/>
              <a:t>{i</a:t>
            </a:r>
            <a:r>
              <a:rPr lang="en-US" altLang="zh-CN" baseline="-25000" dirty="0"/>
              <a:t>1</a:t>
            </a:r>
            <a:r>
              <a:rPr lang="en-US" altLang="zh-CN" dirty="0"/>
              <a:t>,i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i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/>
              <a:t>使得对于所有</a:t>
            </a:r>
            <a:r>
              <a:rPr lang="en-US" altLang="zh-CN" dirty="0"/>
              <a:t>j=1,2,…,k</a:t>
            </a:r>
            <a:r>
              <a:rPr lang="zh-CN" altLang="en-US" dirty="0"/>
              <a:t>有：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j</a:t>
            </a:r>
            <a:r>
              <a:rPr lang="en-US" altLang="zh-CN" dirty="0"/>
              <a:t>=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baseline="-50000" dirty="0" err="1"/>
              <a:t>j</a:t>
            </a:r>
            <a:endParaRPr lang="en-US" altLang="zh-CN" baseline="-50000" dirty="0"/>
          </a:p>
          <a:p>
            <a:pPr lvl="1"/>
            <a:r>
              <a:rPr lang="en-US" altLang="zh-CN" dirty="0"/>
              <a:t>e</a:t>
            </a:r>
            <a:r>
              <a:rPr lang="en-US" altLang="zh-CN" sz="2400" dirty="0"/>
              <a:t>.g.  </a:t>
            </a:r>
            <a:r>
              <a:rPr lang="zh-CN" altLang="en-US" sz="2400" dirty="0"/>
              <a:t>对序列</a:t>
            </a:r>
            <a:r>
              <a:rPr lang="en-US" altLang="zh-CN" sz="2400" dirty="0"/>
              <a:t>X={A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3300"/>
                </a:solidFill>
              </a:rPr>
              <a:t>B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3300"/>
                </a:solidFill>
              </a:rPr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3300"/>
                </a:solidFill>
              </a:rPr>
              <a:t>D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3300"/>
                </a:solidFill>
              </a:rPr>
              <a:t>B</a:t>
            </a:r>
            <a:r>
              <a:rPr lang="en-US" altLang="zh-CN" sz="2400" dirty="0"/>
              <a:t>}</a:t>
            </a:r>
            <a:r>
              <a:rPr lang="zh-CN" altLang="en-US" sz="2400" dirty="0"/>
              <a:t>，子序列</a:t>
            </a:r>
            <a:r>
              <a:rPr lang="en-US" altLang="zh-CN" sz="2400" dirty="0"/>
              <a:t>Z={B</a:t>
            </a:r>
            <a:r>
              <a:rPr lang="zh-CN" altLang="en-US" sz="2400" dirty="0"/>
              <a:t>，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D</a:t>
            </a:r>
            <a:r>
              <a:rPr lang="zh-CN" altLang="en-US" sz="2400" dirty="0"/>
              <a:t>，</a:t>
            </a:r>
            <a:r>
              <a:rPr lang="en-US" altLang="zh-CN" sz="2400" dirty="0"/>
              <a:t>B}</a:t>
            </a:r>
            <a:r>
              <a:rPr lang="zh-CN" altLang="en-US" sz="2400" dirty="0"/>
              <a:t> ，相应的递增下标序列为</a:t>
            </a:r>
            <a:r>
              <a:rPr lang="en-US" altLang="zh-CN" sz="2400" dirty="0"/>
              <a:t>{2</a:t>
            </a:r>
            <a:r>
              <a:rPr lang="zh-CN" altLang="en-US" sz="2400" dirty="0"/>
              <a:t>，</a:t>
            </a:r>
            <a:r>
              <a:rPr lang="en-US" altLang="zh-CN" sz="2400" dirty="0"/>
              <a:t>3</a:t>
            </a:r>
            <a:r>
              <a:rPr lang="zh-CN" altLang="en-US" sz="2400" dirty="0"/>
              <a:t>，</a:t>
            </a:r>
            <a:r>
              <a:rPr lang="en-US" altLang="zh-CN" sz="2400" dirty="0"/>
              <a:t>5</a:t>
            </a:r>
            <a:r>
              <a:rPr lang="zh-CN" altLang="en-US" sz="2400" dirty="0"/>
              <a:t>，</a:t>
            </a:r>
            <a:r>
              <a:rPr lang="en-US" altLang="zh-CN" sz="2400" dirty="0"/>
              <a:t>7}</a:t>
            </a:r>
            <a:endParaRPr lang="en-US" altLang="zh-CN" dirty="0"/>
          </a:p>
          <a:p>
            <a:pPr lvl="1"/>
            <a:r>
              <a:rPr lang="zh-CN" altLang="en-US" sz="2400" dirty="0"/>
              <a:t>应用：网络内容审查</a:t>
            </a:r>
            <a:r>
              <a:rPr lang="en-US" altLang="zh-CN" sz="2400" dirty="0"/>
              <a:t>, </a:t>
            </a:r>
            <a:r>
              <a:rPr lang="zh-CN" altLang="en-US" sz="2400" dirty="0"/>
              <a:t>敏感字检查</a:t>
            </a:r>
          </a:p>
          <a:p>
            <a:r>
              <a:rPr lang="zh-CN" altLang="en-US" dirty="0"/>
              <a:t>公共子序列</a:t>
            </a:r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2</a:t>
            </a:r>
            <a:r>
              <a:rPr lang="zh-CN" altLang="en-US" dirty="0"/>
              <a:t>个序列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，当序列</a:t>
            </a:r>
            <a:r>
              <a:rPr lang="en-US" altLang="zh-CN" dirty="0"/>
              <a:t>Z</a:t>
            </a:r>
            <a:r>
              <a:rPr lang="zh-CN" altLang="en-US" dirty="0"/>
              <a:t>既是</a:t>
            </a:r>
            <a:r>
              <a:rPr lang="en-US" altLang="zh-CN" dirty="0"/>
              <a:t>X</a:t>
            </a:r>
            <a:r>
              <a:rPr lang="zh-CN" altLang="en-US" dirty="0"/>
              <a:t>的子序列又是</a:t>
            </a:r>
            <a:r>
              <a:rPr lang="en-US" altLang="zh-CN" dirty="0"/>
              <a:t>Y</a:t>
            </a:r>
            <a:r>
              <a:rPr lang="zh-CN" altLang="en-US" dirty="0"/>
              <a:t>的子序列时，称</a:t>
            </a:r>
            <a:r>
              <a:rPr lang="en-US" altLang="zh-CN" dirty="0">
                <a:solidFill>
                  <a:srgbClr val="0066FF"/>
                </a:solidFill>
              </a:rPr>
              <a:t>Z</a:t>
            </a:r>
            <a:r>
              <a:rPr lang="zh-CN" altLang="en-US" dirty="0">
                <a:solidFill>
                  <a:srgbClr val="0066FF"/>
                </a:solidFill>
              </a:rPr>
              <a:t>是序列</a:t>
            </a:r>
            <a:r>
              <a:rPr lang="en-US" altLang="zh-CN" dirty="0">
                <a:solidFill>
                  <a:srgbClr val="0066FF"/>
                </a:solidFill>
              </a:rPr>
              <a:t>X</a:t>
            </a:r>
            <a:r>
              <a:rPr lang="zh-CN" altLang="en-US" dirty="0">
                <a:solidFill>
                  <a:srgbClr val="0066FF"/>
                </a:solidFill>
              </a:rPr>
              <a:t>和</a:t>
            </a:r>
            <a:r>
              <a:rPr lang="en-US" altLang="zh-CN" dirty="0">
                <a:solidFill>
                  <a:srgbClr val="0066FF"/>
                </a:solidFill>
              </a:rPr>
              <a:t>Y</a:t>
            </a:r>
            <a:r>
              <a:rPr lang="zh-CN" altLang="en-US" dirty="0">
                <a:solidFill>
                  <a:srgbClr val="0066FF"/>
                </a:solidFill>
              </a:rPr>
              <a:t>的公共子序列</a:t>
            </a:r>
          </a:p>
          <a:p>
            <a:r>
              <a:rPr lang="zh-CN" altLang="en-US" sz="2400" dirty="0"/>
              <a:t>最长公共子序列</a:t>
            </a:r>
            <a:endParaRPr lang="en-US" altLang="zh-CN" sz="2400" dirty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2</a:t>
            </a:r>
            <a:r>
              <a:rPr lang="zh-CN" altLang="en-US" dirty="0"/>
              <a:t>个序列</a:t>
            </a:r>
            <a:r>
              <a:rPr lang="en-US" altLang="zh-CN" dirty="0"/>
              <a:t>X={x</a:t>
            </a:r>
            <a:r>
              <a:rPr lang="en-US" altLang="zh-CN" baseline="-25000" dirty="0"/>
              <a:t>1</a:t>
            </a:r>
            <a:r>
              <a:rPr lang="en-US" altLang="zh-CN" dirty="0"/>
              <a:t>, x</a:t>
            </a:r>
            <a:r>
              <a:rPr lang="en-US" altLang="zh-CN" baseline="-25000" dirty="0"/>
              <a:t>2</a:t>
            </a:r>
            <a:r>
              <a:rPr lang="en-US" altLang="zh-CN" dirty="0"/>
              <a:t>,…,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m</a:t>
            </a:r>
            <a:r>
              <a:rPr lang="en-US" altLang="zh-CN" dirty="0"/>
              <a:t>}</a:t>
            </a:r>
            <a:r>
              <a:rPr lang="zh-CN" altLang="en-US" dirty="0"/>
              <a:t>和</a:t>
            </a:r>
            <a:r>
              <a:rPr lang="en-US" altLang="zh-CN" dirty="0"/>
              <a:t>Y={y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n</a:t>
            </a:r>
            <a:r>
              <a:rPr lang="en-US" altLang="zh-CN" dirty="0"/>
              <a:t>}</a:t>
            </a:r>
            <a:r>
              <a:rPr lang="zh-CN" altLang="en-US" dirty="0"/>
              <a:t>，找出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</a:t>
            </a:r>
            <a:r>
              <a:rPr lang="zh-CN" altLang="en-US" u="sng" dirty="0">
                <a:solidFill>
                  <a:srgbClr val="FF0000"/>
                </a:solidFill>
              </a:rPr>
              <a:t>最长</a:t>
            </a:r>
            <a:r>
              <a:rPr lang="zh-CN" altLang="en-US" dirty="0">
                <a:solidFill>
                  <a:srgbClr val="0066FF"/>
                </a:solidFill>
              </a:rPr>
              <a:t>公共子序列 </a:t>
            </a:r>
            <a:endParaRPr lang="en-US" altLang="zh-CN" dirty="0">
              <a:solidFill>
                <a:srgbClr val="0066FF"/>
              </a:solidFill>
            </a:endParaRPr>
          </a:p>
          <a:p>
            <a:pPr lvl="1"/>
            <a:endParaRPr lang="zh-CN" altLang="en-US" u="sng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56A06-5A9E-418E-BC2C-7E35429B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D442A6-1FC3-4E69-BD79-07367D26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A9204-622D-4644-8B2D-E4F95B7E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65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90BF9-480B-45F7-9192-2B17F356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BA56B-EDDE-4315-820F-C74E37E2B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E.g.    X=(A, 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3300"/>
                </a:solidFill>
              </a:rPr>
              <a:t>C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en-US" altLang="zh-CN" dirty="0"/>
              <a:t>, D, 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en-US" altLang="zh-CN" dirty="0"/>
              <a:t>, B)</a:t>
            </a:r>
          </a:p>
          <a:p>
            <a:pPr eaLnBrk="1" hangingPunct="1">
              <a:buNone/>
            </a:pPr>
            <a:r>
              <a:rPr lang="en-US" altLang="zh-CN" dirty="0"/>
              <a:t>              Y=(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en-US" altLang="zh-CN" dirty="0"/>
              <a:t>, D, </a:t>
            </a:r>
            <a:r>
              <a:rPr lang="en-US" altLang="zh-CN" dirty="0">
                <a:solidFill>
                  <a:srgbClr val="FF3300"/>
                </a:solidFill>
              </a:rPr>
              <a:t>C</a:t>
            </a:r>
            <a:r>
              <a:rPr lang="en-US" altLang="zh-CN" dirty="0"/>
              <a:t>, A, 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en-US" altLang="zh-CN" dirty="0"/>
              <a:t>)</a:t>
            </a:r>
          </a:p>
          <a:p>
            <a:pPr eaLnBrk="1" hangingPunct="1">
              <a:buNone/>
            </a:pPr>
            <a:r>
              <a:rPr lang="zh-CN" altLang="en-US" dirty="0"/>
              <a:t>    子序列</a:t>
            </a:r>
            <a:r>
              <a:rPr lang="en-US" altLang="zh-CN" dirty="0"/>
              <a:t>:           Z</a:t>
            </a:r>
            <a:r>
              <a:rPr lang="en-US" altLang="zh-CN" baseline="-25000" dirty="0"/>
              <a:t>1</a:t>
            </a:r>
            <a:r>
              <a:rPr lang="en-US" altLang="zh-CN" dirty="0"/>
              <a:t>=(B, C, B),       </a:t>
            </a:r>
            <a:r>
              <a:rPr lang="zh-CN" altLang="en-US" dirty="0"/>
              <a:t>长度</a:t>
            </a:r>
            <a:r>
              <a:rPr lang="en-US" altLang="zh-CN" dirty="0"/>
              <a:t>3</a:t>
            </a:r>
          </a:p>
          <a:p>
            <a:pPr eaLnBrk="1" hangingPunct="1">
              <a:buNone/>
            </a:pPr>
            <a:r>
              <a:rPr lang="en-US" altLang="zh-CN" dirty="0"/>
              <a:t>                              Z</a:t>
            </a:r>
            <a:r>
              <a:rPr lang="en-US" altLang="zh-CN" baseline="-25000" dirty="0"/>
              <a:t>2</a:t>
            </a:r>
            <a:r>
              <a:rPr lang="en-US" altLang="zh-CN" dirty="0"/>
              <a:t>=(B,C, B, A)</a:t>
            </a:r>
            <a:r>
              <a:rPr lang="zh-CN" altLang="en-US" dirty="0"/>
              <a:t>，长度</a:t>
            </a:r>
            <a:r>
              <a:rPr lang="en-US" altLang="zh-CN" dirty="0"/>
              <a:t>4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动态规划算法设计</a:t>
            </a:r>
            <a:endParaRPr lang="en-US" altLang="zh-CN" dirty="0"/>
          </a:p>
          <a:p>
            <a:pPr lvl="1"/>
            <a:r>
              <a:rPr lang="zh-CN" altLang="en-US" dirty="0"/>
              <a:t>判断</a:t>
            </a:r>
            <a:r>
              <a:rPr lang="en-US" altLang="zh-CN" dirty="0"/>
              <a:t>/</a:t>
            </a:r>
            <a:r>
              <a:rPr lang="zh-CN" altLang="en-US" dirty="0"/>
              <a:t>证明最优子结构性质</a:t>
            </a:r>
            <a:endParaRPr lang="en-US" altLang="zh-CN" dirty="0"/>
          </a:p>
          <a:p>
            <a:pPr lvl="1"/>
            <a:r>
              <a:rPr lang="zh-CN" altLang="en-US" dirty="0"/>
              <a:t>问题递归结构</a:t>
            </a:r>
            <a:r>
              <a:rPr lang="en-US" altLang="zh-CN" dirty="0"/>
              <a:t>/</a:t>
            </a:r>
            <a:r>
              <a:rPr lang="zh-CN" altLang="en-US" dirty="0"/>
              <a:t>状态方程</a:t>
            </a:r>
            <a:endParaRPr lang="en-US" altLang="zh-CN" dirty="0"/>
          </a:p>
          <a:p>
            <a:pPr lvl="1"/>
            <a:r>
              <a:rPr lang="zh-CN" altLang="en-US" dirty="0"/>
              <a:t>动态规划算法及其改进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6190C-25F7-4CD9-80FF-A2A837C2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FECC9-FA0A-4E35-9169-DF8F18B4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E2A58-276E-4F26-AB8F-187EA5EE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314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13664-F193-4F55-8434-E5DFAFAE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16" y="65991"/>
            <a:ext cx="7886700" cy="619760"/>
          </a:xfrm>
        </p:spPr>
        <p:txBody>
          <a:bodyPr>
            <a:normAutofit/>
          </a:bodyPr>
          <a:lstStyle/>
          <a:p>
            <a:r>
              <a:rPr lang="zh-CN" altLang="en-US" dirty="0"/>
              <a:t>设计步骤</a:t>
            </a:r>
            <a:r>
              <a:rPr lang="en-US" altLang="zh-CN" dirty="0"/>
              <a:t>1</a:t>
            </a:r>
            <a:r>
              <a:rPr lang="zh-CN" altLang="en-US" dirty="0"/>
              <a:t>：判断最优子结构性质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81ADC-F651-4C8C-8508-8BA677A3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设序列</a:t>
            </a:r>
            <a:r>
              <a:rPr lang="en-US" altLang="zh-CN" sz="2400" b="1" dirty="0">
                <a:solidFill>
                  <a:srgbClr val="FF0000"/>
                </a:solidFill>
              </a:rPr>
              <a:t>X(m)</a:t>
            </a:r>
            <a:r>
              <a:rPr lang="en-US" altLang="zh-CN" sz="2400" dirty="0"/>
              <a:t>={x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</a:t>
            </a:r>
            <a:r>
              <a:rPr lang="en-US" altLang="zh-CN" sz="2400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en-US" altLang="zh-CN" sz="2400" dirty="0"/>
              <a:t>}</a:t>
            </a:r>
            <a:r>
              <a:rPr lang="zh-CN" altLang="en-US" sz="2400" dirty="0"/>
              <a:t>和</a:t>
            </a:r>
            <a:r>
              <a:rPr lang="en-US" altLang="zh-CN" sz="2400" b="1" dirty="0">
                <a:solidFill>
                  <a:srgbClr val="0066FF"/>
                </a:solidFill>
              </a:rPr>
              <a:t>Y(n)</a:t>
            </a:r>
            <a:r>
              <a:rPr lang="en-US" altLang="zh-CN" sz="2400" dirty="0"/>
              <a:t>={y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,y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</a:t>
            </a:r>
            <a:r>
              <a:rPr lang="en-US" altLang="zh-CN" sz="2400" dirty="0" err="1">
                <a:solidFill>
                  <a:srgbClr val="0066FF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66FF"/>
                </a:solidFill>
              </a:rPr>
              <a:t>n</a:t>
            </a:r>
            <a:r>
              <a:rPr lang="en-US" altLang="zh-CN" sz="2400" dirty="0"/>
              <a:t>}</a:t>
            </a:r>
            <a:r>
              <a:rPr lang="zh-CN" altLang="en-US" sz="2400" dirty="0"/>
              <a:t>的最长公共子序列为</a:t>
            </a:r>
            <a:r>
              <a:rPr lang="en-US" altLang="zh-CN" sz="2400" b="1" dirty="0">
                <a:solidFill>
                  <a:srgbClr val="00B050"/>
                </a:solidFill>
              </a:rPr>
              <a:t>Z(k)</a:t>
            </a:r>
            <a:r>
              <a:rPr lang="en-US" altLang="zh-CN" sz="2400" dirty="0"/>
              <a:t>={z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,z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z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} </a:t>
            </a:r>
            <a:r>
              <a:rPr lang="zh-CN" altLang="en-US" sz="2400" dirty="0"/>
              <a:t>，考察三种情况下问题结构</a:t>
            </a:r>
            <a:endParaRPr lang="en-US" altLang="zh-CN" dirty="0"/>
          </a:p>
          <a:p>
            <a:r>
              <a:rPr lang="zh-CN" altLang="en-US" dirty="0"/>
              <a:t>情况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sz="2400" dirty="0"/>
              <a:t>(1)</a:t>
            </a:r>
            <a:r>
              <a:rPr lang="zh-CN" altLang="en-US" sz="2400" dirty="0"/>
              <a:t>若</a:t>
            </a:r>
            <a:r>
              <a:rPr lang="en-US" altLang="zh-CN" sz="2400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en-US" altLang="zh-CN" sz="2400" dirty="0"/>
              <a:t>=</a:t>
            </a:r>
            <a:r>
              <a:rPr lang="en-US" altLang="zh-CN" sz="2400" dirty="0" err="1">
                <a:solidFill>
                  <a:srgbClr val="0066FF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66FF"/>
                </a:solidFill>
              </a:rPr>
              <a:t>n</a:t>
            </a:r>
            <a:r>
              <a:rPr lang="zh-CN" altLang="en-US" sz="2400" dirty="0"/>
              <a:t>，则</a:t>
            </a:r>
            <a:r>
              <a:rPr lang="en-US" altLang="zh-CN" sz="2400" dirty="0" err="1">
                <a:solidFill>
                  <a:srgbClr val="00B050"/>
                </a:solidFill>
              </a:rPr>
              <a:t>z</a:t>
            </a:r>
            <a:r>
              <a:rPr lang="en-US" altLang="zh-CN" sz="2400" baseline="-25000" dirty="0" err="1">
                <a:solidFill>
                  <a:srgbClr val="00B050"/>
                </a:solidFill>
              </a:rPr>
              <a:t>k</a:t>
            </a:r>
            <a:r>
              <a:rPr lang="en-US" altLang="zh-CN" sz="2400" dirty="0"/>
              <a:t>=</a:t>
            </a:r>
            <a:r>
              <a:rPr lang="en-US" altLang="zh-CN" sz="2400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en-US" altLang="zh-CN" sz="2400" dirty="0"/>
              <a:t>=</a:t>
            </a:r>
            <a:r>
              <a:rPr lang="en-US" altLang="zh-CN" sz="2400" dirty="0" err="1">
                <a:solidFill>
                  <a:srgbClr val="0066FF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66FF"/>
                </a:solidFill>
              </a:rPr>
              <a:t>n</a:t>
            </a:r>
            <a:r>
              <a:rPr lang="zh-CN" altLang="en-US" sz="2400" dirty="0"/>
              <a:t>，且</a:t>
            </a:r>
            <a:r>
              <a:rPr lang="en-US" altLang="zh-CN" sz="2400" dirty="0">
                <a:solidFill>
                  <a:srgbClr val="00B050"/>
                </a:solidFill>
              </a:rPr>
              <a:t>Z(k-1)</a:t>
            </a:r>
            <a:r>
              <a:rPr lang="en-US" altLang="zh-CN" sz="2400" dirty="0"/>
              <a:t>={z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z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,…,z</a:t>
            </a:r>
            <a:r>
              <a:rPr lang="en-US" altLang="zh-CN" sz="2400" baseline="-25000" dirty="0"/>
              <a:t>k-1</a:t>
            </a:r>
            <a:r>
              <a:rPr lang="en-US" altLang="zh-CN" sz="2400" dirty="0"/>
              <a:t> }</a:t>
            </a:r>
            <a:r>
              <a:rPr lang="zh-CN" altLang="en-US" sz="2400" dirty="0"/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X(m-1)</a:t>
            </a:r>
            <a:r>
              <a:rPr lang="en-US" altLang="zh-CN" sz="2400" dirty="0"/>
              <a:t>= {x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,…,x</a:t>
            </a:r>
            <a:r>
              <a:rPr lang="en-US" altLang="zh-CN" sz="2400" baseline="-25000" dirty="0"/>
              <a:t>m-1</a:t>
            </a:r>
            <a:r>
              <a:rPr lang="en-US" altLang="zh-CN" sz="2400" dirty="0"/>
              <a:t>}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0066FF"/>
                </a:solidFill>
              </a:rPr>
              <a:t>Y(n-1)</a:t>
            </a:r>
            <a:r>
              <a:rPr lang="en-US" altLang="zh-CN" sz="2400" dirty="0"/>
              <a:t>={y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,y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,…,y</a:t>
            </a:r>
            <a:r>
              <a:rPr lang="en-US" altLang="zh-CN" sz="2400" baseline="-25000" dirty="0"/>
              <a:t>n-1</a:t>
            </a:r>
            <a:r>
              <a:rPr lang="en-US" altLang="zh-CN" sz="2400" dirty="0"/>
              <a:t>}</a:t>
            </a:r>
            <a:r>
              <a:rPr lang="zh-CN" altLang="en-US" sz="2400" dirty="0"/>
              <a:t>的最长公共子序列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E9B12B-B4B1-41FC-841A-77801792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0A858-B8B4-4944-B978-B51AA47B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8223" y="6167648"/>
            <a:ext cx="3086100" cy="365125"/>
          </a:xfrm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800A3-B1B4-4B75-8BE9-861A8FB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4FCFED6-9B74-4049-BCD9-20263DFE50D0}"/>
              </a:ext>
            </a:extLst>
          </p:cNvPr>
          <p:cNvSpPr/>
          <p:nvPr/>
        </p:nvSpPr>
        <p:spPr>
          <a:xfrm>
            <a:off x="1412172" y="2886625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7E6EE28-A39A-4528-A9A7-CDD4D95D398C}"/>
              </a:ext>
            </a:extLst>
          </p:cNvPr>
          <p:cNvSpPr/>
          <p:nvPr/>
        </p:nvSpPr>
        <p:spPr>
          <a:xfrm>
            <a:off x="2132897" y="2886625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B34DE85-CC49-456C-BEA7-1DE66FFEA753}"/>
              </a:ext>
            </a:extLst>
          </p:cNvPr>
          <p:cNvSpPr/>
          <p:nvPr/>
        </p:nvSpPr>
        <p:spPr>
          <a:xfrm>
            <a:off x="2853622" y="2893491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DC263829-FEE3-4F08-9066-68ADC484DBB0}"/>
              </a:ext>
            </a:extLst>
          </p:cNvPr>
          <p:cNvSpPr/>
          <p:nvPr/>
        </p:nvSpPr>
        <p:spPr>
          <a:xfrm>
            <a:off x="3571172" y="2886625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FF38B42A-592F-4C14-A28B-BFA3325EB03F}"/>
              </a:ext>
            </a:extLst>
          </p:cNvPr>
          <p:cNvSpPr/>
          <p:nvPr/>
        </p:nvSpPr>
        <p:spPr>
          <a:xfrm>
            <a:off x="4291897" y="2886625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514F8ED8-285C-4F31-AD10-BF3DDA63E4C7}"/>
              </a:ext>
            </a:extLst>
          </p:cNvPr>
          <p:cNvSpPr/>
          <p:nvPr/>
        </p:nvSpPr>
        <p:spPr>
          <a:xfrm>
            <a:off x="5012622" y="2883966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C995A6B-46D3-4E44-BC0F-1C5FDA0E9DBB}"/>
              </a:ext>
            </a:extLst>
          </p:cNvPr>
          <p:cNvSpPr/>
          <p:nvPr/>
        </p:nvSpPr>
        <p:spPr>
          <a:xfrm>
            <a:off x="5731760" y="2886625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BF0FB3F-D2CD-40EA-97BB-C97DA9E29557}"/>
              </a:ext>
            </a:extLst>
          </p:cNvPr>
          <p:cNvSpPr/>
          <p:nvPr/>
        </p:nvSpPr>
        <p:spPr>
          <a:xfrm>
            <a:off x="6452485" y="2883966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CA76F66D-13A0-4830-8B53-F6A8703C5A3C}"/>
              </a:ext>
            </a:extLst>
          </p:cNvPr>
          <p:cNvSpPr/>
          <p:nvPr/>
        </p:nvSpPr>
        <p:spPr>
          <a:xfrm>
            <a:off x="7173210" y="2883966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1FABD465-A0B8-4648-9759-9A7CBF66CA09}"/>
              </a:ext>
            </a:extLst>
          </p:cNvPr>
          <p:cNvSpPr txBox="1"/>
          <p:nvPr/>
        </p:nvSpPr>
        <p:spPr>
          <a:xfrm>
            <a:off x="383472" y="2907778"/>
            <a:ext cx="950901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X(m)</a:t>
            </a:r>
            <a:r>
              <a:rPr lang="en-US" altLang="zh-CN" sz="2400" b="1" dirty="0">
                <a:ea typeface="微软雅黑 Light" panose="020B0502040204020203" pitchFamily="34" charset="-122"/>
              </a:rPr>
              <a:t> :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5BA12A77-5B2D-4E37-AA66-2C836B08B67E}"/>
              </a:ext>
            </a:extLst>
          </p:cNvPr>
          <p:cNvSpPr/>
          <p:nvPr/>
        </p:nvSpPr>
        <p:spPr>
          <a:xfrm>
            <a:off x="1412172" y="5314840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D75A593A-A8DC-4115-A604-C9F8A93A88AC}"/>
              </a:ext>
            </a:extLst>
          </p:cNvPr>
          <p:cNvSpPr/>
          <p:nvPr/>
        </p:nvSpPr>
        <p:spPr>
          <a:xfrm>
            <a:off x="2853622" y="5314840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0C1246DB-8599-40CE-B9CD-B0E4B84C437D}"/>
              </a:ext>
            </a:extLst>
          </p:cNvPr>
          <p:cNvSpPr/>
          <p:nvPr/>
        </p:nvSpPr>
        <p:spPr>
          <a:xfrm>
            <a:off x="3571172" y="5312181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0484FED-21DB-403C-8C65-84660B2D32E8}"/>
              </a:ext>
            </a:extLst>
          </p:cNvPr>
          <p:cNvSpPr/>
          <p:nvPr/>
        </p:nvSpPr>
        <p:spPr>
          <a:xfrm>
            <a:off x="4291897" y="5312181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8AB060E9-B0DF-4D1E-87D3-C5D8747CCBD2}"/>
              </a:ext>
            </a:extLst>
          </p:cNvPr>
          <p:cNvSpPr/>
          <p:nvPr/>
        </p:nvSpPr>
        <p:spPr>
          <a:xfrm>
            <a:off x="5012622" y="5314840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8A2B694C-38F1-44CA-A92A-E11821547869}"/>
              </a:ext>
            </a:extLst>
          </p:cNvPr>
          <p:cNvSpPr/>
          <p:nvPr/>
        </p:nvSpPr>
        <p:spPr>
          <a:xfrm>
            <a:off x="5731759" y="5312181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250C7C81-427C-4EAD-9645-4FB001E6361C}"/>
              </a:ext>
            </a:extLst>
          </p:cNvPr>
          <p:cNvSpPr txBox="1"/>
          <p:nvPr/>
        </p:nvSpPr>
        <p:spPr>
          <a:xfrm>
            <a:off x="461300" y="5267879"/>
            <a:ext cx="856325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微软雅黑 Light" panose="020B0502040204020203" pitchFamily="34" charset="-122"/>
              </a:rPr>
              <a:t>Y(n)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: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FFFBC6C-8534-41C9-BB61-D60B99DC4E6A}"/>
              </a:ext>
            </a:extLst>
          </p:cNvPr>
          <p:cNvSpPr/>
          <p:nvPr/>
        </p:nvSpPr>
        <p:spPr>
          <a:xfrm>
            <a:off x="2132897" y="5312181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5FF1AFCE-36BB-4E20-9EF9-BCB6C7FB4984}"/>
              </a:ext>
            </a:extLst>
          </p:cNvPr>
          <p:cNvSpPr/>
          <p:nvPr/>
        </p:nvSpPr>
        <p:spPr>
          <a:xfrm>
            <a:off x="1426460" y="3612112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E9F4FEFE-0AAA-470E-B35D-FC9BD7088FB6}"/>
              </a:ext>
            </a:extLst>
          </p:cNvPr>
          <p:cNvSpPr/>
          <p:nvPr/>
        </p:nvSpPr>
        <p:spPr>
          <a:xfrm>
            <a:off x="2147185" y="3612112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6A202F55-DA4D-49EC-81D4-BCCA0E939888}"/>
              </a:ext>
            </a:extLst>
          </p:cNvPr>
          <p:cNvSpPr/>
          <p:nvPr/>
        </p:nvSpPr>
        <p:spPr>
          <a:xfrm>
            <a:off x="2867910" y="3609453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D8F91620-1CB0-431A-BF5D-770265658396}"/>
              </a:ext>
            </a:extLst>
          </p:cNvPr>
          <p:cNvSpPr/>
          <p:nvPr/>
        </p:nvSpPr>
        <p:spPr>
          <a:xfrm>
            <a:off x="3585460" y="3612112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A863C60F-2E07-490E-A50C-7664B7421597}"/>
              </a:ext>
            </a:extLst>
          </p:cNvPr>
          <p:cNvSpPr/>
          <p:nvPr/>
        </p:nvSpPr>
        <p:spPr>
          <a:xfrm>
            <a:off x="4306185" y="3612112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18EC7E7A-918F-4EF0-A0B3-0C236FE056A0}"/>
              </a:ext>
            </a:extLst>
          </p:cNvPr>
          <p:cNvSpPr/>
          <p:nvPr/>
        </p:nvSpPr>
        <p:spPr>
          <a:xfrm>
            <a:off x="5026910" y="3609453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F0097FB3-B467-431E-9DF3-75882C9F1B8F}"/>
              </a:ext>
            </a:extLst>
          </p:cNvPr>
          <p:cNvSpPr/>
          <p:nvPr/>
        </p:nvSpPr>
        <p:spPr>
          <a:xfrm>
            <a:off x="5746047" y="3612112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7C0DE691-A55F-445D-8AFD-5581EC7A9407}"/>
              </a:ext>
            </a:extLst>
          </p:cNvPr>
          <p:cNvSpPr/>
          <p:nvPr/>
        </p:nvSpPr>
        <p:spPr>
          <a:xfrm>
            <a:off x="6466772" y="3609453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F6642FEA-B689-4A82-AF7A-D8C7D5546DB2}"/>
              </a:ext>
            </a:extLst>
          </p:cNvPr>
          <p:cNvSpPr txBox="1"/>
          <p:nvPr/>
        </p:nvSpPr>
        <p:spPr>
          <a:xfrm>
            <a:off x="94547" y="3580878"/>
            <a:ext cx="1200970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X(m-1) :</a:t>
            </a:r>
          </a:p>
        </p:txBody>
      </p:sp>
      <p:sp>
        <p:nvSpPr>
          <p:cNvPr id="34" name="Text Box 45">
            <a:extLst>
              <a:ext uri="{FF2B5EF4-FFF2-40B4-BE49-F238E27FC236}">
                <a16:creationId xmlns:a16="http://schemas.microsoft.com/office/drawing/2014/main" id="{439F4530-F8E9-4A03-89AE-4C9752347DE8}"/>
              </a:ext>
            </a:extLst>
          </p:cNvPr>
          <p:cNvSpPr txBox="1"/>
          <p:nvPr/>
        </p:nvSpPr>
        <p:spPr>
          <a:xfrm>
            <a:off x="234192" y="5961772"/>
            <a:ext cx="1148071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Y(n-1) :</a:t>
            </a:r>
          </a:p>
        </p:txBody>
      </p:sp>
      <p:sp>
        <p:nvSpPr>
          <p:cNvPr id="35" name="Text Box 47">
            <a:extLst>
              <a:ext uri="{FF2B5EF4-FFF2-40B4-BE49-F238E27FC236}">
                <a16:creationId xmlns:a16="http://schemas.microsoft.com/office/drawing/2014/main" id="{D119A6BE-2F42-4865-B81C-660B46470AB1}"/>
              </a:ext>
            </a:extLst>
          </p:cNvPr>
          <p:cNvSpPr txBox="1"/>
          <p:nvPr/>
        </p:nvSpPr>
        <p:spPr>
          <a:xfrm>
            <a:off x="124020" y="4344718"/>
            <a:ext cx="1101584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</a:t>
            </a:r>
            <a:r>
              <a:rPr lang="en-US" altLang="zh-CN" sz="2400" b="1" dirty="0">
                <a:solidFill>
                  <a:srgbClr val="00B050"/>
                </a:solidFill>
                <a:ea typeface="微软雅黑 Light" panose="020B0502040204020203" pitchFamily="34" charset="-122"/>
              </a:rPr>
              <a:t>Z(k)</a:t>
            </a:r>
            <a:r>
              <a:rPr lang="en-US" altLang="zh-CN" sz="2400" b="1" dirty="0">
                <a:ea typeface="微软雅黑 Light" panose="020B0502040204020203" pitchFamily="34" charset="-122"/>
              </a:rPr>
              <a:t> :</a:t>
            </a:r>
          </a:p>
        </p:txBody>
      </p:sp>
      <p:sp>
        <p:nvSpPr>
          <p:cNvPr id="36" name="Rectangle 49">
            <a:extLst>
              <a:ext uri="{FF2B5EF4-FFF2-40B4-BE49-F238E27FC236}">
                <a16:creationId xmlns:a16="http://schemas.microsoft.com/office/drawing/2014/main" id="{9A36B480-8B77-4858-A60C-3C281C684935}"/>
              </a:ext>
            </a:extLst>
          </p:cNvPr>
          <p:cNvSpPr/>
          <p:nvPr/>
        </p:nvSpPr>
        <p:spPr>
          <a:xfrm>
            <a:off x="2140145" y="4444731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37" name="Rectangle 50">
            <a:extLst>
              <a:ext uri="{FF2B5EF4-FFF2-40B4-BE49-F238E27FC236}">
                <a16:creationId xmlns:a16="http://schemas.microsoft.com/office/drawing/2014/main" id="{3019B08E-6501-4A17-99A2-4ABE88DDC80F}"/>
              </a:ext>
            </a:extLst>
          </p:cNvPr>
          <p:cNvSpPr/>
          <p:nvPr/>
        </p:nvSpPr>
        <p:spPr>
          <a:xfrm>
            <a:off x="2860870" y="4444731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8" name="Rectangle 51">
            <a:extLst>
              <a:ext uri="{FF2B5EF4-FFF2-40B4-BE49-F238E27FC236}">
                <a16:creationId xmlns:a16="http://schemas.microsoft.com/office/drawing/2014/main" id="{5C4DB811-0C26-412E-9CFD-49B9FD7CB45E}"/>
              </a:ext>
            </a:extLst>
          </p:cNvPr>
          <p:cNvSpPr/>
          <p:nvPr/>
        </p:nvSpPr>
        <p:spPr>
          <a:xfrm>
            <a:off x="1421007" y="4444731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CA7057C-81D1-4E88-9E39-B942619D0B29}"/>
              </a:ext>
            </a:extLst>
          </p:cNvPr>
          <p:cNvSpPr/>
          <p:nvPr/>
        </p:nvSpPr>
        <p:spPr>
          <a:xfrm>
            <a:off x="3580007" y="4444731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40" name="Text Box 62">
            <a:extLst>
              <a:ext uri="{FF2B5EF4-FFF2-40B4-BE49-F238E27FC236}">
                <a16:creationId xmlns:a16="http://schemas.microsoft.com/office/drawing/2014/main" id="{D83EB9AD-0B40-47FB-ABEF-5442D86870FE}"/>
              </a:ext>
            </a:extLst>
          </p:cNvPr>
          <p:cNvSpPr txBox="1"/>
          <p:nvPr/>
        </p:nvSpPr>
        <p:spPr>
          <a:xfrm>
            <a:off x="4588070" y="4344718"/>
            <a:ext cx="1351652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Z(k-1) :</a:t>
            </a:r>
          </a:p>
        </p:txBody>
      </p:sp>
      <p:sp>
        <p:nvSpPr>
          <p:cNvPr id="41" name="Freeform 68">
            <a:extLst>
              <a:ext uri="{FF2B5EF4-FFF2-40B4-BE49-F238E27FC236}">
                <a16:creationId xmlns:a16="http://schemas.microsoft.com/office/drawing/2014/main" id="{1B48466C-B584-4FAE-993B-C230E1546051}"/>
              </a:ext>
            </a:extLst>
          </p:cNvPr>
          <p:cNvSpPr/>
          <p:nvPr/>
        </p:nvSpPr>
        <p:spPr>
          <a:xfrm>
            <a:off x="3437132" y="4271693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52D6BDF-CEC4-4B03-A566-E2C03E97A2E4}"/>
              </a:ext>
            </a:extLst>
          </p:cNvPr>
          <p:cNvSpPr/>
          <p:nvPr/>
        </p:nvSpPr>
        <p:spPr>
          <a:xfrm>
            <a:off x="5588884" y="5140731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3" name="Freeform 70">
            <a:extLst>
              <a:ext uri="{FF2B5EF4-FFF2-40B4-BE49-F238E27FC236}">
                <a16:creationId xmlns:a16="http://schemas.microsoft.com/office/drawing/2014/main" id="{13A3D875-7210-4864-BCA7-CBFEE226E5E2}"/>
              </a:ext>
            </a:extLst>
          </p:cNvPr>
          <p:cNvSpPr/>
          <p:nvPr/>
        </p:nvSpPr>
        <p:spPr>
          <a:xfrm>
            <a:off x="7079547" y="2717278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4" name="AutoShape 71">
            <a:extLst>
              <a:ext uri="{FF2B5EF4-FFF2-40B4-BE49-F238E27FC236}">
                <a16:creationId xmlns:a16="http://schemas.microsoft.com/office/drawing/2014/main" id="{8402527B-E805-4147-9490-B3376AF86E50}"/>
              </a:ext>
            </a:extLst>
          </p:cNvPr>
          <p:cNvSpPr/>
          <p:nvPr/>
        </p:nvSpPr>
        <p:spPr>
          <a:xfrm>
            <a:off x="4415722" y="3222183"/>
            <a:ext cx="366960" cy="430054"/>
          </a:xfrm>
          <a:prstGeom prst="downArrow">
            <a:avLst>
              <a:gd name="adj1" fmla="val 50000"/>
              <a:gd name="adj2" fmla="val 33272"/>
            </a:avLst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5" name="AutoShape 72">
            <a:extLst>
              <a:ext uri="{FF2B5EF4-FFF2-40B4-BE49-F238E27FC236}">
                <a16:creationId xmlns:a16="http://schemas.microsoft.com/office/drawing/2014/main" id="{6A840418-44F4-436F-873E-3E6EA0310C79}"/>
              </a:ext>
            </a:extLst>
          </p:cNvPr>
          <p:cNvSpPr/>
          <p:nvPr/>
        </p:nvSpPr>
        <p:spPr>
          <a:xfrm>
            <a:off x="3115303" y="5698288"/>
            <a:ext cx="366960" cy="430054"/>
          </a:xfrm>
          <a:prstGeom prst="downArrow">
            <a:avLst>
              <a:gd name="adj1" fmla="val 50000"/>
              <a:gd name="adj2" fmla="val 33272"/>
            </a:avLst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6" name="Rectangle 88">
            <a:extLst>
              <a:ext uri="{FF2B5EF4-FFF2-40B4-BE49-F238E27FC236}">
                <a16:creationId xmlns:a16="http://schemas.microsoft.com/office/drawing/2014/main" id="{C03604B8-6870-4F02-9B29-C2057C0522DB}"/>
              </a:ext>
            </a:extLst>
          </p:cNvPr>
          <p:cNvSpPr/>
          <p:nvPr/>
        </p:nvSpPr>
        <p:spPr>
          <a:xfrm>
            <a:off x="1439161" y="6122681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7" name="Rectangle 89">
            <a:extLst>
              <a:ext uri="{FF2B5EF4-FFF2-40B4-BE49-F238E27FC236}">
                <a16:creationId xmlns:a16="http://schemas.microsoft.com/office/drawing/2014/main" id="{152C94F8-4846-4762-A415-8051FC69BAB9}"/>
              </a:ext>
            </a:extLst>
          </p:cNvPr>
          <p:cNvSpPr/>
          <p:nvPr/>
        </p:nvSpPr>
        <p:spPr>
          <a:xfrm>
            <a:off x="2880611" y="6122681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CD3E4300-9C2E-4E46-8C14-AAB3C7FF0371}"/>
              </a:ext>
            </a:extLst>
          </p:cNvPr>
          <p:cNvSpPr/>
          <p:nvPr/>
        </p:nvSpPr>
        <p:spPr>
          <a:xfrm>
            <a:off x="3598161" y="6120022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D6987761-0F5A-4C25-AD96-54287379A78E}"/>
              </a:ext>
            </a:extLst>
          </p:cNvPr>
          <p:cNvSpPr/>
          <p:nvPr/>
        </p:nvSpPr>
        <p:spPr>
          <a:xfrm>
            <a:off x="4318886" y="6120022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A4A14001-0427-4214-B92B-F42A0E92F5F9}"/>
              </a:ext>
            </a:extLst>
          </p:cNvPr>
          <p:cNvSpPr/>
          <p:nvPr/>
        </p:nvSpPr>
        <p:spPr>
          <a:xfrm>
            <a:off x="5039611" y="6122681"/>
            <a:ext cx="720725" cy="36933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51" name="Rectangle 93">
            <a:extLst>
              <a:ext uri="{FF2B5EF4-FFF2-40B4-BE49-F238E27FC236}">
                <a16:creationId xmlns:a16="http://schemas.microsoft.com/office/drawing/2014/main" id="{892E307A-B32D-4D08-8260-273EBEDFB5A2}"/>
              </a:ext>
            </a:extLst>
          </p:cNvPr>
          <p:cNvSpPr/>
          <p:nvPr/>
        </p:nvSpPr>
        <p:spPr>
          <a:xfrm>
            <a:off x="2159886" y="6120022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ea typeface="微软雅黑 Light" panose="020B0502040204020203" pitchFamily="34" charset="-122"/>
              </a:rPr>
              <a:t>B</a:t>
            </a:r>
          </a:p>
        </p:txBody>
      </p:sp>
      <p:grpSp>
        <p:nvGrpSpPr>
          <p:cNvPr id="52" name="Group 97">
            <a:extLst>
              <a:ext uri="{FF2B5EF4-FFF2-40B4-BE49-F238E27FC236}">
                <a16:creationId xmlns:a16="http://schemas.microsoft.com/office/drawing/2014/main" id="{9C7811F7-DEB0-4C86-BB8E-6F1002FFBBD1}"/>
              </a:ext>
            </a:extLst>
          </p:cNvPr>
          <p:cNvGrpSpPr/>
          <p:nvPr/>
        </p:nvGrpSpPr>
        <p:grpSpPr>
          <a:xfrm>
            <a:off x="6029520" y="4416156"/>
            <a:ext cx="2160587" cy="373062"/>
            <a:chOff x="3969" y="2931"/>
            <a:chExt cx="1361" cy="235"/>
          </a:xfrm>
        </p:grpSpPr>
        <p:sp>
          <p:nvSpPr>
            <p:cNvPr id="53" name="Rectangle 94">
              <a:extLst>
                <a:ext uri="{FF2B5EF4-FFF2-40B4-BE49-F238E27FC236}">
                  <a16:creationId xmlns:a16="http://schemas.microsoft.com/office/drawing/2014/main" id="{A1574C34-D75D-4AE8-8530-408F177415CE}"/>
                </a:ext>
              </a:extLst>
            </p:cNvPr>
            <p:cNvSpPr/>
            <p:nvPr/>
          </p:nvSpPr>
          <p:spPr>
            <a:xfrm>
              <a:off x="4422" y="2931"/>
              <a:ext cx="454" cy="235"/>
            </a:xfrm>
            <a:prstGeom prst="rect">
              <a:avLst/>
            </a:prstGeom>
            <a:solidFill>
              <a:srgbClr val="FF3300"/>
            </a:solidFill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algn="ctr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C</a:t>
              </a:r>
            </a:p>
          </p:txBody>
        </p:sp>
        <p:sp>
          <p:nvSpPr>
            <p:cNvPr id="54" name="Rectangle 95">
              <a:extLst>
                <a:ext uri="{FF2B5EF4-FFF2-40B4-BE49-F238E27FC236}">
                  <a16:creationId xmlns:a16="http://schemas.microsoft.com/office/drawing/2014/main" id="{996CB3E9-4C80-437F-9F34-055C9B5E0CD9}"/>
                </a:ext>
              </a:extLst>
            </p:cNvPr>
            <p:cNvSpPr/>
            <p:nvPr/>
          </p:nvSpPr>
          <p:spPr>
            <a:xfrm>
              <a:off x="4876" y="2931"/>
              <a:ext cx="454" cy="235"/>
            </a:xfrm>
            <a:prstGeom prst="rect">
              <a:avLst/>
            </a:prstGeom>
            <a:solidFill>
              <a:srgbClr val="9900FF"/>
            </a:solidFill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algn="ctr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B</a:t>
              </a:r>
            </a:p>
          </p:txBody>
        </p:sp>
        <p:sp>
          <p:nvSpPr>
            <p:cNvPr id="55" name="Rectangle 96">
              <a:extLst>
                <a:ext uri="{FF2B5EF4-FFF2-40B4-BE49-F238E27FC236}">
                  <a16:creationId xmlns:a16="http://schemas.microsoft.com/office/drawing/2014/main" id="{E18AC101-5FC2-4C8B-B281-039E0BD62FC2}"/>
                </a:ext>
              </a:extLst>
            </p:cNvPr>
            <p:cNvSpPr/>
            <p:nvPr/>
          </p:nvSpPr>
          <p:spPr>
            <a:xfrm>
              <a:off x="3969" y="2931"/>
              <a:ext cx="454" cy="235"/>
            </a:xfrm>
            <a:prstGeom prst="rect">
              <a:avLst/>
            </a:prstGeom>
            <a:solidFill>
              <a:srgbClr val="DDDDDD"/>
            </a:solidFill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algn="ctr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B</a:t>
              </a:r>
            </a:p>
          </p:txBody>
        </p:sp>
      </p:grpSp>
      <p:sp>
        <p:nvSpPr>
          <p:cNvPr id="56" name="AutoShape 98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9E2F8EF-7D86-4912-8CB9-C723851A98A6}"/>
              </a:ext>
            </a:extLst>
          </p:cNvPr>
          <p:cNvSpPr/>
          <p:nvPr/>
        </p:nvSpPr>
        <p:spPr>
          <a:xfrm>
            <a:off x="8646803" y="5345645"/>
            <a:ext cx="468312" cy="260350"/>
          </a:xfrm>
          <a:prstGeom prst="actionButtonBackPrevious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98965EF-1260-4FE0-923B-EDE607BF3710}"/>
              </a:ext>
            </a:extLst>
          </p:cNvPr>
          <p:cNvSpPr/>
          <p:nvPr/>
        </p:nvSpPr>
        <p:spPr>
          <a:xfrm>
            <a:off x="5804911" y="5834194"/>
            <a:ext cx="3244106" cy="829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问题缩减</a:t>
            </a:r>
          </a:p>
          <a:p>
            <a:pPr lvl="0" algn="ctr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m,n</a:t>
            </a:r>
            <a:r>
              <a:rPr lang="en-US" altLang="zh-CN" sz="2400" dirty="0">
                <a:ea typeface="微软雅黑 Light" panose="020B0502040204020203" pitchFamily="34" charset="-122"/>
              </a:rPr>
              <a:t>&gt;→</a:t>
            </a:r>
            <a:r>
              <a:rPr lang="zh-CN" altLang="en-US" sz="2400" dirty="0">
                <a:ea typeface="微软雅黑 Light" panose="020B0502040204020203" pitchFamily="34" charset="-122"/>
              </a:rPr>
              <a:t>前缀</a:t>
            </a:r>
            <a:r>
              <a:rPr lang="en-US" altLang="zh-CN" sz="2400" dirty="0">
                <a:ea typeface="微软雅黑 Light" panose="020B0502040204020203" pitchFamily="34" charset="-122"/>
              </a:rPr>
              <a:t>&lt;m-1,n-1&gt;</a:t>
            </a:r>
          </a:p>
        </p:txBody>
      </p:sp>
    </p:spTree>
    <p:extLst>
      <p:ext uri="{BB962C8B-B14F-4D97-AF65-F5344CB8AC3E}">
        <p14:creationId xmlns:p14="http://schemas.microsoft.com/office/powerpoint/2010/main" val="1471197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D0A0C-A54B-425C-AA4D-7AD74B27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设计步骤</a:t>
            </a:r>
            <a:r>
              <a:rPr lang="en-US" altLang="zh-CN" dirty="0"/>
              <a:t>1</a:t>
            </a:r>
            <a:r>
              <a:rPr lang="zh-CN" altLang="en-US" dirty="0"/>
              <a:t>：判断最优子结构性质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7E4EA-9C0A-4EFE-ACE5-76E5D06DA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问题归结</a:t>
            </a:r>
            <a:r>
              <a:rPr lang="en-US" altLang="zh-CN" dirty="0"/>
              <a:t>/</a:t>
            </a:r>
            <a:r>
              <a:rPr lang="zh-CN" altLang="en-US" dirty="0"/>
              <a:t>缩减：原问题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子问题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zh-CN" altLang="en-US" dirty="0">
                <a:sym typeface="Wingdings" panose="05000000000000000000" pitchFamily="2" charset="2"/>
              </a:rPr>
              <a:t>问题规模更小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ym typeface="Wingdings" panose="05000000000000000000" pitchFamily="2" charset="2"/>
            </a:endParaRPr>
          </a:p>
          <a:p>
            <a:pPr marL="0" indent="0" eaLnBrk="1" hangingPunct="1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上述</a:t>
            </a:r>
            <a:r>
              <a:rPr lang="en-US" altLang="zh-CN" dirty="0"/>
              <a:t>3</a:t>
            </a:r>
            <a:r>
              <a:rPr lang="zh-CN" altLang="en-US" dirty="0"/>
              <a:t>种情况下，原问题最优解包括了子问题最优解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               自下而上，根据子问题最优解，构造原问题最优解</a:t>
            </a:r>
            <a:endParaRPr lang="en-US" altLang="zh-CN" dirty="0"/>
          </a:p>
          <a:p>
            <a:pPr eaLnBrk="1" hangingPunct="1">
              <a:buNone/>
            </a:pPr>
            <a:endParaRPr lang="zh-CN" altLang="en-US" dirty="0"/>
          </a:p>
          <a:p>
            <a:pPr eaLnBrk="1" hangingPunct="1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53089-ED1E-4CAA-A2D4-A88783E2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128A5A-ACD2-4A95-849C-4F264828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DA92A-EE9A-450E-A495-7197CFFC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B2B10A9-1D30-4E4B-B3BB-32EF69088BC7}"/>
              </a:ext>
            </a:extLst>
          </p:cNvPr>
          <p:cNvSpPr txBox="1"/>
          <p:nvPr/>
        </p:nvSpPr>
        <p:spPr>
          <a:xfrm>
            <a:off x="4140200" y="1700214"/>
            <a:ext cx="4114800" cy="4619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原问题</a:t>
            </a:r>
            <a:r>
              <a:rPr lang="en-US" altLang="zh-CN" sz="2400" dirty="0">
                <a:ea typeface="微软雅黑 Light" panose="020B0502040204020203" pitchFamily="34" charset="-122"/>
              </a:rPr>
              <a:t>: X(m), Y(n), </a:t>
            </a:r>
            <a:r>
              <a:rPr lang="zh-CN" altLang="en-US" sz="2400" dirty="0">
                <a:ea typeface="微软雅黑 Light" panose="020B0502040204020203" pitchFamily="34" charset="-122"/>
              </a:rPr>
              <a:t>最优解</a:t>
            </a:r>
            <a:r>
              <a:rPr lang="en-US" altLang="zh-CN" sz="2400" dirty="0">
                <a:ea typeface="微软雅黑 Light" panose="020B0502040204020203" pitchFamily="34" charset="-122"/>
              </a:rPr>
              <a:t>:Z(k)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7F12A340-EB83-4D4A-9763-A6903C4A9965}"/>
              </a:ext>
            </a:extLst>
          </p:cNvPr>
          <p:cNvSpPr txBox="1"/>
          <p:nvPr/>
        </p:nvSpPr>
        <p:spPr>
          <a:xfrm>
            <a:off x="2124075" y="3213102"/>
            <a:ext cx="1920875" cy="4619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X(m-1), Y(n-1)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AF19095A-9D18-4705-B2BE-2C28FE0128CB}"/>
              </a:ext>
            </a:extLst>
          </p:cNvPr>
          <p:cNvSpPr/>
          <p:nvPr/>
        </p:nvSpPr>
        <p:spPr>
          <a:xfrm flipH="1">
            <a:off x="3708400" y="2205039"/>
            <a:ext cx="1223963" cy="1008063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AE18E922-DF03-4626-8D3D-E56E6680E673}"/>
              </a:ext>
            </a:extLst>
          </p:cNvPr>
          <p:cNvSpPr/>
          <p:nvPr/>
        </p:nvSpPr>
        <p:spPr>
          <a:xfrm>
            <a:off x="5952210" y="2205039"/>
            <a:ext cx="0" cy="1008061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1CC2F934-15A3-465C-AC75-F6F6F8410541}"/>
              </a:ext>
            </a:extLst>
          </p:cNvPr>
          <p:cNvSpPr txBox="1"/>
          <p:nvPr/>
        </p:nvSpPr>
        <p:spPr>
          <a:xfrm>
            <a:off x="5064797" y="3213102"/>
            <a:ext cx="1670050" cy="4619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X(m-1), Y(n)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B4DF9ED3-A6D4-4393-8438-C7E802F58E5F}"/>
              </a:ext>
            </a:extLst>
          </p:cNvPr>
          <p:cNvSpPr/>
          <p:nvPr/>
        </p:nvSpPr>
        <p:spPr>
          <a:xfrm>
            <a:off x="7178674" y="2162177"/>
            <a:ext cx="849313" cy="1050925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65B883AC-82DE-41A8-8EAA-4A46CC33908F}"/>
              </a:ext>
            </a:extLst>
          </p:cNvPr>
          <p:cNvSpPr txBox="1"/>
          <p:nvPr/>
        </p:nvSpPr>
        <p:spPr>
          <a:xfrm>
            <a:off x="7019925" y="3213102"/>
            <a:ext cx="1670050" cy="4619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X(m), Y(n-1)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134725A7-8E83-4FD2-BB1E-999E41C01482}"/>
              </a:ext>
            </a:extLst>
          </p:cNvPr>
          <p:cNvSpPr txBox="1"/>
          <p:nvPr/>
        </p:nvSpPr>
        <p:spPr>
          <a:xfrm>
            <a:off x="3563938" y="2492377"/>
            <a:ext cx="763588" cy="369888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454AACA6-7111-4E8D-B14E-6EC3DFCC93F6}"/>
              </a:ext>
            </a:extLst>
          </p:cNvPr>
          <p:cNvSpPr txBox="1"/>
          <p:nvPr/>
        </p:nvSpPr>
        <p:spPr>
          <a:xfrm>
            <a:off x="5148263" y="2492377"/>
            <a:ext cx="7683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40F025E7-3D53-422A-A466-367C52B025CB}"/>
              </a:ext>
            </a:extLst>
          </p:cNvPr>
          <p:cNvSpPr txBox="1"/>
          <p:nvPr/>
        </p:nvSpPr>
        <p:spPr>
          <a:xfrm>
            <a:off x="6804025" y="2492377"/>
            <a:ext cx="7683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EFEDD3B4-FECD-453E-AFD4-05759E9D4E21}"/>
              </a:ext>
            </a:extLst>
          </p:cNvPr>
          <p:cNvSpPr txBox="1"/>
          <p:nvPr/>
        </p:nvSpPr>
        <p:spPr>
          <a:xfrm>
            <a:off x="0" y="3772644"/>
            <a:ext cx="8790972" cy="461665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 子问题最优解：      </a:t>
            </a:r>
            <a:r>
              <a:rPr lang="en-US" altLang="zh-CN" sz="2400" dirty="0">
                <a:ea typeface="微软雅黑 Light" panose="020B0502040204020203" pitchFamily="34" charset="-122"/>
              </a:rPr>
              <a:t>Z(k-1)</a:t>
            </a:r>
            <a:r>
              <a:rPr lang="zh-CN" altLang="en-US" sz="2400" dirty="0">
                <a:ea typeface="微软雅黑 Light" panose="020B0502040204020203" pitchFamily="34" charset="-122"/>
              </a:rPr>
              <a:t>                                 </a:t>
            </a:r>
            <a:r>
              <a:rPr lang="en-US" altLang="zh-CN" sz="2400" dirty="0">
                <a:ea typeface="微软雅黑 Light" panose="020B0502040204020203" pitchFamily="34" charset="-122"/>
              </a:rPr>
              <a:t>Z(k)                          Z(k)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40E47908-8CFA-41DC-988D-8C1A88903FCA}"/>
              </a:ext>
            </a:extLst>
          </p:cNvPr>
          <p:cNvSpPr txBox="1"/>
          <p:nvPr/>
        </p:nvSpPr>
        <p:spPr>
          <a:xfrm>
            <a:off x="1258888" y="3284538"/>
            <a:ext cx="720725" cy="366712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前缀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DDDEC981-5BFA-4D82-BDF9-7B8F507F9D55}"/>
              </a:ext>
            </a:extLst>
          </p:cNvPr>
          <p:cNvSpPr txBox="1"/>
          <p:nvPr/>
        </p:nvSpPr>
        <p:spPr>
          <a:xfrm>
            <a:off x="5616936" y="1255716"/>
            <a:ext cx="126348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种情况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224440E5-F958-48E8-96D7-174EFE9DA308}"/>
              </a:ext>
            </a:extLst>
          </p:cNvPr>
          <p:cNvSpPr txBox="1"/>
          <p:nvPr/>
        </p:nvSpPr>
        <p:spPr>
          <a:xfrm>
            <a:off x="1571625" y="2287519"/>
            <a:ext cx="199766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Z(k) = Z(k-1) + x(m) 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        = Z(k-1) + y(n) 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8897BEC2-3560-4C5F-895F-0966A1E36EEB}"/>
              </a:ext>
            </a:extLst>
          </p:cNvPr>
          <p:cNvSpPr/>
          <p:nvPr/>
        </p:nvSpPr>
        <p:spPr>
          <a:xfrm>
            <a:off x="905014" y="5382228"/>
            <a:ext cx="541228" cy="22570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1D36D2C-A9A0-40FE-B5B5-8CA4114F8B3A}"/>
              </a:ext>
            </a:extLst>
          </p:cNvPr>
          <p:cNvCxnSpPr/>
          <p:nvPr/>
        </p:nvCxnSpPr>
        <p:spPr>
          <a:xfrm>
            <a:off x="2570456" y="2933850"/>
            <a:ext cx="458494" cy="279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AutoShape 17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846990E-EAFC-4608-AE0A-37BC2A69894D}"/>
              </a:ext>
            </a:extLst>
          </p:cNvPr>
          <p:cNvSpPr/>
          <p:nvPr/>
        </p:nvSpPr>
        <p:spPr>
          <a:xfrm>
            <a:off x="8706060" y="6222360"/>
            <a:ext cx="437940" cy="267981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18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902A4-6260-44FB-8635-39DA16A1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设计步骤</a:t>
            </a:r>
            <a:r>
              <a:rPr lang="en-US" altLang="zh-CN" dirty="0"/>
              <a:t>1</a:t>
            </a:r>
            <a:r>
              <a:rPr lang="zh-CN" altLang="en-US" dirty="0"/>
              <a:t>：判断最优子结构性质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2DD67-D4EB-4947-A6A7-FD2CDC44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sz="2400" dirty="0"/>
              <a:t>若</a:t>
            </a:r>
            <a:r>
              <a:rPr lang="en-US" altLang="zh-CN" sz="2400" b="1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en-US" altLang="zh-CN" sz="2400" dirty="0" err="1"/>
              <a:t>≠</a:t>
            </a:r>
            <a:r>
              <a:rPr lang="en-US" altLang="zh-CN" sz="2400" b="1" dirty="0" err="1">
                <a:solidFill>
                  <a:srgbClr val="0066FF"/>
                </a:solidFill>
              </a:rPr>
              <a:t>y</a:t>
            </a:r>
            <a:r>
              <a:rPr lang="en-US" altLang="zh-CN" sz="2400" b="1" baseline="-25000" dirty="0" err="1">
                <a:solidFill>
                  <a:srgbClr val="0066FF"/>
                </a:solidFill>
              </a:rPr>
              <a:t>n</a:t>
            </a:r>
            <a:r>
              <a:rPr lang="zh-CN" altLang="en-US" sz="2400" dirty="0"/>
              <a:t>且</a:t>
            </a:r>
            <a:r>
              <a:rPr lang="en-US" altLang="zh-CN" sz="2400" dirty="0" err="1">
                <a:solidFill>
                  <a:srgbClr val="00B050"/>
                </a:solidFill>
              </a:rPr>
              <a:t>z</a:t>
            </a:r>
            <a:r>
              <a:rPr lang="en-US" altLang="zh-CN" sz="2400" baseline="-25000" dirty="0" err="1">
                <a:solidFill>
                  <a:srgbClr val="00B050"/>
                </a:solidFill>
              </a:rPr>
              <a:t>k</a:t>
            </a:r>
            <a:r>
              <a:rPr lang="en-US" altLang="zh-CN" sz="2400" dirty="0" err="1"/>
              <a:t>≠</a:t>
            </a:r>
            <a:r>
              <a:rPr lang="en-US" altLang="zh-CN" sz="2400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，则</a:t>
            </a:r>
            <a:r>
              <a:rPr lang="en-US" altLang="zh-CN" sz="2400" dirty="0">
                <a:solidFill>
                  <a:srgbClr val="00B050"/>
                </a:solidFill>
              </a:rPr>
              <a:t>Z(k)</a:t>
            </a:r>
            <a:r>
              <a:rPr lang="zh-CN" altLang="en-US" sz="2400" dirty="0"/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X(m-1)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0066FF"/>
                </a:solidFill>
              </a:rPr>
              <a:t>y(n)</a:t>
            </a:r>
            <a:r>
              <a:rPr lang="zh-CN" altLang="en-US" sz="2400" dirty="0"/>
              <a:t>的的最长公共子序列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163FC-FDB6-45D9-88B6-DAB3D528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58817-07AD-439C-8916-EC455976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DF40E3-34AE-4A4B-89C5-89A46878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9" name="Rectangle 61">
            <a:extLst>
              <a:ext uri="{FF2B5EF4-FFF2-40B4-BE49-F238E27FC236}">
                <a16:creationId xmlns:a16="http://schemas.microsoft.com/office/drawing/2014/main" id="{2220BD7B-F4B0-40FE-8ACA-4013A3C0D282}"/>
              </a:ext>
            </a:extLst>
          </p:cNvPr>
          <p:cNvSpPr/>
          <p:nvPr/>
        </p:nvSpPr>
        <p:spPr>
          <a:xfrm>
            <a:off x="1581171" y="172324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Rectangle 62">
            <a:extLst>
              <a:ext uri="{FF2B5EF4-FFF2-40B4-BE49-F238E27FC236}">
                <a16:creationId xmlns:a16="http://schemas.microsoft.com/office/drawing/2014/main" id="{59B57E56-FB15-432A-BC03-22F0C736CBF5}"/>
              </a:ext>
            </a:extLst>
          </p:cNvPr>
          <p:cNvSpPr/>
          <p:nvPr/>
        </p:nvSpPr>
        <p:spPr>
          <a:xfrm>
            <a:off x="2301896" y="172324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Rectangle 63">
            <a:extLst>
              <a:ext uri="{FF2B5EF4-FFF2-40B4-BE49-F238E27FC236}">
                <a16:creationId xmlns:a16="http://schemas.microsoft.com/office/drawing/2014/main" id="{06E11FF1-C62E-4225-ABD0-E9B4A556A2EE}"/>
              </a:ext>
            </a:extLst>
          </p:cNvPr>
          <p:cNvSpPr/>
          <p:nvPr/>
        </p:nvSpPr>
        <p:spPr>
          <a:xfrm>
            <a:off x="3022621" y="1761349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2" name="Rectangle 64">
            <a:extLst>
              <a:ext uri="{FF2B5EF4-FFF2-40B4-BE49-F238E27FC236}">
                <a16:creationId xmlns:a16="http://schemas.microsoft.com/office/drawing/2014/main" id="{A9E629BC-C59A-4AAA-AF6A-0F6F733462A5}"/>
              </a:ext>
            </a:extLst>
          </p:cNvPr>
          <p:cNvSpPr/>
          <p:nvPr/>
        </p:nvSpPr>
        <p:spPr>
          <a:xfrm>
            <a:off x="3740171" y="172324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Rectangle 65">
            <a:extLst>
              <a:ext uri="{FF2B5EF4-FFF2-40B4-BE49-F238E27FC236}">
                <a16:creationId xmlns:a16="http://schemas.microsoft.com/office/drawing/2014/main" id="{602A8707-0D7B-48EF-B20B-271788E3CA74}"/>
              </a:ext>
            </a:extLst>
          </p:cNvPr>
          <p:cNvSpPr/>
          <p:nvPr/>
        </p:nvSpPr>
        <p:spPr>
          <a:xfrm>
            <a:off x="4460896" y="172324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Rectangle 66">
            <a:extLst>
              <a:ext uri="{FF2B5EF4-FFF2-40B4-BE49-F238E27FC236}">
                <a16:creationId xmlns:a16="http://schemas.microsoft.com/office/drawing/2014/main" id="{08040506-D0B6-4EA4-9DA6-3209D6807FF1}"/>
              </a:ext>
            </a:extLst>
          </p:cNvPr>
          <p:cNvSpPr/>
          <p:nvPr/>
        </p:nvSpPr>
        <p:spPr>
          <a:xfrm>
            <a:off x="5181621" y="1751824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5" name="Rectangle 67">
            <a:extLst>
              <a:ext uri="{FF2B5EF4-FFF2-40B4-BE49-F238E27FC236}">
                <a16:creationId xmlns:a16="http://schemas.microsoft.com/office/drawing/2014/main" id="{EA1934E5-3BA3-4551-BAFF-A3810867CE8C}"/>
              </a:ext>
            </a:extLst>
          </p:cNvPr>
          <p:cNvSpPr/>
          <p:nvPr/>
        </p:nvSpPr>
        <p:spPr>
          <a:xfrm>
            <a:off x="5900758" y="172324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Rectangle 68">
            <a:extLst>
              <a:ext uri="{FF2B5EF4-FFF2-40B4-BE49-F238E27FC236}">
                <a16:creationId xmlns:a16="http://schemas.microsoft.com/office/drawing/2014/main" id="{5276F336-D91A-494D-8056-4DFE9E0C2DA0}"/>
              </a:ext>
            </a:extLst>
          </p:cNvPr>
          <p:cNvSpPr/>
          <p:nvPr/>
        </p:nvSpPr>
        <p:spPr>
          <a:xfrm>
            <a:off x="6621483" y="1751824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7" name="Rectangle 69">
            <a:extLst>
              <a:ext uri="{FF2B5EF4-FFF2-40B4-BE49-F238E27FC236}">
                <a16:creationId xmlns:a16="http://schemas.microsoft.com/office/drawing/2014/main" id="{D38374B5-8759-4691-800D-CA6EF56E1F76}"/>
              </a:ext>
            </a:extLst>
          </p:cNvPr>
          <p:cNvSpPr/>
          <p:nvPr/>
        </p:nvSpPr>
        <p:spPr>
          <a:xfrm>
            <a:off x="7342208" y="1751824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58" name="Rectangle 71">
            <a:extLst>
              <a:ext uri="{FF2B5EF4-FFF2-40B4-BE49-F238E27FC236}">
                <a16:creationId xmlns:a16="http://schemas.microsoft.com/office/drawing/2014/main" id="{27BB4D3E-D68E-4601-9A4C-5BF5BF536DCA}"/>
              </a:ext>
            </a:extLst>
          </p:cNvPr>
          <p:cNvSpPr/>
          <p:nvPr/>
        </p:nvSpPr>
        <p:spPr>
          <a:xfrm>
            <a:off x="1584346" y="3315511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Rectangle 72">
            <a:extLst>
              <a:ext uri="{FF2B5EF4-FFF2-40B4-BE49-F238E27FC236}">
                <a16:creationId xmlns:a16="http://schemas.microsoft.com/office/drawing/2014/main" id="{D6178AE3-70C5-48C2-AB6E-22FD78372374}"/>
              </a:ext>
            </a:extLst>
          </p:cNvPr>
          <p:cNvSpPr/>
          <p:nvPr/>
        </p:nvSpPr>
        <p:spPr>
          <a:xfrm>
            <a:off x="3025796" y="3315511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Rectangle 73">
            <a:extLst>
              <a:ext uri="{FF2B5EF4-FFF2-40B4-BE49-F238E27FC236}">
                <a16:creationId xmlns:a16="http://schemas.microsoft.com/office/drawing/2014/main" id="{DBB3D535-9BA5-4075-9F06-F7A2CD86B594}"/>
              </a:ext>
            </a:extLst>
          </p:cNvPr>
          <p:cNvSpPr/>
          <p:nvPr/>
        </p:nvSpPr>
        <p:spPr>
          <a:xfrm>
            <a:off x="3743346" y="3344086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1" name="Rectangle 74">
            <a:extLst>
              <a:ext uri="{FF2B5EF4-FFF2-40B4-BE49-F238E27FC236}">
                <a16:creationId xmlns:a16="http://schemas.microsoft.com/office/drawing/2014/main" id="{12E287EC-243E-4537-BE18-0B12798790FE}"/>
              </a:ext>
            </a:extLst>
          </p:cNvPr>
          <p:cNvSpPr/>
          <p:nvPr/>
        </p:nvSpPr>
        <p:spPr>
          <a:xfrm>
            <a:off x="4464071" y="3344086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2" name="Rectangle 75">
            <a:extLst>
              <a:ext uri="{FF2B5EF4-FFF2-40B4-BE49-F238E27FC236}">
                <a16:creationId xmlns:a16="http://schemas.microsoft.com/office/drawing/2014/main" id="{3FBD061B-5792-4DE7-937C-6A2F334E8C00}"/>
              </a:ext>
            </a:extLst>
          </p:cNvPr>
          <p:cNvSpPr/>
          <p:nvPr/>
        </p:nvSpPr>
        <p:spPr>
          <a:xfrm>
            <a:off x="5184796" y="3315511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Rectangle 76">
            <a:extLst>
              <a:ext uri="{FF2B5EF4-FFF2-40B4-BE49-F238E27FC236}">
                <a16:creationId xmlns:a16="http://schemas.microsoft.com/office/drawing/2014/main" id="{C76AFF40-1E22-4531-B1F2-08978EAAF3DF}"/>
              </a:ext>
            </a:extLst>
          </p:cNvPr>
          <p:cNvSpPr/>
          <p:nvPr/>
        </p:nvSpPr>
        <p:spPr>
          <a:xfrm>
            <a:off x="5903933" y="3344086"/>
            <a:ext cx="720725" cy="373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64" name="Rectangle 78">
            <a:extLst>
              <a:ext uri="{FF2B5EF4-FFF2-40B4-BE49-F238E27FC236}">
                <a16:creationId xmlns:a16="http://schemas.microsoft.com/office/drawing/2014/main" id="{511A2B52-D836-4348-8CA5-ED0DBF616795}"/>
              </a:ext>
            </a:extLst>
          </p:cNvPr>
          <p:cNvSpPr/>
          <p:nvPr/>
        </p:nvSpPr>
        <p:spPr>
          <a:xfrm>
            <a:off x="2305071" y="3344086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5" name="Rectangle 79">
            <a:extLst>
              <a:ext uri="{FF2B5EF4-FFF2-40B4-BE49-F238E27FC236}">
                <a16:creationId xmlns:a16="http://schemas.microsoft.com/office/drawing/2014/main" id="{81B0AADF-3A3C-433D-8BFB-735AB43D896E}"/>
              </a:ext>
            </a:extLst>
          </p:cNvPr>
          <p:cNvSpPr/>
          <p:nvPr/>
        </p:nvSpPr>
        <p:spPr>
          <a:xfrm>
            <a:off x="1595458" y="244873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Rectangle 80">
            <a:extLst>
              <a:ext uri="{FF2B5EF4-FFF2-40B4-BE49-F238E27FC236}">
                <a16:creationId xmlns:a16="http://schemas.microsoft.com/office/drawing/2014/main" id="{4CD2B825-EBCD-4A09-8696-C555E507A13C}"/>
              </a:ext>
            </a:extLst>
          </p:cNvPr>
          <p:cNvSpPr/>
          <p:nvPr/>
        </p:nvSpPr>
        <p:spPr>
          <a:xfrm>
            <a:off x="2316183" y="244873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Rectangle 81">
            <a:extLst>
              <a:ext uri="{FF2B5EF4-FFF2-40B4-BE49-F238E27FC236}">
                <a16:creationId xmlns:a16="http://schemas.microsoft.com/office/drawing/2014/main" id="{9A930F73-9D86-4FF7-A27A-924FEE8E87C8}"/>
              </a:ext>
            </a:extLst>
          </p:cNvPr>
          <p:cNvSpPr/>
          <p:nvPr/>
        </p:nvSpPr>
        <p:spPr>
          <a:xfrm>
            <a:off x="3036908" y="2477311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8" name="Rectangle 82">
            <a:extLst>
              <a:ext uri="{FF2B5EF4-FFF2-40B4-BE49-F238E27FC236}">
                <a16:creationId xmlns:a16="http://schemas.microsoft.com/office/drawing/2014/main" id="{C831BA14-DEA1-4E9C-B7FA-8648A322DB41}"/>
              </a:ext>
            </a:extLst>
          </p:cNvPr>
          <p:cNvSpPr/>
          <p:nvPr/>
        </p:nvSpPr>
        <p:spPr>
          <a:xfrm>
            <a:off x="3754458" y="244873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Rectangle 83">
            <a:extLst>
              <a:ext uri="{FF2B5EF4-FFF2-40B4-BE49-F238E27FC236}">
                <a16:creationId xmlns:a16="http://schemas.microsoft.com/office/drawing/2014/main" id="{435CD2A2-60B1-4636-BED3-C31A816DEB6F}"/>
              </a:ext>
            </a:extLst>
          </p:cNvPr>
          <p:cNvSpPr/>
          <p:nvPr/>
        </p:nvSpPr>
        <p:spPr>
          <a:xfrm>
            <a:off x="4475183" y="244873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Rectangle 84">
            <a:extLst>
              <a:ext uri="{FF2B5EF4-FFF2-40B4-BE49-F238E27FC236}">
                <a16:creationId xmlns:a16="http://schemas.microsoft.com/office/drawing/2014/main" id="{C53F6386-C6EF-4880-A30F-45D7169BC8B9}"/>
              </a:ext>
            </a:extLst>
          </p:cNvPr>
          <p:cNvSpPr/>
          <p:nvPr/>
        </p:nvSpPr>
        <p:spPr>
          <a:xfrm>
            <a:off x="5195908" y="2477311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" name="Rectangle 85">
            <a:extLst>
              <a:ext uri="{FF2B5EF4-FFF2-40B4-BE49-F238E27FC236}">
                <a16:creationId xmlns:a16="http://schemas.microsoft.com/office/drawing/2014/main" id="{87E8EEB3-DBCA-4F94-A1B1-403BB68E73BF}"/>
              </a:ext>
            </a:extLst>
          </p:cNvPr>
          <p:cNvSpPr/>
          <p:nvPr/>
        </p:nvSpPr>
        <p:spPr>
          <a:xfrm>
            <a:off x="5915046" y="244873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Rectangle 86">
            <a:extLst>
              <a:ext uri="{FF2B5EF4-FFF2-40B4-BE49-F238E27FC236}">
                <a16:creationId xmlns:a16="http://schemas.microsoft.com/office/drawing/2014/main" id="{A31B8C5A-9AAA-40F2-96F7-9A06C15EBC97}"/>
              </a:ext>
            </a:extLst>
          </p:cNvPr>
          <p:cNvSpPr/>
          <p:nvPr/>
        </p:nvSpPr>
        <p:spPr>
          <a:xfrm>
            <a:off x="6635771" y="2477311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3" name="Rectangle 90">
            <a:extLst>
              <a:ext uri="{FF2B5EF4-FFF2-40B4-BE49-F238E27FC236}">
                <a16:creationId xmlns:a16="http://schemas.microsoft.com/office/drawing/2014/main" id="{9BF89122-3306-4472-BBC5-B400095D3488}"/>
              </a:ext>
            </a:extLst>
          </p:cNvPr>
          <p:cNvSpPr/>
          <p:nvPr/>
        </p:nvSpPr>
        <p:spPr>
          <a:xfrm>
            <a:off x="2301896" y="4280711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4" name="Rectangle 91">
            <a:extLst>
              <a:ext uri="{FF2B5EF4-FFF2-40B4-BE49-F238E27FC236}">
                <a16:creationId xmlns:a16="http://schemas.microsoft.com/office/drawing/2014/main" id="{DC563958-C490-442E-869D-19133DD116FD}"/>
              </a:ext>
            </a:extLst>
          </p:cNvPr>
          <p:cNvSpPr/>
          <p:nvPr/>
        </p:nvSpPr>
        <p:spPr>
          <a:xfrm>
            <a:off x="3022621" y="4280711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5" name="Rectangle 92">
            <a:extLst>
              <a:ext uri="{FF2B5EF4-FFF2-40B4-BE49-F238E27FC236}">
                <a16:creationId xmlns:a16="http://schemas.microsoft.com/office/drawing/2014/main" id="{42364DB2-A158-46D5-9792-A980FF491705}"/>
              </a:ext>
            </a:extLst>
          </p:cNvPr>
          <p:cNvSpPr/>
          <p:nvPr/>
        </p:nvSpPr>
        <p:spPr>
          <a:xfrm>
            <a:off x="1582758" y="4280711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6" name="Rectangle 93">
            <a:extLst>
              <a:ext uri="{FF2B5EF4-FFF2-40B4-BE49-F238E27FC236}">
                <a16:creationId xmlns:a16="http://schemas.microsoft.com/office/drawing/2014/main" id="{5AC43AA9-ECEE-4DD0-A7F4-02ADAE607FAD}"/>
              </a:ext>
            </a:extLst>
          </p:cNvPr>
          <p:cNvSpPr/>
          <p:nvPr/>
        </p:nvSpPr>
        <p:spPr>
          <a:xfrm>
            <a:off x="3741758" y="4280711"/>
            <a:ext cx="720725" cy="373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77" name="Freeform 95">
            <a:extLst>
              <a:ext uri="{FF2B5EF4-FFF2-40B4-BE49-F238E27FC236}">
                <a16:creationId xmlns:a16="http://schemas.microsoft.com/office/drawing/2014/main" id="{A7874B00-7E04-4C64-881D-A2DA6C7F9710}"/>
              </a:ext>
            </a:extLst>
          </p:cNvPr>
          <p:cNvSpPr/>
          <p:nvPr/>
        </p:nvSpPr>
        <p:spPr>
          <a:xfrm>
            <a:off x="3598883" y="4107674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96">
            <a:extLst>
              <a:ext uri="{FF2B5EF4-FFF2-40B4-BE49-F238E27FC236}">
                <a16:creationId xmlns:a16="http://schemas.microsoft.com/office/drawing/2014/main" id="{54E14D1F-8708-45F1-8024-ED1E4D848FFD}"/>
              </a:ext>
            </a:extLst>
          </p:cNvPr>
          <p:cNvSpPr/>
          <p:nvPr/>
        </p:nvSpPr>
        <p:spPr>
          <a:xfrm>
            <a:off x="6551633" y="3201211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" name="Freeform 97">
            <a:extLst>
              <a:ext uri="{FF2B5EF4-FFF2-40B4-BE49-F238E27FC236}">
                <a16:creationId xmlns:a16="http://schemas.microsoft.com/office/drawing/2014/main" id="{928C1BC2-9AA3-46CB-902F-5887A2C9D432}"/>
              </a:ext>
            </a:extLst>
          </p:cNvPr>
          <p:cNvSpPr/>
          <p:nvPr/>
        </p:nvSpPr>
        <p:spPr>
          <a:xfrm>
            <a:off x="8148658" y="1616886"/>
            <a:ext cx="720725" cy="65874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AutoShape 98">
            <a:extLst>
              <a:ext uri="{FF2B5EF4-FFF2-40B4-BE49-F238E27FC236}">
                <a16:creationId xmlns:a16="http://schemas.microsoft.com/office/drawing/2014/main" id="{7F700FD5-EB55-41F9-9825-8CAE52E3D121}"/>
              </a:ext>
            </a:extLst>
          </p:cNvPr>
          <p:cNvSpPr/>
          <p:nvPr/>
        </p:nvSpPr>
        <p:spPr>
          <a:xfrm>
            <a:off x="4584721" y="2161399"/>
            <a:ext cx="215900" cy="287337"/>
          </a:xfrm>
          <a:prstGeom prst="downArrow">
            <a:avLst>
              <a:gd name="adj1" fmla="val 50000"/>
              <a:gd name="adj2" fmla="val 33272"/>
            </a:avLst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Rectangle 110">
            <a:extLst>
              <a:ext uri="{FF2B5EF4-FFF2-40B4-BE49-F238E27FC236}">
                <a16:creationId xmlns:a16="http://schemas.microsoft.com/office/drawing/2014/main" id="{8127495A-4C57-47CD-B8BA-68D6EFFE1700}"/>
              </a:ext>
            </a:extLst>
          </p:cNvPr>
          <p:cNvSpPr/>
          <p:nvPr/>
        </p:nvSpPr>
        <p:spPr>
          <a:xfrm>
            <a:off x="6623071" y="3344086"/>
            <a:ext cx="720725" cy="3603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Rectangle 111">
            <a:extLst>
              <a:ext uri="{FF2B5EF4-FFF2-40B4-BE49-F238E27FC236}">
                <a16:creationId xmlns:a16="http://schemas.microsoft.com/office/drawing/2014/main" id="{05590F89-F1CF-45F4-828B-F4CB13133A65}"/>
              </a:ext>
            </a:extLst>
          </p:cNvPr>
          <p:cNvSpPr/>
          <p:nvPr/>
        </p:nvSpPr>
        <p:spPr>
          <a:xfrm>
            <a:off x="8064521" y="1761349"/>
            <a:ext cx="720725" cy="36036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Text Box 112">
            <a:extLst>
              <a:ext uri="{FF2B5EF4-FFF2-40B4-BE49-F238E27FC236}">
                <a16:creationId xmlns:a16="http://schemas.microsoft.com/office/drawing/2014/main" id="{322E8EA9-7DC9-466C-9E08-ECE061AC96BE}"/>
              </a:ext>
            </a:extLst>
          </p:cNvPr>
          <p:cNvSpPr txBox="1"/>
          <p:nvPr/>
        </p:nvSpPr>
        <p:spPr>
          <a:xfrm>
            <a:off x="503258" y="1688324"/>
            <a:ext cx="1039813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X(m)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84" name="Text Box 113">
            <a:extLst>
              <a:ext uri="{FF2B5EF4-FFF2-40B4-BE49-F238E27FC236}">
                <a16:creationId xmlns:a16="http://schemas.microsoft.com/office/drawing/2014/main" id="{9128CA85-96D7-42D5-BB2A-693B716595AE}"/>
              </a:ext>
            </a:extLst>
          </p:cNvPr>
          <p:cNvSpPr txBox="1"/>
          <p:nvPr/>
        </p:nvSpPr>
        <p:spPr>
          <a:xfrm>
            <a:off x="503258" y="3391711"/>
            <a:ext cx="97013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楷体_GB2312"/>
              </a:rPr>
              <a:t>Y(n)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85" name="Text Box 114">
            <a:extLst>
              <a:ext uri="{FF2B5EF4-FFF2-40B4-BE49-F238E27FC236}">
                <a16:creationId xmlns:a16="http://schemas.microsoft.com/office/drawing/2014/main" id="{B2507FCC-F09D-4F45-B8F2-66EE8C529796}"/>
              </a:ext>
            </a:extLst>
          </p:cNvPr>
          <p:cNvSpPr txBox="1"/>
          <p:nvPr/>
        </p:nvSpPr>
        <p:spPr>
          <a:xfrm>
            <a:off x="212539" y="2479688"/>
            <a:ext cx="1293813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X(m-1) :</a:t>
            </a:r>
          </a:p>
        </p:txBody>
      </p:sp>
      <p:sp>
        <p:nvSpPr>
          <p:cNvPr id="86" name="Text Box 116">
            <a:extLst>
              <a:ext uri="{FF2B5EF4-FFF2-40B4-BE49-F238E27FC236}">
                <a16:creationId xmlns:a16="http://schemas.microsoft.com/office/drawing/2014/main" id="{D01C1B97-7D03-4631-BBE9-3DA3E1C29EA8}"/>
              </a:ext>
            </a:extLst>
          </p:cNvPr>
          <p:cNvSpPr txBox="1"/>
          <p:nvPr/>
        </p:nvSpPr>
        <p:spPr>
          <a:xfrm>
            <a:off x="179408" y="4209274"/>
            <a:ext cx="1243013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rgbClr val="00B050"/>
                </a:solidFill>
                <a:ea typeface="楷体_GB2312"/>
              </a:rPr>
              <a:t>Z(k)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:</a:t>
            </a:r>
          </a:p>
        </p:txBody>
      </p:sp>
      <p:sp>
        <p:nvSpPr>
          <p:cNvPr id="88" name="Rectangle 69">
            <a:extLst>
              <a:ext uri="{FF2B5EF4-FFF2-40B4-BE49-F238E27FC236}">
                <a16:creationId xmlns:a16="http://schemas.microsoft.com/office/drawing/2014/main" id="{97B824C6-FE04-47DF-8109-D02F00F1F310}"/>
              </a:ext>
            </a:extLst>
          </p:cNvPr>
          <p:cNvSpPr/>
          <p:nvPr/>
        </p:nvSpPr>
        <p:spPr>
          <a:xfrm>
            <a:off x="7342207" y="2472548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89" name="TextBox 1">
            <a:extLst>
              <a:ext uri="{FF2B5EF4-FFF2-40B4-BE49-F238E27FC236}">
                <a16:creationId xmlns:a16="http://schemas.microsoft.com/office/drawing/2014/main" id="{B0A5AC6E-1A0E-4D27-A2FD-2314F88F833A}"/>
              </a:ext>
            </a:extLst>
          </p:cNvPr>
          <p:cNvSpPr txBox="1"/>
          <p:nvPr/>
        </p:nvSpPr>
        <p:spPr>
          <a:xfrm>
            <a:off x="8394720" y="1751420"/>
            <a:ext cx="388938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F</a:t>
            </a:r>
            <a:endParaRPr lang="zh-CN" altLang="en-US" dirty="0"/>
          </a:p>
        </p:txBody>
      </p:sp>
      <p:sp>
        <p:nvSpPr>
          <p:cNvPr id="90" name="TextBox 43">
            <a:extLst>
              <a:ext uri="{FF2B5EF4-FFF2-40B4-BE49-F238E27FC236}">
                <a16:creationId xmlns:a16="http://schemas.microsoft.com/office/drawing/2014/main" id="{5FF6DE9D-5ED5-4A7D-BEC9-3C8EFA3F261B}"/>
              </a:ext>
            </a:extLst>
          </p:cNvPr>
          <p:cNvSpPr txBox="1"/>
          <p:nvPr/>
        </p:nvSpPr>
        <p:spPr>
          <a:xfrm>
            <a:off x="6979534" y="3335118"/>
            <a:ext cx="362673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D9CE7D7D-1C4B-464E-BDE3-278184A13198}"/>
              </a:ext>
            </a:extLst>
          </p:cNvPr>
          <p:cNvSpPr/>
          <p:nvPr/>
        </p:nvSpPr>
        <p:spPr>
          <a:xfrm>
            <a:off x="5639422" y="4411923"/>
            <a:ext cx="3144236" cy="829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问题缩减</a:t>
            </a:r>
          </a:p>
          <a:p>
            <a:pPr lvl="0" algn="ctr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m,n</a:t>
            </a:r>
            <a:r>
              <a:rPr lang="en-US" altLang="zh-CN" sz="2400" dirty="0">
                <a:ea typeface="微软雅黑 Light" panose="020B0502040204020203" pitchFamily="34" charset="-122"/>
              </a:rPr>
              <a:t>&gt;→</a:t>
            </a:r>
            <a:r>
              <a:rPr lang="zh-CN" altLang="en-US" sz="2400" dirty="0">
                <a:ea typeface="微软雅黑 Light" panose="020B0502040204020203" pitchFamily="34" charset="-122"/>
              </a:rPr>
              <a:t>前缀</a:t>
            </a:r>
            <a:r>
              <a:rPr lang="en-US" altLang="zh-CN" sz="2400" dirty="0">
                <a:ea typeface="微软雅黑 Light" panose="020B0502040204020203" pitchFamily="34" charset="-122"/>
              </a:rPr>
              <a:t>&lt;m-1,n&gt;</a:t>
            </a:r>
          </a:p>
        </p:txBody>
      </p:sp>
      <p:sp>
        <p:nvSpPr>
          <p:cNvPr id="92" name="Rectangle 110">
            <a:extLst>
              <a:ext uri="{FF2B5EF4-FFF2-40B4-BE49-F238E27FC236}">
                <a16:creationId xmlns:a16="http://schemas.microsoft.com/office/drawing/2014/main" id="{DDE82FD9-0348-48D6-8107-EC64C6EE8518}"/>
              </a:ext>
            </a:extLst>
          </p:cNvPr>
          <p:cNvSpPr/>
          <p:nvPr/>
        </p:nvSpPr>
        <p:spPr>
          <a:xfrm>
            <a:off x="8075634" y="2485247"/>
            <a:ext cx="330200" cy="360363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164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1D38C-387E-478A-9384-4E7DC401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设计步骤</a:t>
            </a:r>
            <a:r>
              <a:rPr lang="en-US" altLang="zh-CN" dirty="0"/>
              <a:t>1</a:t>
            </a:r>
            <a:r>
              <a:rPr lang="zh-CN" altLang="en-US" dirty="0"/>
              <a:t>：判断最优子结构性质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E934A-EFD2-4345-A60C-FE3DB6EF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sz="2400" dirty="0"/>
              <a:t>若</a:t>
            </a:r>
            <a:r>
              <a:rPr lang="en-US" altLang="zh-CN" sz="2400" dirty="0" err="1">
                <a:solidFill>
                  <a:srgbClr val="FF0000"/>
                </a:solidFill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m</a:t>
            </a:r>
            <a:r>
              <a:rPr lang="en-US" altLang="zh-CN" sz="2400" dirty="0" err="1"/>
              <a:t>≠</a:t>
            </a:r>
            <a:r>
              <a:rPr lang="en-US" altLang="zh-CN" sz="2400" dirty="0" err="1">
                <a:solidFill>
                  <a:srgbClr val="0066FF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66FF"/>
                </a:solidFill>
              </a:rPr>
              <a:t>n</a:t>
            </a:r>
            <a:r>
              <a:rPr lang="zh-CN" altLang="en-US" sz="2400" dirty="0"/>
              <a:t>且</a:t>
            </a:r>
            <a:r>
              <a:rPr lang="en-US" altLang="zh-CN" sz="2400" dirty="0" err="1">
                <a:solidFill>
                  <a:srgbClr val="00B050"/>
                </a:solidFill>
              </a:rPr>
              <a:t>z</a:t>
            </a:r>
            <a:r>
              <a:rPr lang="en-US" altLang="zh-CN" sz="2400" baseline="-25000" dirty="0" err="1">
                <a:solidFill>
                  <a:srgbClr val="00B050"/>
                </a:solidFill>
              </a:rPr>
              <a:t>k</a:t>
            </a:r>
            <a:r>
              <a:rPr lang="en-US" altLang="zh-CN" sz="2400" dirty="0" err="1"/>
              <a:t>≠</a:t>
            </a:r>
            <a:r>
              <a:rPr lang="en-US" altLang="zh-CN" sz="2400" dirty="0" err="1">
                <a:solidFill>
                  <a:srgbClr val="0066FF"/>
                </a:solidFill>
              </a:rPr>
              <a:t>y</a:t>
            </a:r>
            <a:r>
              <a:rPr lang="en-US" altLang="zh-CN" sz="2400" baseline="-25000" dirty="0" err="1">
                <a:solidFill>
                  <a:srgbClr val="0066FF"/>
                </a:solidFill>
              </a:rPr>
              <a:t>n</a:t>
            </a:r>
            <a:r>
              <a:rPr lang="zh-CN" altLang="en-US" sz="2400" dirty="0"/>
              <a:t>，则</a:t>
            </a:r>
            <a:r>
              <a:rPr lang="en-US" altLang="zh-CN" sz="2400" dirty="0">
                <a:solidFill>
                  <a:srgbClr val="00B050"/>
                </a:solidFill>
              </a:rPr>
              <a:t>Z(k)</a:t>
            </a:r>
            <a:r>
              <a:rPr lang="zh-CN" altLang="en-US" sz="2400" dirty="0"/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X(m)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0066FF"/>
                </a:solidFill>
              </a:rPr>
              <a:t>y(n-1)</a:t>
            </a:r>
            <a:r>
              <a:rPr lang="zh-CN" altLang="en-US" sz="2400" dirty="0"/>
              <a:t>的最长公共子序列</a:t>
            </a:r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29CB29-9ABA-406A-A495-1ACCA12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D3EBC-2730-423B-8ADE-AB3D317B1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C3563-E396-4405-B09F-86100FEB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7" name="Rectangle 66">
            <a:extLst>
              <a:ext uri="{FF2B5EF4-FFF2-40B4-BE49-F238E27FC236}">
                <a16:creationId xmlns:a16="http://schemas.microsoft.com/office/drawing/2014/main" id="{87856F46-ED7A-4426-B0E6-86C0E5CDCB96}"/>
              </a:ext>
            </a:extLst>
          </p:cNvPr>
          <p:cNvSpPr/>
          <p:nvPr/>
        </p:nvSpPr>
        <p:spPr>
          <a:xfrm>
            <a:off x="1367039" y="173738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67">
            <a:extLst>
              <a:ext uri="{FF2B5EF4-FFF2-40B4-BE49-F238E27FC236}">
                <a16:creationId xmlns:a16="http://schemas.microsoft.com/office/drawing/2014/main" id="{D5BAB6AD-6528-4D30-89DC-15E97124E361}"/>
              </a:ext>
            </a:extLst>
          </p:cNvPr>
          <p:cNvSpPr/>
          <p:nvPr/>
        </p:nvSpPr>
        <p:spPr>
          <a:xfrm>
            <a:off x="2087764" y="173738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68">
            <a:extLst>
              <a:ext uri="{FF2B5EF4-FFF2-40B4-BE49-F238E27FC236}">
                <a16:creationId xmlns:a16="http://schemas.microsoft.com/office/drawing/2014/main" id="{80CA6B96-B268-46E8-9A92-B56B1AF4EEED}"/>
              </a:ext>
            </a:extLst>
          </p:cNvPr>
          <p:cNvSpPr/>
          <p:nvPr/>
        </p:nvSpPr>
        <p:spPr>
          <a:xfrm>
            <a:off x="2808489" y="1775489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" name="Rectangle 69">
            <a:extLst>
              <a:ext uri="{FF2B5EF4-FFF2-40B4-BE49-F238E27FC236}">
                <a16:creationId xmlns:a16="http://schemas.microsoft.com/office/drawing/2014/main" id="{F37FDF4B-020F-476F-8A10-DF54C4D787B1}"/>
              </a:ext>
            </a:extLst>
          </p:cNvPr>
          <p:cNvSpPr/>
          <p:nvPr/>
        </p:nvSpPr>
        <p:spPr>
          <a:xfrm>
            <a:off x="3526039" y="173738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70">
            <a:extLst>
              <a:ext uri="{FF2B5EF4-FFF2-40B4-BE49-F238E27FC236}">
                <a16:creationId xmlns:a16="http://schemas.microsoft.com/office/drawing/2014/main" id="{B3A29E61-9A2E-466B-8D1B-ED242BB8701D}"/>
              </a:ext>
            </a:extLst>
          </p:cNvPr>
          <p:cNvSpPr/>
          <p:nvPr/>
        </p:nvSpPr>
        <p:spPr>
          <a:xfrm>
            <a:off x="4246764" y="173738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71">
            <a:extLst>
              <a:ext uri="{FF2B5EF4-FFF2-40B4-BE49-F238E27FC236}">
                <a16:creationId xmlns:a16="http://schemas.microsoft.com/office/drawing/2014/main" id="{66653BF7-8C52-4A70-ACDE-6E8F63E703E5}"/>
              </a:ext>
            </a:extLst>
          </p:cNvPr>
          <p:cNvSpPr/>
          <p:nvPr/>
        </p:nvSpPr>
        <p:spPr>
          <a:xfrm>
            <a:off x="4967489" y="1765964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3" name="Rectangle 72">
            <a:extLst>
              <a:ext uri="{FF2B5EF4-FFF2-40B4-BE49-F238E27FC236}">
                <a16:creationId xmlns:a16="http://schemas.microsoft.com/office/drawing/2014/main" id="{D72E87C7-AE6B-4791-830A-3B08E794BEF6}"/>
              </a:ext>
            </a:extLst>
          </p:cNvPr>
          <p:cNvSpPr/>
          <p:nvPr/>
        </p:nvSpPr>
        <p:spPr>
          <a:xfrm>
            <a:off x="5686626" y="173738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73">
            <a:extLst>
              <a:ext uri="{FF2B5EF4-FFF2-40B4-BE49-F238E27FC236}">
                <a16:creationId xmlns:a16="http://schemas.microsoft.com/office/drawing/2014/main" id="{292AD68D-5D2A-43B1-A3E4-57E26A5B5490}"/>
              </a:ext>
            </a:extLst>
          </p:cNvPr>
          <p:cNvSpPr/>
          <p:nvPr/>
        </p:nvSpPr>
        <p:spPr>
          <a:xfrm>
            <a:off x="6407351" y="1765964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5" name="Rectangle 74">
            <a:extLst>
              <a:ext uri="{FF2B5EF4-FFF2-40B4-BE49-F238E27FC236}">
                <a16:creationId xmlns:a16="http://schemas.microsoft.com/office/drawing/2014/main" id="{03C073BF-18F6-43ED-B64B-45A9644098B3}"/>
              </a:ext>
            </a:extLst>
          </p:cNvPr>
          <p:cNvSpPr/>
          <p:nvPr/>
        </p:nvSpPr>
        <p:spPr>
          <a:xfrm>
            <a:off x="7128076" y="1765964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16" name="Rectangle 76">
            <a:extLst>
              <a:ext uri="{FF2B5EF4-FFF2-40B4-BE49-F238E27FC236}">
                <a16:creationId xmlns:a16="http://schemas.microsoft.com/office/drawing/2014/main" id="{19CC3809-AEA8-4194-9AB7-A3670F1B2881}"/>
              </a:ext>
            </a:extLst>
          </p:cNvPr>
          <p:cNvSpPr/>
          <p:nvPr/>
        </p:nvSpPr>
        <p:spPr>
          <a:xfrm>
            <a:off x="1368626" y="249462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77">
            <a:extLst>
              <a:ext uri="{FF2B5EF4-FFF2-40B4-BE49-F238E27FC236}">
                <a16:creationId xmlns:a16="http://schemas.microsoft.com/office/drawing/2014/main" id="{4B0AE387-08D7-4E6E-8C27-42D004FEEDBF}"/>
              </a:ext>
            </a:extLst>
          </p:cNvPr>
          <p:cNvSpPr/>
          <p:nvPr/>
        </p:nvSpPr>
        <p:spPr>
          <a:xfrm>
            <a:off x="2810076" y="249462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78">
            <a:extLst>
              <a:ext uri="{FF2B5EF4-FFF2-40B4-BE49-F238E27FC236}">
                <a16:creationId xmlns:a16="http://schemas.microsoft.com/office/drawing/2014/main" id="{79AAC7FD-24B4-4EC5-8A3D-5BCD31326C62}"/>
              </a:ext>
            </a:extLst>
          </p:cNvPr>
          <p:cNvSpPr/>
          <p:nvPr/>
        </p:nvSpPr>
        <p:spPr>
          <a:xfrm>
            <a:off x="3527626" y="2523201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9" name="Rectangle 79">
            <a:extLst>
              <a:ext uri="{FF2B5EF4-FFF2-40B4-BE49-F238E27FC236}">
                <a16:creationId xmlns:a16="http://schemas.microsoft.com/office/drawing/2014/main" id="{1EC5CEB2-3E98-47D4-9F08-65C2AA920168}"/>
              </a:ext>
            </a:extLst>
          </p:cNvPr>
          <p:cNvSpPr/>
          <p:nvPr/>
        </p:nvSpPr>
        <p:spPr>
          <a:xfrm>
            <a:off x="4248351" y="2523201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0" name="Rectangle 80">
            <a:extLst>
              <a:ext uri="{FF2B5EF4-FFF2-40B4-BE49-F238E27FC236}">
                <a16:creationId xmlns:a16="http://schemas.microsoft.com/office/drawing/2014/main" id="{27EFB15A-4534-4DBF-A647-B17DD33D507D}"/>
              </a:ext>
            </a:extLst>
          </p:cNvPr>
          <p:cNvSpPr/>
          <p:nvPr/>
        </p:nvSpPr>
        <p:spPr>
          <a:xfrm>
            <a:off x="4969076" y="2494626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Rectangle 81">
            <a:extLst>
              <a:ext uri="{FF2B5EF4-FFF2-40B4-BE49-F238E27FC236}">
                <a16:creationId xmlns:a16="http://schemas.microsoft.com/office/drawing/2014/main" id="{56CCB342-4F0A-4EBF-8058-30C44EF5F594}"/>
              </a:ext>
            </a:extLst>
          </p:cNvPr>
          <p:cNvSpPr/>
          <p:nvPr/>
        </p:nvSpPr>
        <p:spPr>
          <a:xfrm>
            <a:off x="5688214" y="2523201"/>
            <a:ext cx="720725" cy="373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22" name="Rectangle 83">
            <a:extLst>
              <a:ext uri="{FF2B5EF4-FFF2-40B4-BE49-F238E27FC236}">
                <a16:creationId xmlns:a16="http://schemas.microsoft.com/office/drawing/2014/main" id="{C3C55D88-6540-40A2-A8B6-BCF4DFC2ECA0}"/>
              </a:ext>
            </a:extLst>
          </p:cNvPr>
          <p:cNvSpPr/>
          <p:nvPr/>
        </p:nvSpPr>
        <p:spPr>
          <a:xfrm>
            <a:off x="2089351" y="2523201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3" name="Rectangle 94">
            <a:extLst>
              <a:ext uri="{FF2B5EF4-FFF2-40B4-BE49-F238E27FC236}">
                <a16:creationId xmlns:a16="http://schemas.microsoft.com/office/drawing/2014/main" id="{BF6699C5-2BA2-405B-979C-634BC14EB2E6}"/>
              </a:ext>
            </a:extLst>
          </p:cNvPr>
          <p:cNvSpPr/>
          <p:nvPr/>
        </p:nvSpPr>
        <p:spPr>
          <a:xfrm>
            <a:off x="2016326" y="4726651"/>
            <a:ext cx="720725" cy="373063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4" name="Rectangle 95">
            <a:extLst>
              <a:ext uri="{FF2B5EF4-FFF2-40B4-BE49-F238E27FC236}">
                <a16:creationId xmlns:a16="http://schemas.microsoft.com/office/drawing/2014/main" id="{7E266648-4050-4B7E-BCB4-55B0F6232F4A}"/>
              </a:ext>
            </a:extLst>
          </p:cNvPr>
          <p:cNvSpPr/>
          <p:nvPr/>
        </p:nvSpPr>
        <p:spPr>
          <a:xfrm>
            <a:off x="2737051" y="4726651"/>
            <a:ext cx="720725" cy="373063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5" name="Rectangle 96">
            <a:extLst>
              <a:ext uri="{FF2B5EF4-FFF2-40B4-BE49-F238E27FC236}">
                <a16:creationId xmlns:a16="http://schemas.microsoft.com/office/drawing/2014/main" id="{0B196C40-6403-4C61-BD89-402BDB3E9B60}"/>
              </a:ext>
            </a:extLst>
          </p:cNvPr>
          <p:cNvSpPr/>
          <p:nvPr/>
        </p:nvSpPr>
        <p:spPr>
          <a:xfrm>
            <a:off x="1297189" y="4726651"/>
            <a:ext cx="720725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6" name="Rectangle 97">
            <a:extLst>
              <a:ext uri="{FF2B5EF4-FFF2-40B4-BE49-F238E27FC236}">
                <a16:creationId xmlns:a16="http://schemas.microsoft.com/office/drawing/2014/main" id="{A1CE37BE-7D8A-487F-A447-0B3A42EF5884}"/>
              </a:ext>
            </a:extLst>
          </p:cNvPr>
          <p:cNvSpPr/>
          <p:nvPr/>
        </p:nvSpPr>
        <p:spPr>
          <a:xfrm>
            <a:off x="3456189" y="4726651"/>
            <a:ext cx="720725" cy="3730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27" name="Freeform 98">
            <a:extLst>
              <a:ext uri="{FF2B5EF4-FFF2-40B4-BE49-F238E27FC236}">
                <a16:creationId xmlns:a16="http://schemas.microsoft.com/office/drawing/2014/main" id="{2EAB5291-8406-484F-8511-CEE3441D627A}"/>
              </a:ext>
            </a:extLst>
          </p:cNvPr>
          <p:cNvSpPr/>
          <p:nvPr/>
        </p:nvSpPr>
        <p:spPr>
          <a:xfrm>
            <a:off x="3313314" y="4553614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99">
            <a:extLst>
              <a:ext uri="{FF2B5EF4-FFF2-40B4-BE49-F238E27FC236}">
                <a16:creationId xmlns:a16="http://schemas.microsoft.com/office/drawing/2014/main" id="{47481EB3-6B84-49D0-9D5A-30A48548DC30}"/>
              </a:ext>
            </a:extLst>
          </p:cNvPr>
          <p:cNvSpPr/>
          <p:nvPr/>
        </p:nvSpPr>
        <p:spPr>
          <a:xfrm>
            <a:off x="6335914" y="2380326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100">
            <a:extLst>
              <a:ext uri="{FF2B5EF4-FFF2-40B4-BE49-F238E27FC236}">
                <a16:creationId xmlns:a16="http://schemas.microsoft.com/office/drawing/2014/main" id="{938B3F77-A473-4896-A9BF-2BF1BED58386}"/>
              </a:ext>
            </a:extLst>
          </p:cNvPr>
          <p:cNvSpPr/>
          <p:nvPr/>
        </p:nvSpPr>
        <p:spPr>
          <a:xfrm>
            <a:off x="7705926" y="1631026"/>
            <a:ext cx="949325" cy="720725"/>
          </a:xfrm>
          <a:custGeom>
            <a:avLst/>
            <a:gdLst>
              <a:gd name="txL" fmla="*/ 0 w 639"/>
              <a:gd name="txT" fmla="*/ 0 h 621"/>
              <a:gd name="txR" fmla="*/ 639 w 639"/>
              <a:gd name="txB" fmla="*/ 621 h 621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39" h="621">
                <a:moveTo>
                  <a:pt x="81" y="54"/>
                </a:moveTo>
                <a:cubicBezTo>
                  <a:pt x="199" y="15"/>
                  <a:pt x="241" y="9"/>
                  <a:pt x="378" y="0"/>
                </a:cubicBezTo>
                <a:cubicBezTo>
                  <a:pt x="457" y="13"/>
                  <a:pt x="531" y="29"/>
                  <a:pt x="612" y="36"/>
                </a:cubicBezTo>
                <a:cubicBezTo>
                  <a:pt x="618" y="54"/>
                  <a:pt x="624" y="72"/>
                  <a:pt x="630" y="90"/>
                </a:cubicBezTo>
                <a:cubicBezTo>
                  <a:pt x="633" y="99"/>
                  <a:pt x="639" y="117"/>
                  <a:pt x="639" y="117"/>
                </a:cubicBezTo>
                <a:cubicBezTo>
                  <a:pt x="628" y="265"/>
                  <a:pt x="637" y="365"/>
                  <a:pt x="576" y="486"/>
                </a:cubicBezTo>
                <a:cubicBezTo>
                  <a:pt x="555" y="529"/>
                  <a:pt x="515" y="550"/>
                  <a:pt x="477" y="576"/>
                </a:cubicBezTo>
                <a:cubicBezTo>
                  <a:pt x="466" y="583"/>
                  <a:pt x="461" y="597"/>
                  <a:pt x="450" y="603"/>
                </a:cubicBezTo>
                <a:cubicBezTo>
                  <a:pt x="433" y="612"/>
                  <a:pt x="396" y="621"/>
                  <a:pt x="396" y="621"/>
                </a:cubicBezTo>
                <a:cubicBezTo>
                  <a:pt x="354" y="613"/>
                  <a:pt x="308" y="615"/>
                  <a:pt x="270" y="594"/>
                </a:cubicBezTo>
                <a:cubicBezTo>
                  <a:pt x="240" y="577"/>
                  <a:pt x="219" y="548"/>
                  <a:pt x="189" y="531"/>
                </a:cubicBezTo>
                <a:cubicBezTo>
                  <a:pt x="151" y="510"/>
                  <a:pt x="117" y="510"/>
                  <a:pt x="81" y="486"/>
                </a:cubicBezTo>
                <a:cubicBezTo>
                  <a:pt x="52" y="442"/>
                  <a:pt x="17" y="401"/>
                  <a:pt x="0" y="351"/>
                </a:cubicBezTo>
                <a:cubicBezTo>
                  <a:pt x="7" y="284"/>
                  <a:pt x="16" y="219"/>
                  <a:pt x="27" y="153"/>
                </a:cubicBezTo>
                <a:cubicBezTo>
                  <a:pt x="29" y="141"/>
                  <a:pt x="26" y="125"/>
                  <a:pt x="36" y="117"/>
                </a:cubicBezTo>
                <a:cubicBezTo>
                  <a:pt x="48" y="107"/>
                  <a:pt x="66" y="111"/>
                  <a:pt x="81" y="108"/>
                </a:cubicBezTo>
                <a:cubicBezTo>
                  <a:pt x="120" y="82"/>
                  <a:pt x="114" y="99"/>
                  <a:pt x="81" y="54"/>
                </a:cubicBezTo>
                <a:close/>
              </a:path>
            </a:pathLst>
          </a:cu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AutoShape 101">
            <a:extLst>
              <a:ext uri="{FF2B5EF4-FFF2-40B4-BE49-F238E27FC236}">
                <a16:creationId xmlns:a16="http://schemas.microsoft.com/office/drawing/2014/main" id="{4F49F412-29F9-43CC-914F-559B8B81883A}"/>
              </a:ext>
            </a:extLst>
          </p:cNvPr>
          <p:cNvSpPr/>
          <p:nvPr/>
        </p:nvSpPr>
        <p:spPr>
          <a:xfrm>
            <a:off x="4105476" y="2926426"/>
            <a:ext cx="217488" cy="619125"/>
          </a:xfrm>
          <a:prstGeom prst="downArrow">
            <a:avLst>
              <a:gd name="adj1" fmla="val 50000"/>
              <a:gd name="adj2" fmla="val 71167"/>
            </a:avLst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CF3044BF-C4C1-4668-B57A-4B3EA38426D4}"/>
              </a:ext>
            </a:extLst>
          </p:cNvPr>
          <p:cNvSpPr/>
          <p:nvPr/>
        </p:nvSpPr>
        <p:spPr>
          <a:xfrm>
            <a:off x="6407351" y="2514231"/>
            <a:ext cx="720725" cy="360363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Rectangle 103">
            <a:extLst>
              <a:ext uri="{FF2B5EF4-FFF2-40B4-BE49-F238E27FC236}">
                <a16:creationId xmlns:a16="http://schemas.microsoft.com/office/drawing/2014/main" id="{83E29791-E03E-4B26-99B0-A7E4D8062728}"/>
              </a:ext>
            </a:extLst>
          </p:cNvPr>
          <p:cNvSpPr/>
          <p:nvPr/>
        </p:nvSpPr>
        <p:spPr>
          <a:xfrm>
            <a:off x="7850389" y="1775489"/>
            <a:ext cx="720725" cy="360362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104">
            <a:extLst>
              <a:ext uri="{FF2B5EF4-FFF2-40B4-BE49-F238E27FC236}">
                <a16:creationId xmlns:a16="http://schemas.microsoft.com/office/drawing/2014/main" id="{AFE5A408-11C0-423F-BB09-C40E8EAB1523}"/>
              </a:ext>
            </a:extLst>
          </p:cNvPr>
          <p:cNvSpPr/>
          <p:nvPr/>
        </p:nvSpPr>
        <p:spPr>
          <a:xfrm>
            <a:off x="1370214" y="354713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Rectangle 105">
            <a:extLst>
              <a:ext uri="{FF2B5EF4-FFF2-40B4-BE49-F238E27FC236}">
                <a16:creationId xmlns:a16="http://schemas.microsoft.com/office/drawing/2014/main" id="{98CCE253-2E6F-4D09-A23F-2806A892FEA5}"/>
              </a:ext>
            </a:extLst>
          </p:cNvPr>
          <p:cNvSpPr/>
          <p:nvPr/>
        </p:nvSpPr>
        <p:spPr>
          <a:xfrm>
            <a:off x="2811664" y="354713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106">
            <a:extLst>
              <a:ext uri="{FF2B5EF4-FFF2-40B4-BE49-F238E27FC236}">
                <a16:creationId xmlns:a16="http://schemas.microsoft.com/office/drawing/2014/main" id="{8C501991-1ADB-45F1-8B58-4DC174BD0F6D}"/>
              </a:ext>
            </a:extLst>
          </p:cNvPr>
          <p:cNvSpPr/>
          <p:nvPr/>
        </p:nvSpPr>
        <p:spPr>
          <a:xfrm>
            <a:off x="3529214" y="3575714"/>
            <a:ext cx="720725" cy="373062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36" name="Rectangle 107">
            <a:extLst>
              <a:ext uri="{FF2B5EF4-FFF2-40B4-BE49-F238E27FC236}">
                <a16:creationId xmlns:a16="http://schemas.microsoft.com/office/drawing/2014/main" id="{6F5B59A9-4FA3-41A7-9456-3BAE67332F4C}"/>
              </a:ext>
            </a:extLst>
          </p:cNvPr>
          <p:cNvSpPr/>
          <p:nvPr/>
        </p:nvSpPr>
        <p:spPr>
          <a:xfrm>
            <a:off x="4249939" y="3575714"/>
            <a:ext cx="720725" cy="373062"/>
          </a:xfrm>
          <a:prstGeom prst="rect">
            <a:avLst/>
          </a:prstGeom>
          <a:solidFill>
            <a:srgbClr val="9900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37" name="Rectangle 108">
            <a:extLst>
              <a:ext uri="{FF2B5EF4-FFF2-40B4-BE49-F238E27FC236}">
                <a16:creationId xmlns:a16="http://schemas.microsoft.com/office/drawing/2014/main" id="{BA2C91CC-FA46-4FC4-8C06-79199B35AA27}"/>
              </a:ext>
            </a:extLst>
          </p:cNvPr>
          <p:cNvSpPr/>
          <p:nvPr/>
        </p:nvSpPr>
        <p:spPr>
          <a:xfrm>
            <a:off x="4970664" y="3547139"/>
            <a:ext cx="720725" cy="431800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109">
            <a:extLst>
              <a:ext uri="{FF2B5EF4-FFF2-40B4-BE49-F238E27FC236}">
                <a16:creationId xmlns:a16="http://schemas.microsoft.com/office/drawing/2014/main" id="{2E3B72D1-18B4-48BC-9C19-597804032291}"/>
              </a:ext>
            </a:extLst>
          </p:cNvPr>
          <p:cNvSpPr/>
          <p:nvPr/>
        </p:nvSpPr>
        <p:spPr>
          <a:xfrm>
            <a:off x="5689801" y="3575714"/>
            <a:ext cx="720725" cy="373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39" name="Rectangle 111">
            <a:extLst>
              <a:ext uri="{FF2B5EF4-FFF2-40B4-BE49-F238E27FC236}">
                <a16:creationId xmlns:a16="http://schemas.microsoft.com/office/drawing/2014/main" id="{2FACC999-8183-4F8E-B725-F8C84160EF0D}"/>
              </a:ext>
            </a:extLst>
          </p:cNvPr>
          <p:cNvSpPr/>
          <p:nvPr/>
        </p:nvSpPr>
        <p:spPr>
          <a:xfrm>
            <a:off x="2090939" y="3575714"/>
            <a:ext cx="720725" cy="373062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1" name="Text Box 112">
            <a:extLst>
              <a:ext uri="{FF2B5EF4-FFF2-40B4-BE49-F238E27FC236}">
                <a16:creationId xmlns:a16="http://schemas.microsoft.com/office/drawing/2014/main" id="{C36AD7A0-EE4D-4483-8415-24B5F5D8C52A}"/>
              </a:ext>
            </a:extLst>
          </p:cNvPr>
          <p:cNvSpPr txBox="1"/>
          <p:nvPr/>
        </p:nvSpPr>
        <p:spPr>
          <a:xfrm>
            <a:off x="289126" y="1702464"/>
            <a:ext cx="1039813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X(m)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42" name="Text Box 113">
            <a:extLst>
              <a:ext uri="{FF2B5EF4-FFF2-40B4-BE49-F238E27FC236}">
                <a16:creationId xmlns:a16="http://schemas.microsoft.com/office/drawing/2014/main" id="{0FD2F847-DEA8-4AF2-8BFF-FF23FA2279FA}"/>
              </a:ext>
            </a:extLst>
          </p:cNvPr>
          <p:cNvSpPr txBox="1"/>
          <p:nvPr/>
        </p:nvSpPr>
        <p:spPr>
          <a:xfrm>
            <a:off x="289126" y="2494626"/>
            <a:ext cx="97013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楷体_GB2312"/>
              </a:rPr>
              <a:t>Y(n)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43" name="Text Box 116">
            <a:extLst>
              <a:ext uri="{FF2B5EF4-FFF2-40B4-BE49-F238E27FC236}">
                <a16:creationId xmlns:a16="http://schemas.microsoft.com/office/drawing/2014/main" id="{09D7F5B6-3AAA-498D-9611-F9928024EA6C}"/>
              </a:ext>
            </a:extLst>
          </p:cNvPr>
          <p:cNvSpPr txBox="1"/>
          <p:nvPr/>
        </p:nvSpPr>
        <p:spPr>
          <a:xfrm>
            <a:off x="54176" y="4706014"/>
            <a:ext cx="1243013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rgbClr val="00B050"/>
                </a:solidFill>
                <a:ea typeface="楷体_GB2312"/>
              </a:rPr>
              <a:t>Z(k)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:</a:t>
            </a:r>
          </a:p>
        </p:txBody>
      </p:sp>
      <p:sp>
        <p:nvSpPr>
          <p:cNvPr id="44" name="Text Box 113">
            <a:extLst>
              <a:ext uri="{FF2B5EF4-FFF2-40B4-BE49-F238E27FC236}">
                <a16:creationId xmlns:a16="http://schemas.microsoft.com/office/drawing/2014/main" id="{0A9B3E83-9347-4EE1-8F07-A384925E902F}"/>
              </a:ext>
            </a:extLst>
          </p:cNvPr>
          <p:cNvSpPr txBox="1"/>
          <p:nvPr/>
        </p:nvSpPr>
        <p:spPr>
          <a:xfrm>
            <a:off x="186906" y="3545551"/>
            <a:ext cx="1244251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b="1" dirty="0">
                <a:solidFill>
                  <a:srgbClr val="0066FF"/>
                </a:solidFill>
                <a:ea typeface="楷体_GB2312"/>
              </a:rPr>
              <a:t>Y(n-1)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0A34C57D-BF77-494A-B543-F041099E0BF2}"/>
              </a:ext>
            </a:extLst>
          </p:cNvPr>
          <p:cNvSpPr txBox="1"/>
          <p:nvPr/>
        </p:nvSpPr>
        <p:spPr>
          <a:xfrm>
            <a:off x="8243796" y="1777354"/>
            <a:ext cx="32573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/>
              <a:t>F</a:t>
            </a:r>
            <a:endParaRPr lang="zh-CN" altLang="en-US" dirty="0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A54A96FF-49CC-41EE-BDCB-F20F6574B49F}"/>
              </a:ext>
            </a:extLst>
          </p:cNvPr>
          <p:cNvSpPr txBox="1"/>
          <p:nvPr/>
        </p:nvSpPr>
        <p:spPr>
          <a:xfrm>
            <a:off x="6780192" y="2514233"/>
            <a:ext cx="338554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8D31DC37-8645-4F6D-8060-A596522992BD}"/>
              </a:ext>
            </a:extLst>
          </p:cNvPr>
          <p:cNvSpPr/>
          <p:nvPr/>
        </p:nvSpPr>
        <p:spPr>
          <a:xfrm>
            <a:off x="5639422" y="4411923"/>
            <a:ext cx="3144236" cy="829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问题缩减</a:t>
            </a:r>
          </a:p>
          <a:p>
            <a:pPr lvl="0" algn="ctr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m,n</a:t>
            </a:r>
            <a:r>
              <a:rPr lang="en-US" altLang="zh-CN" sz="2400" dirty="0">
                <a:ea typeface="微软雅黑 Light" panose="020B0502040204020203" pitchFamily="34" charset="-122"/>
              </a:rPr>
              <a:t>&gt;→</a:t>
            </a:r>
            <a:r>
              <a:rPr lang="zh-CN" altLang="en-US" sz="2400" dirty="0">
                <a:ea typeface="微软雅黑 Light" panose="020B0502040204020203" pitchFamily="34" charset="-122"/>
              </a:rPr>
              <a:t>前缀</a:t>
            </a:r>
            <a:r>
              <a:rPr lang="en-US" altLang="zh-CN" sz="2400" dirty="0">
                <a:ea typeface="微软雅黑 Light" panose="020B0502040204020203" pitchFamily="34" charset="-122"/>
              </a:rPr>
              <a:t>&lt;m,n-1&gt;</a:t>
            </a:r>
          </a:p>
        </p:txBody>
      </p:sp>
      <p:sp>
        <p:nvSpPr>
          <p:cNvPr id="48" name="Rectangle 102">
            <a:extLst>
              <a:ext uri="{FF2B5EF4-FFF2-40B4-BE49-F238E27FC236}">
                <a16:creationId xmlns:a16="http://schemas.microsoft.com/office/drawing/2014/main" id="{C1E598AB-3D54-4986-9E2F-3B8E5BDE9104}"/>
              </a:ext>
            </a:extLst>
          </p:cNvPr>
          <p:cNvSpPr/>
          <p:nvPr/>
        </p:nvSpPr>
        <p:spPr>
          <a:xfrm>
            <a:off x="6419829" y="3596201"/>
            <a:ext cx="360363" cy="360363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939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35835-180A-440E-89D1-4E63662A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最优子结构性质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6657F-8436-4E66-812D-B0F6E653C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/>
            <a:r>
              <a:rPr lang="zh-CN" altLang="en-US" sz="2400" dirty="0"/>
              <a:t>由此可见，</a:t>
            </a:r>
            <a:r>
              <a:rPr lang="en-US" altLang="zh-CN" sz="2400" dirty="0"/>
              <a:t>2</a:t>
            </a:r>
            <a:r>
              <a:rPr lang="zh-CN" altLang="en-US" sz="2400" dirty="0"/>
              <a:t>个序列的最长公共子序列包含了这</a:t>
            </a:r>
            <a:r>
              <a:rPr lang="en-US" altLang="zh-CN" sz="2400" dirty="0"/>
              <a:t>2</a:t>
            </a:r>
            <a:r>
              <a:rPr lang="zh-CN" altLang="en-US" sz="2400" dirty="0"/>
              <a:t>个序列的</a:t>
            </a:r>
            <a:r>
              <a:rPr lang="zh-CN" altLang="en-US" sz="2400" b="1" dirty="0">
                <a:solidFill>
                  <a:srgbClr val="CC0000"/>
                </a:solidFill>
              </a:rPr>
              <a:t>前缀</a:t>
            </a:r>
            <a:r>
              <a:rPr lang="en-US" altLang="zh-CN" sz="2400" b="1" dirty="0">
                <a:solidFill>
                  <a:srgbClr val="CC0000"/>
                </a:solidFill>
              </a:rPr>
              <a:t>(i.e. </a:t>
            </a:r>
            <a:r>
              <a:rPr lang="zh-CN" altLang="en-US" sz="2400" b="1" dirty="0">
                <a:solidFill>
                  <a:srgbClr val="CC0000"/>
                </a:solidFill>
              </a:rPr>
              <a:t>子问题</a:t>
            </a:r>
            <a:r>
              <a:rPr lang="en-US" altLang="zh-CN" sz="2400" b="1" dirty="0">
                <a:solidFill>
                  <a:srgbClr val="CC0000"/>
                </a:solidFill>
              </a:rPr>
              <a:t>)</a:t>
            </a:r>
            <a:r>
              <a:rPr lang="zh-CN" altLang="en-US" sz="2400" dirty="0"/>
              <a:t>的最长公共子序列。</a:t>
            </a:r>
            <a:endParaRPr lang="en-US" altLang="zh-CN" sz="2400" dirty="0"/>
          </a:p>
          <a:p>
            <a:pPr lvl="0" eaLnBrk="1" hangingPunct="1"/>
            <a:endParaRPr lang="zh-CN" altLang="en-US" sz="2400" dirty="0"/>
          </a:p>
          <a:p>
            <a:pPr lvl="0" eaLnBrk="1" hangingPunct="1"/>
            <a:r>
              <a:rPr lang="zh-CN" altLang="en-US" sz="2400" dirty="0"/>
              <a:t>因此，最长公共子序列问题具有</a:t>
            </a:r>
            <a:r>
              <a:rPr lang="zh-CN" altLang="en-US" sz="2400" b="1" dirty="0"/>
              <a:t>最优子结构性质</a:t>
            </a:r>
            <a:r>
              <a:rPr lang="zh-CN" altLang="en-US" sz="2400" dirty="0"/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E9602C-234E-4C2D-9618-4909F300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5B826-58A0-431C-BD64-542C8748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B2ED9-5E5C-4EE4-A58E-864B5B12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57A395E-B8C3-49BA-BDB6-B5A0CCFEBCCE}"/>
              </a:ext>
            </a:extLst>
          </p:cNvPr>
          <p:cNvSpPr txBox="1"/>
          <p:nvPr/>
        </p:nvSpPr>
        <p:spPr>
          <a:xfrm>
            <a:off x="395536" y="3328871"/>
            <a:ext cx="8352928" cy="95410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ea typeface="楷体_GB2312"/>
              </a:rPr>
              <a:t>因此，根据小规模子问题</a:t>
            </a:r>
            <a:r>
              <a:rPr lang="en-US" altLang="zh-CN" sz="2800" dirty="0">
                <a:ea typeface="楷体_GB2312"/>
              </a:rPr>
              <a:t>&lt;m-1,n-1&gt;,&lt;m-1,n&gt;,&lt;m,n-1&gt;</a:t>
            </a:r>
            <a:r>
              <a:rPr lang="zh-CN" altLang="en-US" sz="2800" dirty="0">
                <a:ea typeface="楷体_GB2312"/>
              </a:rPr>
              <a:t>的解，可以自下而上构造问题</a:t>
            </a:r>
            <a:r>
              <a:rPr lang="en-US" altLang="zh-CN" sz="2800" dirty="0">
                <a:ea typeface="楷体_GB2312"/>
              </a:rPr>
              <a:t>&lt;</a:t>
            </a:r>
            <a:r>
              <a:rPr lang="en-US" altLang="zh-CN" sz="2800" dirty="0" err="1">
                <a:ea typeface="楷体_GB2312"/>
              </a:rPr>
              <a:t>m,n</a:t>
            </a:r>
            <a:r>
              <a:rPr lang="en-US" altLang="zh-CN" sz="2800" dirty="0">
                <a:ea typeface="楷体_GB2312"/>
              </a:rPr>
              <a:t>&gt;</a:t>
            </a:r>
            <a:r>
              <a:rPr lang="zh-CN" altLang="en-US" sz="2800" dirty="0">
                <a:ea typeface="楷体_GB2312"/>
              </a:rPr>
              <a:t>的解</a:t>
            </a:r>
            <a:endParaRPr lang="en-US" altLang="zh-CN" sz="2800" dirty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82607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A24BD-B268-426B-B98E-1E82E580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动态规划原理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4E96D6-CA64-4352-81CA-AA56435E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解决方法</a:t>
            </a:r>
            <a:endParaRPr lang="en-US" altLang="zh-CN" dirty="0"/>
          </a:p>
          <a:p>
            <a:pPr lvl="1"/>
            <a:r>
              <a:rPr lang="zh-CN" altLang="en-US" dirty="0"/>
              <a:t>保存已解决的子问题的答案，在需要时再找出已求得的答案，避免大量重复计算，得到多项式时间复杂度算法</a:t>
            </a:r>
            <a:endParaRPr lang="en-US" altLang="zh-CN" dirty="0"/>
          </a:p>
          <a:p>
            <a:pPr lvl="1"/>
            <a:r>
              <a:rPr lang="zh-CN" altLang="en-US" dirty="0"/>
              <a:t>利用表来记录子问题的答案，表的大小为多项式量级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E12FB9-8B83-4039-BB93-238A740B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285C5-6446-484E-A8BF-6480C0E4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5F6E91-763D-45B1-876A-719F3ADF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A66398DC-00C8-42BB-ABE5-32D5B34351EA}"/>
              </a:ext>
            </a:extLst>
          </p:cNvPr>
          <p:cNvGrpSpPr/>
          <p:nvPr/>
        </p:nvGrpSpPr>
        <p:grpSpPr>
          <a:xfrm>
            <a:off x="581516" y="3099355"/>
            <a:ext cx="7983537" cy="2935288"/>
            <a:chOff x="521" y="2204"/>
            <a:chExt cx="5029" cy="1849"/>
          </a:xfrm>
          <a:solidFill>
            <a:schemeClr val="bg1">
              <a:lumMod val="85000"/>
            </a:schemeClr>
          </a:solidFill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A486E39D-A005-4038-86F1-97FB9F8E3C82}"/>
                </a:ext>
              </a:extLst>
            </p:cNvPr>
            <p:cNvSpPr/>
            <p:nvPr/>
          </p:nvSpPr>
          <p:spPr>
            <a:xfrm>
              <a:off x="2699" y="2204"/>
              <a:ext cx="504" cy="384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32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67468DC3-44A1-4D84-902E-45F1AB539B6C}"/>
                </a:ext>
              </a:extLst>
            </p:cNvPr>
            <p:cNvCxnSpPr>
              <a:stCxn id="8" idx="4"/>
              <a:endCxn id="35" idx="0"/>
            </p:cNvCxnSpPr>
            <p:nvPr/>
          </p:nvCxnSpPr>
          <p:spPr>
            <a:xfrm>
              <a:off x="2951" y="2594"/>
              <a:ext cx="2216" cy="557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" name="AutoShape 7">
              <a:extLst>
                <a:ext uri="{FF2B5EF4-FFF2-40B4-BE49-F238E27FC236}">
                  <a16:creationId xmlns:a16="http://schemas.microsoft.com/office/drawing/2014/main" id="{EB69EC83-FD51-4A4B-9525-F897DFD6084F}"/>
                </a:ext>
              </a:extLst>
            </p:cNvPr>
            <p:cNvCxnSpPr>
              <a:stCxn id="8" idx="4"/>
              <a:endCxn id="14" idx="0"/>
            </p:cNvCxnSpPr>
            <p:nvPr/>
          </p:nvCxnSpPr>
          <p:spPr>
            <a:xfrm flipH="1">
              <a:off x="1051" y="2594"/>
              <a:ext cx="1900" cy="558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E153397-0831-486C-8BEE-E7D11298A162}"/>
                </a:ext>
              </a:extLst>
            </p:cNvPr>
            <p:cNvCxnSpPr>
              <a:stCxn id="8" idx="4"/>
              <a:endCxn id="23" idx="0"/>
            </p:cNvCxnSpPr>
            <p:nvPr/>
          </p:nvCxnSpPr>
          <p:spPr>
            <a:xfrm flipH="1">
              <a:off x="2774" y="2594"/>
              <a:ext cx="177" cy="558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id="{1F16E605-58AD-44E4-A2C6-A569498F2254}"/>
                </a:ext>
              </a:extLst>
            </p:cNvPr>
            <p:cNvCxnSpPr>
              <a:stCxn id="8" idx="4"/>
              <a:endCxn id="28" idx="0"/>
            </p:cNvCxnSpPr>
            <p:nvPr/>
          </p:nvCxnSpPr>
          <p:spPr>
            <a:xfrm>
              <a:off x="2951" y="2594"/>
              <a:ext cx="811" cy="557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407C07B9-E493-4158-9F58-5605C70CA975}"/>
                </a:ext>
              </a:extLst>
            </p:cNvPr>
            <p:cNvSpPr txBox="1"/>
            <p:nvPr/>
          </p:nvSpPr>
          <p:spPr>
            <a:xfrm>
              <a:off x="1824" y="2235"/>
              <a:ext cx="6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algn="ctr" eaLnBrk="0" hangingPunct="0">
                <a:spcBef>
                  <a:spcPct val="50000"/>
                </a:spcBef>
              </a:pPr>
              <a:r>
                <a:rPr lang="zh-CN" altLang="en-US" sz="32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=</a:t>
              </a: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F9CAE63A-AF18-4040-801D-8FC3F3754EA3}"/>
                </a:ext>
              </a:extLst>
            </p:cNvPr>
            <p:cNvSpPr/>
            <p:nvPr/>
          </p:nvSpPr>
          <p:spPr>
            <a:xfrm>
              <a:off x="839" y="3158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15" name="AutoShape 12">
              <a:extLst>
                <a:ext uri="{FF2B5EF4-FFF2-40B4-BE49-F238E27FC236}">
                  <a16:creationId xmlns:a16="http://schemas.microsoft.com/office/drawing/2014/main" id="{264D08D1-111E-47AD-991C-C569769AE899}"/>
                </a:ext>
              </a:extLst>
            </p:cNvPr>
            <p:cNvCxnSpPr>
              <a:stCxn id="14" idx="4"/>
              <a:endCxn id="22" idx="0"/>
            </p:cNvCxnSpPr>
            <p:nvPr/>
          </p:nvCxnSpPr>
          <p:spPr>
            <a:xfrm>
              <a:off x="1051" y="3476"/>
              <a:ext cx="1305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" name="AutoShape 13">
              <a:extLst>
                <a:ext uri="{FF2B5EF4-FFF2-40B4-BE49-F238E27FC236}">
                  <a16:creationId xmlns:a16="http://schemas.microsoft.com/office/drawing/2014/main" id="{7EA1DBE2-C5FF-48DF-B450-CC0321261385}"/>
                </a:ext>
              </a:extLst>
            </p:cNvPr>
            <p:cNvCxnSpPr>
              <a:stCxn id="14" idx="4"/>
              <a:endCxn id="19" idx="0"/>
            </p:cNvCxnSpPr>
            <p:nvPr/>
          </p:nvCxnSpPr>
          <p:spPr>
            <a:xfrm flipH="1">
              <a:off x="632" y="3476"/>
              <a:ext cx="419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" name="AutoShape 14">
              <a:extLst>
                <a:ext uri="{FF2B5EF4-FFF2-40B4-BE49-F238E27FC236}">
                  <a16:creationId xmlns:a16="http://schemas.microsoft.com/office/drawing/2014/main" id="{62BD4456-15A4-4B3F-97AE-EFE35AFD00F9}"/>
                </a:ext>
              </a:extLst>
            </p:cNvPr>
            <p:cNvCxnSpPr>
              <a:stCxn id="14" idx="4"/>
              <a:endCxn id="20" idx="0"/>
            </p:cNvCxnSpPr>
            <p:nvPr/>
          </p:nvCxnSpPr>
          <p:spPr>
            <a:xfrm>
              <a:off x="1051" y="3476"/>
              <a:ext cx="126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" name="AutoShape 15">
              <a:extLst>
                <a:ext uri="{FF2B5EF4-FFF2-40B4-BE49-F238E27FC236}">
                  <a16:creationId xmlns:a16="http://schemas.microsoft.com/office/drawing/2014/main" id="{4768E9B1-07F1-43B5-9E40-4CA739795452}"/>
                </a:ext>
              </a:extLst>
            </p:cNvPr>
            <p:cNvCxnSpPr>
              <a:stCxn id="14" idx="4"/>
              <a:endCxn id="21" idx="0"/>
            </p:cNvCxnSpPr>
            <p:nvPr/>
          </p:nvCxnSpPr>
          <p:spPr>
            <a:xfrm>
              <a:off x="1051" y="3476"/>
              <a:ext cx="806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" name="AutoShape 16">
              <a:extLst>
                <a:ext uri="{FF2B5EF4-FFF2-40B4-BE49-F238E27FC236}">
                  <a16:creationId xmlns:a16="http://schemas.microsoft.com/office/drawing/2014/main" id="{85D73A4A-B4B8-4772-A857-100E4D0FA067}"/>
                </a:ext>
              </a:extLst>
            </p:cNvPr>
            <p:cNvSpPr/>
            <p:nvPr/>
          </p:nvSpPr>
          <p:spPr>
            <a:xfrm>
              <a:off x="521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F4388C14-FBB0-4234-92F1-90F38042350E}"/>
                </a:ext>
              </a:extLst>
            </p:cNvPr>
            <p:cNvSpPr/>
            <p:nvPr/>
          </p:nvSpPr>
          <p:spPr>
            <a:xfrm>
              <a:off x="1066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1" name="AutoShape 18">
              <a:extLst>
                <a:ext uri="{FF2B5EF4-FFF2-40B4-BE49-F238E27FC236}">
                  <a16:creationId xmlns:a16="http://schemas.microsoft.com/office/drawing/2014/main" id="{7F7BC6B5-FDD5-4C86-98CB-D0C97BAB23E1}"/>
                </a:ext>
              </a:extLst>
            </p:cNvPr>
            <p:cNvSpPr/>
            <p:nvPr/>
          </p:nvSpPr>
          <p:spPr>
            <a:xfrm>
              <a:off x="1746" y="3884"/>
              <a:ext cx="222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2" name="AutoShape 19">
              <a:extLst>
                <a:ext uri="{FF2B5EF4-FFF2-40B4-BE49-F238E27FC236}">
                  <a16:creationId xmlns:a16="http://schemas.microsoft.com/office/drawing/2014/main" id="{04A5BC74-ED61-44DB-93EE-2F03FB0791BA}"/>
                </a:ext>
              </a:extLst>
            </p:cNvPr>
            <p:cNvSpPr/>
            <p:nvPr/>
          </p:nvSpPr>
          <p:spPr>
            <a:xfrm>
              <a:off x="2245" y="3884"/>
              <a:ext cx="221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02869A30-EF45-4ED6-89DB-2E04FB1A22CC}"/>
                </a:ext>
              </a:extLst>
            </p:cNvPr>
            <p:cNvSpPr/>
            <p:nvPr/>
          </p:nvSpPr>
          <p:spPr>
            <a:xfrm>
              <a:off x="2562" y="3158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24" name="AutoShape 21">
              <a:extLst>
                <a:ext uri="{FF2B5EF4-FFF2-40B4-BE49-F238E27FC236}">
                  <a16:creationId xmlns:a16="http://schemas.microsoft.com/office/drawing/2014/main" id="{CB7903EB-17E7-40ED-B26E-3A3656308991}"/>
                </a:ext>
              </a:extLst>
            </p:cNvPr>
            <p:cNvCxnSpPr>
              <a:stCxn id="23" idx="4"/>
            </p:cNvCxnSpPr>
            <p:nvPr/>
          </p:nvCxnSpPr>
          <p:spPr>
            <a:xfrm>
              <a:off x="2774" y="3476"/>
              <a:ext cx="483" cy="405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5" name="AutoShape 22">
              <a:extLst>
                <a:ext uri="{FF2B5EF4-FFF2-40B4-BE49-F238E27FC236}">
                  <a16:creationId xmlns:a16="http://schemas.microsoft.com/office/drawing/2014/main" id="{2C6A5545-AE7E-4401-9578-36735F6C9A62}"/>
                </a:ext>
              </a:extLst>
            </p:cNvPr>
            <p:cNvCxnSpPr>
              <a:stCxn id="23" idx="4"/>
              <a:endCxn id="21" idx="0"/>
            </p:cNvCxnSpPr>
            <p:nvPr/>
          </p:nvCxnSpPr>
          <p:spPr>
            <a:xfrm flipH="1">
              <a:off x="1857" y="3476"/>
              <a:ext cx="917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6" name="AutoShape 23">
              <a:extLst>
                <a:ext uri="{FF2B5EF4-FFF2-40B4-BE49-F238E27FC236}">
                  <a16:creationId xmlns:a16="http://schemas.microsoft.com/office/drawing/2014/main" id="{21D1C66A-13AF-4A91-93EB-97B91229DD5F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 flipH="1">
              <a:off x="2356" y="3476"/>
              <a:ext cx="418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7" name="AutoShape 24">
              <a:extLst>
                <a:ext uri="{FF2B5EF4-FFF2-40B4-BE49-F238E27FC236}">
                  <a16:creationId xmlns:a16="http://schemas.microsoft.com/office/drawing/2014/main" id="{AD2FE2BA-0A3B-4D89-9994-030A3E577691}"/>
                </a:ext>
              </a:extLst>
            </p:cNvPr>
            <p:cNvCxnSpPr>
              <a:stCxn id="23" idx="4"/>
              <a:endCxn id="43" idx="0"/>
            </p:cNvCxnSpPr>
            <p:nvPr/>
          </p:nvCxnSpPr>
          <p:spPr>
            <a:xfrm>
              <a:off x="2774" y="3476"/>
              <a:ext cx="81" cy="402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8" name="Oval 25">
              <a:extLst>
                <a:ext uri="{FF2B5EF4-FFF2-40B4-BE49-F238E27FC236}">
                  <a16:creationId xmlns:a16="http://schemas.microsoft.com/office/drawing/2014/main" id="{75393C8F-9499-476F-AE3C-5DE4A18E3538}"/>
                </a:ext>
              </a:extLst>
            </p:cNvPr>
            <p:cNvSpPr/>
            <p:nvPr/>
          </p:nvSpPr>
          <p:spPr>
            <a:xfrm>
              <a:off x="3550" y="3157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29" name="AutoShape 26">
              <a:extLst>
                <a:ext uri="{FF2B5EF4-FFF2-40B4-BE49-F238E27FC236}">
                  <a16:creationId xmlns:a16="http://schemas.microsoft.com/office/drawing/2014/main" id="{FD1C20E1-8780-47E7-BD04-B7CE51CA3F95}"/>
                </a:ext>
              </a:extLst>
            </p:cNvPr>
            <p:cNvCxnSpPr>
              <a:stCxn id="28" idx="4"/>
              <a:endCxn id="40" idx="0"/>
            </p:cNvCxnSpPr>
            <p:nvPr/>
          </p:nvCxnSpPr>
          <p:spPr>
            <a:xfrm>
              <a:off x="3762" y="3475"/>
              <a:ext cx="635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0" name="AutoShape 27">
              <a:extLst>
                <a:ext uri="{FF2B5EF4-FFF2-40B4-BE49-F238E27FC236}">
                  <a16:creationId xmlns:a16="http://schemas.microsoft.com/office/drawing/2014/main" id="{CD8D88CD-1F5D-43A0-8430-91BBA909A619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3218" y="3474"/>
              <a:ext cx="543" cy="405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1" name="AutoShape 28">
              <a:extLst>
                <a:ext uri="{FF2B5EF4-FFF2-40B4-BE49-F238E27FC236}">
                  <a16:creationId xmlns:a16="http://schemas.microsoft.com/office/drawing/2014/main" id="{D28DF422-203C-4963-9114-A4B1ECA448E7}"/>
                </a:ext>
              </a:extLst>
            </p:cNvPr>
            <p:cNvCxnSpPr>
              <a:stCxn id="28" idx="4"/>
              <a:endCxn id="33" idx="0"/>
            </p:cNvCxnSpPr>
            <p:nvPr/>
          </p:nvCxnSpPr>
          <p:spPr>
            <a:xfrm flipH="1">
              <a:off x="3671" y="3475"/>
              <a:ext cx="91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2" name="AutoShape 29">
              <a:extLst>
                <a:ext uri="{FF2B5EF4-FFF2-40B4-BE49-F238E27FC236}">
                  <a16:creationId xmlns:a16="http://schemas.microsoft.com/office/drawing/2014/main" id="{B2181C6B-424C-4696-8E21-111BAC806D36}"/>
                </a:ext>
              </a:extLst>
            </p:cNvPr>
            <p:cNvCxnSpPr>
              <a:stCxn id="28" idx="4"/>
              <a:endCxn id="34" idx="0"/>
            </p:cNvCxnSpPr>
            <p:nvPr/>
          </p:nvCxnSpPr>
          <p:spPr>
            <a:xfrm>
              <a:off x="3762" y="3475"/>
              <a:ext cx="272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3" name="AutoShape 30">
              <a:extLst>
                <a:ext uri="{FF2B5EF4-FFF2-40B4-BE49-F238E27FC236}">
                  <a16:creationId xmlns:a16="http://schemas.microsoft.com/office/drawing/2014/main" id="{F0310795-FCDA-4C83-B210-2786E23AADF2}"/>
                </a:ext>
              </a:extLst>
            </p:cNvPr>
            <p:cNvSpPr/>
            <p:nvPr/>
          </p:nvSpPr>
          <p:spPr>
            <a:xfrm>
              <a:off x="3560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34" name="AutoShape 31">
              <a:extLst>
                <a:ext uri="{FF2B5EF4-FFF2-40B4-BE49-F238E27FC236}">
                  <a16:creationId xmlns:a16="http://schemas.microsoft.com/office/drawing/2014/main" id="{24362ED9-7337-4137-8C90-47E3FC899BD7}"/>
                </a:ext>
              </a:extLst>
            </p:cNvPr>
            <p:cNvSpPr/>
            <p:nvPr/>
          </p:nvSpPr>
          <p:spPr>
            <a:xfrm>
              <a:off x="3923" y="3884"/>
              <a:ext cx="222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E1F229BE-ADBB-43A7-A3E2-2B99701E6E66}"/>
                </a:ext>
              </a:extLst>
            </p:cNvPr>
            <p:cNvSpPr/>
            <p:nvPr/>
          </p:nvSpPr>
          <p:spPr>
            <a:xfrm>
              <a:off x="4955" y="3157"/>
              <a:ext cx="423" cy="312"/>
            </a:xfrm>
            <a:prstGeom prst="ellipse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2800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n/2</a:t>
              </a:r>
            </a:p>
          </p:txBody>
        </p:sp>
        <p:cxnSp>
          <p:nvCxnSpPr>
            <p:cNvPr id="36" name="AutoShape 33">
              <a:extLst>
                <a:ext uri="{FF2B5EF4-FFF2-40B4-BE49-F238E27FC236}">
                  <a16:creationId xmlns:a16="http://schemas.microsoft.com/office/drawing/2014/main" id="{9D12453C-0169-4BB6-8F8E-EFFF8D333655}"/>
                </a:ext>
              </a:extLst>
            </p:cNvPr>
            <p:cNvCxnSpPr>
              <a:stCxn id="35" idx="4"/>
              <a:endCxn id="42" idx="0"/>
            </p:cNvCxnSpPr>
            <p:nvPr/>
          </p:nvCxnSpPr>
          <p:spPr>
            <a:xfrm>
              <a:off x="5167" y="3475"/>
              <a:ext cx="273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" name="AutoShape 34">
              <a:extLst>
                <a:ext uri="{FF2B5EF4-FFF2-40B4-BE49-F238E27FC236}">
                  <a16:creationId xmlns:a16="http://schemas.microsoft.com/office/drawing/2014/main" id="{8B1488D9-E0B3-4B35-AFBB-D07CC9FB2671}"/>
                </a:ext>
              </a:extLst>
            </p:cNvPr>
            <p:cNvCxnSpPr>
              <a:stCxn id="35" idx="4"/>
              <a:endCxn id="40" idx="0"/>
            </p:cNvCxnSpPr>
            <p:nvPr/>
          </p:nvCxnSpPr>
          <p:spPr>
            <a:xfrm flipH="1">
              <a:off x="4397" y="3475"/>
              <a:ext cx="770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8" name="AutoShape 35">
              <a:extLst>
                <a:ext uri="{FF2B5EF4-FFF2-40B4-BE49-F238E27FC236}">
                  <a16:creationId xmlns:a16="http://schemas.microsoft.com/office/drawing/2014/main" id="{EA8BCE92-D9BD-45AA-B8E3-980DC5B6B2A3}"/>
                </a:ext>
              </a:extLst>
            </p:cNvPr>
            <p:cNvCxnSpPr>
              <a:stCxn id="35" idx="4"/>
              <a:endCxn id="41" idx="0"/>
            </p:cNvCxnSpPr>
            <p:nvPr/>
          </p:nvCxnSpPr>
          <p:spPr>
            <a:xfrm flipH="1">
              <a:off x="4851" y="3475"/>
              <a:ext cx="316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9" name="AutoShape 36">
              <a:extLst>
                <a:ext uri="{FF2B5EF4-FFF2-40B4-BE49-F238E27FC236}">
                  <a16:creationId xmlns:a16="http://schemas.microsoft.com/office/drawing/2014/main" id="{0576DAB1-3CD4-494D-BD54-75D21E4EA625}"/>
                </a:ext>
              </a:extLst>
            </p:cNvPr>
            <p:cNvCxnSpPr>
              <a:stCxn id="35" idx="4"/>
              <a:endCxn id="33" idx="0"/>
            </p:cNvCxnSpPr>
            <p:nvPr/>
          </p:nvCxnSpPr>
          <p:spPr>
            <a:xfrm flipH="1">
              <a:off x="3671" y="3475"/>
              <a:ext cx="1496" cy="403"/>
            </a:xfrm>
            <a:prstGeom prst="straightConnector1">
              <a:avLst/>
            </a:prstGeom>
            <a:grpFill/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40" name="AutoShape 37">
              <a:extLst>
                <a:ext uri="{FF2B5EF4-FFF2-40B4-BE49-F238E27FC236}">
                  <a16:creationId xmlns:a16="http://schemas.microsoft.com/office/drawing/2014/main" id="{35CF476F-54F9-4728-A4E0-6030C919F144}"/>
                </a:ext>
              </a:extLst>
            </p:cNvPr>
            <p:cNvSpPr/>
            <p:nvPr/>
          </p:nvSpPr>
          <p:spPr>
            <a:xfrm>
              <a:off x="4286" y="3884"/>
              <a:ext cx="221" cy="169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1" name="AutoShape 38">
              <a:extLst>
                <a:ext uri="{FF2B5EF4-FFF2-40B4-BE49-F238E27FC236}">
                  <a16:creationId xmlns:a16="http://schemas.microsoft.com/office/drawing/2014/main" id="{FDC32CBC-80C7-44F3-BCA1-85782DE8BDD0}"/>
                </a:ext>
              </a:extLst>
            </p:cNvPr>
            <p:cNvSpPr/>
            <p:nvPr/>
          </p:nvSpPr>
          <p:spPr>
            <a:xfrm>
              <a:off x="4740" y="3884"/>
              <a:ext cx="222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2" name="AutoShape 39">
              <a:extLst>
                <a:ext uri="{FF2B5EF4-FFF2-40B4-BE49-F238E27FC236}">
                  <a16:creationId xmlns:a16="http://schemas.microsoft.com/office/drawing/2014/main" id="{3F5D632D-91CE-47B7-9C28-B2577BBE21BF}"/>
                </a:ext>
              </a:extLst>
            </p:cNvPr>
            <p:cNvSpPr/>
            <p:nvPr/>
          </p:nvSpPr>
          <p:spPr>
            <a:xfrm>
              <a:off x="5329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3" name="AutoShape 40">
              <a:extLst>
                <a:ext uri="{FF2B5EF4-FFF2-40B4-BE49-F238E27FC236}">
                  <a16:creationId xmlns:a16="http://schemas.microsoft.com/office/drawing/2014/main" id="{01D7BC5F-04CB-4E2E-A29C-B7B1D70C4E4B}"/>
                </a:ext>
              </a:extLst>
            </p:cNvPr>
            <p:cNvSpPr/>
            <p:nvPr/>
          </p:nvSpPr>
          <p:spPr>
            <a:xfrm>
              <a:off x="2744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6FF2800C-DA2A-4CCA-AC10-57FCF9738A35}"/>
                </a:ext>
              </a:extLst>
            </p:cNvPr>
            <p:cNvSpPr/>
            <p:nvPr/>
          </p:nvSpPr>
          <p:spPr>
            <a:xfrm>
              <a:off x="3152" y="3884"/>
              <a:ext cx="221" cy="169"/>
            </a:xfrm>
            <a:prstGeom prst="triangle">
              <a:avLst>
                <a:gd name="adj" fmla="val 50000"/>
              </a:avLst>
            </a:prstGeom>
            <a:grpFill/>
            <a:ln w="190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0" hangingPunct="0"/>
              <a:r>
                <a:rPr lang="en-US" altLang="zh-CN" sz="1600" b="1" dirty="0">
                  <a:latin typeface="Arial Rounded MT Bold" panose="020F0704030504030204" pitchFamily="34" charset="0"/>
                  <a:ea typeface="宋体" panose="02010600030101010101" pitchFamily="2" charset="-122"/>
                </a:rPr>
                <a:t>T(n/4)</a:t>
              </a:r>
            </a:p>
          </p:txBody>
        </p:sp>
      </p:grpSp>
      <p:sp>
        <p:nvSpPr>
          <p:cNvPr id="45" name="AutoShape 42">
            <a:extLst>
              <a:ext uri="{FF2B5EF4-FFF2-40B4-BE49-F238E27FC236}">
                <a16:creationId xmlns:a16="http://schemas.microsoft.com/office/drawing/2014/main" id="{7D7A3B43-EA13-4461-A118-0209AD3BE8AC}"/>
              </a:ext>
            </a:extLst>
          </p:cNvPr>
          <p:cNvSpPr/>
          <p:nvPr/>
        </p:nvSpPr>
        <p:spPr>
          <a:xfrm>
            <a:off x="364028" y="2813605"/>
            <a:ext cx="1295400" cy="1066800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3200" dirty="0">
                <a:latin typeface="Arial Rounded MT Bold" panose="020F0704030504030204" pitchFamily="34" charset="0"/>
                <a:ea typeface="宋体" panose="02010600030101010101" pitchFamily="2" charset="-122"/>
              </a:rPr>
              <a:t>T(n)</a:t>
            </a:r>
          </a:p>
        </p:txBody>
      </p:sp>
    </p:spTree>
    <p:extLst>
      <p:ext uri="{BB962C8B-B14F-4D97-AF65-F5344CB8AC3E}">
        <p14:creationId xmlns:p14="http://schemas.microsoft.com/office/powerpoint/2010/main" val="1914046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8A85C-0097-4167-B7A5-D0BF920C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设计步骤</a:t>
            </a:r>
            <a:r>
              <a:rPr lang="en-US" altLang="zh-CN" dirty="0"/>
              <a:t>2</a:t>
            </a:r>
            <a:r>
              <a:rPr lang="zh-CN" altLang="en-US" dirty="0"/>
              <a:t>：问题递归结构</a:t>
            </a:r>
            <a:r>
              <a:rPr lang="en-US" altLang="zh-CN" dirty="0"/>
              <a:t>/</a:t>
            </a:r>
            <a:r>
              <a:rPr lang="zh-CN" altLang="en-US" dirty="0"/>
              <a:t>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EEE6F-25C5-42DF-84F6-F0BD8A35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/>
            <a:r>
              <a:rPr lang="zh-CN" altLang="en-US" sz="2400" dirty="0"/>
              <a:t>根据最优子结构性质，建立子问题最优值的递归关系</a:t>
            </a:r>
          </a:p>
          <a:p>
            <a:pPr marL="268287" lvl="1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：序列</a:t>
            </a:r>
            <a:r>
              <a:rPr lang="en-US" altLang="zh-CN" dirty="0"/>
              <a:t>X(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Y(j)</a:t>
            </a:r>
            <a:r>
              <a:rPr lang="zh-CN" altLang="en-US" dirty="0"/>
              <a:t>的最长公共子序列的长度，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边界条件：</a:t>
            </a:r>
            <a:r>
              <a:rPr lang="en-US" altLang="zh-CN" dirty="0"/>
              <a:t>X(</a:t>
            </a:r>
            <a:r>
              <a:rPr lang="en-US" altLang="zh-CN" dirty="0" err="1"/>
              <a:t>i</a:t>
            </a:r>
            <a:r>
              <a:rPr lang="en-US" altLang="zh-CN" dirty="0"/>
              <a:t>)={x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,…,x</a:t>
            </a:r>
            <a:r>
              <a:rPr lang="en-US" altLang="zh-CN" baseline="-25000" dirty="0"/>
              <a:t>i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Y(j)={y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j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zh-CN" altLang="en-US" sz="2400" dirty="0"/>
              <a:t>当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</a:t>
            </a:r>
            <a:r>
              <a:rPr lang="zh-CN" altLang="en-US" sz="2400" dirty="0"/>
              <a:t>或</a:t>
            </a:r>
            <a:r>
              <a:rPr lang="en-US" altLang="zh-CN" sz="2400" dirty="0"/>
              <a:t>j=0</a:t>
            </a:r>
            <a:r>
              <a:rPr lang="zh-CN" altLang="en-US" sz="2400" dirty="0"/>
              <a:t>时，即其中</a:t>
            </a:r>
            <a:r>
              <a:rPr lang="en-US" altLang="zh-CN" sz="2400" dirty="0"/>
              <a:t>1</a:t>
            </a:r>
            <a:r>
              <a:rPr lang="zh-CN" altLang="en-US" sz="2400" dirty="0"/>
              <a:t>个序列为空，则空序列是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j</a:t>
            </a:r>
            <a:r>
              <a:rPr lang="zh-CN" altLang="en-US" sz="2400" dirty="0"/>
              <a:t>的最长公共子序列，故此时</a:t>
            </a:r>
            <a:r>
              <a:rPr lang="en-US" altLang="zh-CN" sz="2400" dirty="0"/>
              <a:t>C[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][j]=0</a:t>
            </a:r>
            <a:endParaRPr lang="zh-CN" altLang="en-US" sz="2400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其它情况下，由最优子结构性质可建立递归关系如下：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22C18-90A1-408B-A66F-36BA6A6C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CBABE5-04E4-4E3F-B96D-075E07DA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CA5DE-F2AF-40A2-AD37-A5F720F8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AFB40A4-570D-4298-97DD-D8F2F98BB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705191"/>
              </p:ext>
            </p:extLst>
          </p:nvPr>
        </p:nvGraphicFramePr>
        <p:xfrm>
          <a:off x="332582" y="3701221"/>
          <a:ext cx="8267700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r:id="rId3" imgW="3327400" imgH="736600" progId="Equation.DSMT4">
                  <p:embed/>
                </p:oleObj>
              </mc:Choice>
              <mc:Fallback>
                <p:oleObj r:id="rId3" imgW="3327400" imgH="736600" progId="Equation.DSMT4">
                  <p:embed/>
                  <p:pic>
                    <p:nvPicPr>
                      <p:cNvPr id="50181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582" y="3701221"/>
                        <a:ext cx="8267700" cy="182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7">
            <a:hlinkClick r:id="rId5" action="ppaction://hlinksldjump"/>
            <a:extLst>
              <a:ext uri="{FF2B5EF4-FFF2-40B4-BE49-F238E27FC236}">
                <a16:creationId xmlns:a16="http://schemas.microsoft.com/office/drawing/2014/main" id="{01E6BBEE-AAF2-477D-900F-BF8B701FCE5C}"/>
              </a:ext>
            </a:extLst>
          </p:cNvPr>
          <p:cNvSpPr/>
          <p:nvPr/>
        </p:nvSpPr>
        <p:spPr>
          <a:xfrm>
            <a:off x="332582" y="5893172"/>
            <a:ext cx="431800" cy="287338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92E59BCC-0E91-4871-81BD-837DB6F4C1D0}"/>
              </a:ext>
            </a:extLst>
          </p:cNvPr>
          <p:cNvSpPr txBox="1"/>
          <p:nvPr/>
        </p:nvSpPr>
        <p:spPr>
          <a:xfrm>
            <a:off x="777883" y="5797389"/>
            <a:ext cx="1279517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种情况</a:t>
            </a:r>
          </a:p>
        </p:txBody>
      </p:sp>
    </p:spTree>
    <p:extLst>
      <p:ext uri="{BB962C8B-B14F-4D97-AF65-F5344CB8AC3E}">
        <p14:creationId xmlns:p14="http://schemas.microsoft.com/office/powerpoint/2010/main" val="1730558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3EC85-A9CD-4993-B93B-F7E124B5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算法设计：计算最优值</a:t>
            </a:r>
            <a:r>
              <a:rPr lang="en-US" altLang="zh-CN" dirty="0"/>
              <a:t>-</a:t>
            </a:r>
            <a:r>
              <a:rPr lang="zh-CN" altLang="en-US" dirty="0"/>
              <a:t>最长公共子序列长度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34E52-9758-480A-9A9E-C0E22218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2765914"/>
          </a:xfrm>
        </p:spPr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  <a:ea typeface="楷体_GB2312"/>
              </a:rPr>
              <a:t>对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X(m)</a:t>
            </a:r>
            <a:r>
              <a:rPr lang="zh-CN" altLang="en-US" sz="2400" dirty="0">
                <a:latin typeface="Arial" panose="020B0604020202020204" pitchFamily="34" charset="0"/>
                <a:ea typeface="楷体_GB2312"/>
              </a:rPr>
              <a:t>和</a:t>
            </a:r>
            <a:r>
              <a:rPr lang="en-US" altLang="zh-CN" sz="2400" dirty="0">
                <a:latin typeface="Arial" panose="020B0604020202020204" pitchFamily="34" charset="0"/>
                <a:ea typeface="楷体_GB2312"/>
              </a:rPr>
              <a:t>Y(n)</a:t>
            </a:r>
            <a:r>
              <a:rPr lang="zh-CN" altLang="en-US" sz="2400" dirty="0">
                <a:latin typeface="Arial" panose="020B0604020202020204" pitchFamily="34" charset="0"/>
                <a:ea typeface="楷体_GB2312"/>
              </a:rPr>
              <a:t>，总共有</a:t>
            </a:r>
            <a:r>
              <a:rPr lang="en-US" altLang="zh-CN" sz="2800" b="1" i="1" dirty="0">
                <a:solidFill>
                  <a:srgbClr val="CC0000"/>
                </a:solidFill>
                <a:latin typeface="Arial" panose="020B0604020202020204" pitchFamily="34" charset="0"/>
                <a:ea typeface="楷体_GB2312"/>
              </a:rPr>
              <a:t>θ</a:t>
            </a:r>
            <a:r>
              <a:rPr lang="en-US" altLang="zh-CN" sz="2800" b="1" dirty="0">
                <a:solidFill>
                  <a:srgbClr val="CC0000"/>
                </a:solidFill>
                <a:latin typeface="Arial" panose="020B0604020202020204" pitchFamily="34" charset="0"/>
                <a:ea typeface="楷体_GB2312"/>
              </a:rPr>
              <a:t>(</a:t>
            </a:r>
            <a:r>
              <a:rPr lang="en-US" altLang="zh-CN" sz="2800" b="1" dirty="0" err="1">
                <a:solidFill>
                  <a:srgbClr val="CC0000"/>
                </a:solidFill>
                <a:latin typeface="Arial" panose="020B0604020202020204" pitchFamily="34" charset="0"/>
                <a:ea typeface="楷体_GB2312"/>
              </a:rPr>
              <a:t>mn</a:t>
            </a:r>
            <a:r>
              <a:rPr lang="en-US" altLang="zh-CN" sz="2800" b="1" dirty="0">
                <a:solidFill>
                  <a:srgbClr val="CC0000"/>
                </a:solidFill>
                <a:latin typeface="Arial" panose="020B0604020202020204" pitchFamily="34" charset="0"/>
                <a:ea typeface="楷体_GB2312"/>
              </a:rPr>
              <a:t>)</a:t>
            </a:r>
            <a:r>
              <a:rPr lang="zh-CN" altLang="en-US" sz="2400" dirty="0">
                <a:latin typeface="Arial" panose="020B0604020202020204" pitchFamily="34" charset="0"/>
                <a:ea typeface="楷体_GB2312"/>
              </a:rPr>
              <a:t>个不同的子问题，用动态规划算法自底向上地计算最长公共子序列，避免重复计算子问题，以提高算法效率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50932-2F49-4E46-A546-0577F751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8A452-94B7-4BE7-9828-4D2B2345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0A681-CD87-4418-9903-254DEC21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6AA4690-7290-4821-854E-24D0F894E886}"/>
              </a:ext>
            </a:extLst>
          </p:cNvPr>
          <p:cNvSpPr/>
          <p:nvPr/>
        </p:nvSpPr>
        <p:spPr>
          <a:xfrm>
            <a:off x="4653022" y="2164467"/>
            <a:ext cx="3086100" cy="831830"/>
          </a:xfrm>
          <a:prstGeom prst="wedgeRectCallout">
            <a:avLst>
              <a:gd name="adj1" fmla="val -56134"/>
              <a:gd name="adj2" fmla="val -166147"/>
            </a:avLst>
          </a:prstGeom>
          <a:noFill/>
          <a:ln w="1905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X(i)={x1,x2,…,xi}, 1</a:t>
            </a:r>
            <a:r>
              <a:rPr lang="en-US" altLang="en-US" dirty="0">
                <a:latin typeface="Arial" panose="020B0604020202020204" pitchFamily="34" charset="0"/>
                <a:ea typeface="宋体" panose="02010600030101010101" pitchFamily="2" charset="-122"/>
              </a:rPr>
              <a:t>≤ 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en-US" dirty="0">
                <a:latin typeface="Arial" panose="020B0604020202020204" pitchFamily="34" charset="0"/>
                <a:ea typeface="宋体" panose="02010600030101010101" pitchFamily="2" charset="-122"/>
              </a:rPr>
              <a:t>≤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m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Y(j)={y1,y2,…,yj}, 1</a:t>
            </a:r>
            <a:r>
              <a:rPr lang="en-US" altLang="en-US" dirty="0">
                <a:latin typeface="Arial" panose="020B0604020202020204" pitchFamily="34" charset="0"/>
                <a:ea typeface="宋体" panose="02010600030101010101" pitchFamily="2" charset="-122"/>
              </a:rPr>
              <a:t>≤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j </a:t>
            </a:r>
            <a:r>
              <a:rPr lang="en-US" altLang="en-US" dirty="0">
                <a:latin typeface="Arial" panose="020B0604020202020204" pitchFamily="34" charset="0"/>
                <a:ea typeface="宋体" panose="02010600030101010101" pitchFamily="2" charset="-122"/>
              </a:rPr>
              <a:t>≤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0764AB-3450-4B1D-B28B-1C836C3EB93C}"/>
              </a:ext>
            </a:extLst>
          </p:cNvPr>
          <p:cNvSpPr/>
          <p:nvPr/>
        </p:nvSpPr>
        <p:spPr>
          <a:xfrm>
            <a:off x="205384" y="3272335"/>
            <a:ext cx="8815184" cy="2619179"/>
          </a:xfrm>
          <a:prstGeom prst="rect">
            <a:avLst/>
          </a:prstGeom>
          <a:noFill/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void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LCSLength</a:t>
            </a:r>
            <a:r>
              <a:rPr lang="en-US" altLang="zh-CN" sz="2400" dirty="0">
                <a:ea typeface="微软雅黑 Light" panose="020B0502040204020203" pitchFamily="34" charset="-122"/>
              </a:rPr>
              <a:t>(int m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n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char *x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char *y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**c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**b)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数组</a:t>
            </a:r>
            <a:r>
              <a:rPr lang="en-US" altLang="zh-CN" sz="2400" dirty="0">
                <a:ea typeface="微软雅黑 Light" panose="020B0502040204020203" pitchFamily="34" charset="-122"/>
              </a:rPr>
              <a:t>x*</a:t>
            </a:r>
            <a:r>
              <a:rPr lang="zh-CN" altLang="en-US" sz="2400" dirty="0">
                <a:ea typeface="微软雅黑 Light" panose="020B0502040204020203" pitchFamily="34" charset="-122"/>
              </a:rPr>
              <a:t>和</a:t>
            </a:r>
            <a:r>
              <a:rPr lang="en-US" altLang="zh-CN" sz="2400" dirty="0">
                <a:ea typeface="微软雅黑 Light" panose="020B0502040204020203" pitchFamily="34" charset="-122"/>
              </a:rPr>
              <a:t>y*</a:t>
            </a:r>
            <a:r>
              <a:rPr lang="zh-CN" altLang="en-US" sz="2400" dirty="0">
                <a:ea typeface="微软雅黑 Light" panose="020B0502040204020203" pitchFamily="34" charset="-122"/>
              </a:rPr>
              <a:t>：存储</a:t>
            </a:r>
            <a:r>
              <a:rPr lang="en-US" altLang="zh-CN" sz="2400" dirty="0"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ea typeface="微软雅黑 Light" panose="020B0502040204020203" pitchFamily="34" charset="-122"/>
              </a:rPr>
              <a:t>个输入序列</a:t>
            </a:r>
            <a:r>
              <a:rPr lang="en-US" altLang="zh-CN" sz="2400" dirty="0">
                <a:ea typeface="微软雅黑 Light" panose="020B0502040204020203" pitchFamily="34" charset="-122"/>
              </a:rPr>
              <a:t>X(m)</a:t>
            </a:r>
            <a:r>
              <a:rPr lang="zh-CN" altLang="en-US" sz="2400" dirty="0">
                <a:ea typeface="微软雅黑 Light" panose="020B0502040204020203" pitchFamily="34" charset="-122"/>
              </a:rPr>
              <a:t>、</a:t>
            </a:r>
            <a:r>
              <a:rPr lang="en-US" altLang="zh-CN" sz="2400" dirty="0">
                <a:ea typeface="微软雅黑 Light" panose="020B0502040204020203" pitchFamily="34" charset="-122"/>
              </a:rPr>
              <a:t>Y(n)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输出数组</a:t>
            </a:r>
            <a:r>
              <a:rPr lang="en-US" altLang="zh-CN" sz="2400" dirty="0">
                <a:ea typeface="微软雅黑 Light" panose="020B0502040204020203" pitchFamily="34" charset="-122"/>
              </a:rPr>
              <a:t>c</a:t>
            </a:r>
            <a:r>
              <a:rPr lang="zh-CN" altLang="en-US" sz="2400" dirty="0"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ea typeface="微软雅黑 Light" panose="020B0502040204020203" pitchFamily="34" charset="-122"/>
              </a:rPr>
              <a:t>c[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][j]</a:t>
            </a:r>
            <a:r>
              <a:rPr lang="zh-CN" altLang="en-US" sz="2400" dirty="0">
                <a:ea typeface="微软雅黑 Light" panose="020B0502040204020203" pitchFamily="34" charset="-122"/>
              </a:rPr>
              <a:t>存储序列</a:t>
            </a:r>
            <a:r>
              <a:rPr lang="en-US" altLang="zh-CN" sz="2400" dirty="0">
                <a:ea typeface="微软雅黑 Light" panose="020B0502040204020203" pitchFamily="34" charset="-122"/>
              </a:rPr>
              <a:t>X[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、</a:t>
            </a:r>
            <a:r>
              <a:rPr lang="en-US" altLang="zh-CN" sz="2400" dirty="0">
                <a:ea typeface="微软雅黑 Light" panose="020B0502040204020203" pitchFamily="34" charset="-122"/>
              </a:rPr>
              <a:t>Y[j]</a:t>
            </a:r>
            <a:r>
              <a:rPr lang="zh-CN" altLang="en-US" sz="2400" dirty="0">
                <a:ea typeface="微软雅黑 Light" panose="020B0502040204020203" pitchFamily="34" charset="-122"/>
              </a:rPr>
              <a:t>的最长公共子序列的长度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输出数组</a:t>
            </a:r>
            <a:r>
              <a:rPr lang="en-US" altLang="zh-CN" sz="2400" dirty="0">
                <a:ea typeface="微软雅黑 Light" panose="020B0502040204020203" pitchFamily="34" charset="-122"/>
              </a:rPr>
              <a:t>b</a:t>
            </a:r>
            <a:r>
              <a:rPr lang="zh-CN" altLang="en-US" sz="2400" dirty="0">
                <a:ea typeface="微软雅黑 Light" panose="020B0502040204020203" pitchFamily="34" charset="-122"/>
              </a:rPr>
              <a:t>： </a:t>
            </a:r>
            <a:r>
              <a:rPr lang="en-US" altLang="zh-CN" sz="2400" dirty="0">
                <a:ea typeface="微软雅黑 Light" panose="020B0502040204020203" pitchFamily="34" charset="-122"/>
              </a:rPr>
              <a:t>b[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][j]</a:t>
            </a:r>
            <a:r>
              <a:rPr lang="zh-CN" altLang="en-US" sz="2400" dirty="0">
                <a:ea typeface="微软雅黑 Light" panose="020B0502040204020203" pitchFamily="34" charset="-122"/>
              </a:rPr>
              <a:t> 记录</a:t>
            </a:r>
            <a:r>
              <a:rPr lang="en-US" altLang="zh-CN" sz="2400" dirty="0">
                <a:ea typeface="微软雅黑 Light" panose="020B0502040204020203" pitchFamily="34" charset="-122"/>
              </a:rPr>
              <a:t>c[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][j]</a:t>
            </a:r>
            <a:r>
              <a:rPr lang="zh-CN" altLang="en-US" sz="2400" dirty="0">
                <a:ea typeface="微软雅黑 Light" panose="020B0502040204020203" pitchFamily="34" charset="-122"/>
              </a:rPr>
              <a:t>的值是由哪个子问题得到的</a:t>
            </a:r>
            <a:r>
              <a:rPr lang="en-US" altLang="zh-CN" sz="2400" dirty="0">
                <a:ea typeface="微软雅黑 Light" panose="020B0502040204020203" pitchFamily="34" charset="-122"/>
              </a:rPr>
              <a:t>(3</a:t>
            </a:r>
            <a:r>
              <a:rPr lang="zh-CN" altLang="en-US" sz="2400" dirty="0">
                <a:ea typeface="微软雅黑 Light" panose="020B0502040204020203" pitchFamily="34" charset="-122"/>
              </a:rPr>
              <a:t>种情</a:t>
            </a:r>
          </a:p>
          <a:p>
            <a:pPr lvl="0" eaLnBrk="1" hangingPunct="1">
              <a:lnSpc>
                <a:spcPct val="15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                     况之一</a:t>
            </a:r>
            <a:r>
              <a:rPr lang="en-US" altLang="zh-CN" sz="2400" dirty="0"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ea typeface="微软雅黑 Light" panose="020B0502040204020203" pitchFamily="34" charset="-122"/>
              </a:rPr>
              <a:t>，用于后续构造最长公共子序列</a:t>
            </a:r>
          </a:p>
        </p:txBody>
      </p:sp>
    </p:spTree>
    <p:extLst>
      <p:ext uri="{BB962C8B-B14F-4D97-AF65-F5344CB8AC3E}">
        <p14:creationId xmlns:p14="http://schemas.microsoft.com/office/powerpoint/2010/main" val="22519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55ED6D-2F80-4646-980B-6F1364DF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9BD8A-D9E3-4371-8BA9-DAC776324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48AD29-57CD-4091-AB6D-20686C3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DB13E1-2C19-487F-9809-FADF97C24DEF}"/>
              </a:ext>
            </a:extLst>
          </p:cNvPr>
          <p:cNvSpPr/>
          <p:nvPr/>
        </p:nvSpPr>
        <p:spPr>
          <a:xfrm>
            <a:off x="251520" y="134084"/>
            <a:ext cx="8642350" cy="5940088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void </a:t>
            </a:r>
            <a:r>
              <a:rPr lang="en-US" altLang="zh-CN" sz="2000" b="1" dirty="0">
                <a:ea typeface="微软雅黑 Light" panose="020B0502040204020203" pitchFamily="34" charset="-122"/>
              </a:rPr>
              <a:t>LCSLength</a:t>
            </a:r>
            <a:r>
              <a:rPr lang="en-US" altLang="zh-CN" sz="2000" dirty="0">
                <a:ea typeface="微软雅黑 Light" panose="020B0502040204020203" pitchFamily="34" charset="-122"/>
              </a:rPr>
              <a:t>(int m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n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char *x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char *y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**c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int **b)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{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int i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ea typeface="微软雅黑 Light" panose="020B0502040204020203" pitchFamily="34" charset="-122"/>
              </a:rPr>
              <a:t>j;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for (i = 1; i &lt;= m; i++) c[i][0] = 0;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初始化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, Y[j]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为空时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for (i = 1; i &lt;= n; i++) c[0][i] = 0;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初始化，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X[i]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为空时</a:t>
            </a:r>
            <a:endParaRPr lang="en-US" altLang="zh-CN" sz="20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for (i = 1; i &lt;= m; i++)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两重循环，自下而上</a:t>
            </a:r>
            <a:r>
              <a:rPr lang="zh-CN" altLang="en-US" sz="2000" dirty="0">
                <a:ea typeface="微软雅黑 Light" panose="020B0502040204020203" pitchFamily="34" charset="-122"/>
              </a:rPr>
              <a:t>，</a:t>
            </a:r>
          </a:p>
          <a:p>
            <a:pPr lvl="0" eaLnBrk="1" hangingPunct="1"/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         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计算子问题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{X(i), Y(j)}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for (j = 1; j &lt;= n; j++) {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if (x[i]==y[j]) {               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情况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1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     c[i][j]=c[i-1][j-1]+1;   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     b[i][j]=1;}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else if (</a:t>
            </a:r>
            <a:r>
              <a:rPr lang="en-US" altLang="zh-CN" sz="2000" dirty="0">
                <a:solidFill>
                  <a:srgbClr val="00B050"/>
                </a:solidFill>
                <a:ea typeface="微软雅黑 Light" panose="020B0502040204020203" pitchFamily="34" charset="-122"/>
              </a:rPr>
              <a:t>c[i-1][j]&gt;=c[i][j-1</a:t>
            </a:r>
            <a:r>
              <a:rPr lang="en-US" altLang="zh-CN" sz="2000" dirty="0">
                <a:ea typeface="微软雅黑 Light" panose="020B0502040204020203" pitchFamily="34" charset="-122"/>
              </a:rPr>
              <a:t>]) {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情况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2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     c[i][j]=c[i-1][j]; b[i][j]=2;}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else { c[i][j]=c[i][j-1];           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情况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3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        b[i][j]=3; 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            }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6D579D0-DFE0-47D2-AB62-A59068A0A810}"/>
              </a:ext>
            </a:extLst>
          </p:cNvPr>
          <p:cNvSpPr txBox="1"/>
          <p:nvPr/>
        </p:nvSpPr>
        <p:spPr>
          <a:xfrm>
            <a:off x="611560" y="6060856"/>
            <a:ext cx="7148512" cy="45720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每个数组单元的计算耗时</a:t>
            </a:r>
            <a:r>
              <a:rPr lang="en-US" altLang="zh-CN" sz="2400" b="1" i="1" dirty="0">
                <a:ea typeface="微软雅黑 Light" panose="020B0502040204020203" pitchFamily="34" charset="-122"/>
              </a:rPr>
              <a:t>O</a:t>
            </a:r>
            <a:r>
              <a:rPr lang="en-US" altLang="zh-CN" sz="2400" dirty="0">
                <a:ea typeface="微软雅黑 Light" panose="020B0502040204020203" pitchFamily="34" charset="-122"/>
              </a:rPr>
              <a:t>(1)</a:t>
            </a:r>
            <a:r>
              <a:rPr lang="zh-CN" altLang="en-US" sz="2400" dirty="0">
                <a:ea typeface="微软雅黑 Light" panose="020B0502040204020203" pitchFamily="34" charset="-122"/>
              </a:rPr>
              <a:t>，算法耗时：</a:t>
            </a:r>
            <a:r>
              <a:rPr lang="en-US" altLang="zh-CN" sz="2400" b="1" i="1" dirty="0">
                <a:ea typeface="微软雅黑 Light" panose="020B0502040204020203" pitchFamily="34" charset="-122"/>
              </a:rPr>
              <a:t>O</a:t>
            </a:r>
            <a:r>
              <a:rPr lang="en-US" altLang="zh-CN" sz="2400" dirty="0">
                <a:ea typeface="微软雅黑 Light" panose="020B0502040204020203" pitchFamily="34" charset="-122"/>
              </a:rPr>
              <a:t>(mn)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6911B133-A1F8-47C6-9BBC-D27DA6C8B6CD}"/>
              </a:ext>
            </a:extLst>
          </p:cNvPr>
          <p:cNvSpPr txBox="1"/>
          <p:nvPr/>
        </p:nvSpPr>
        <p:spPr>
          <a:xfrm>
            <a:off x="5084310" y="4077072"/>
            <a:ext cx="3938899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个子问题：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en-US" altLang="zh-CN" dirty="0">
                <a:ea typeface="微软雅黑 Light" panose="020B0502040204020203" pitchFamily="34" charset="-122"/>
              </a:rPr>
              <a:t>&lt;i-1,j&gt;={X[i-1],Y[j]} </a:t>
            </a:r>
            <a:r>
              <a:rPr lang="en-US" altLang="zh-CN" dirty="0" err="1">
                <a:ea typeface="微软雅黑 Light" panose="020B0502040204020203" pitchFamily="34" charset="-122"/>
              </a:rPr>
              <a:t>vs</a:t>
            </a:r>
            <a:r>
              <a:rPr lang="en-US" altLang="zh-CN" dirty="0">
                <a:ea typeface="微软雅黑 Light" panose="020B0502040204020203" pitchFamily="34" charset="-122"/>
              </a:rPr>
              <a:t> &lt;i,j-1&gt;={ X[i],Y[j-1]}</a:t>
            </a:r>
          </a:p>
          <a:p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zh-CN" altLang="en-US" dirty="0">
                <a:ea typeface="微软雅黑 Light" panose="020B0502040204020203" pitchFamily="34" charset="-122"/>
              </a:rPr>
              <a:t>选取</a:t>
            </a:r>
            <a:r>
              <a:rPr lang="zh-CN" altLang="en-US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具有</a:t>
            </a:r>
            <a:r>
              <a:rPr lang="zh-CN" altLang="en-US" b="1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较长</a:t>
            </a:r>
            <a:r>
              <a:rPr lang="zh-CN" altLang="en-US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公共子串的子问题的</a:t>
            </a:r>
            <a:r>
              <a:rPr lang="zh-CN" altLang="en-US" dirty="0">
                <a:ea typeface="微软雅黑 Light" panose="020B0502040204020203" pitchFamily="34" charset="-122"/>
              </a:rPr>
              <a:t>解，构造问题</a:t>
            </a:r>
            <a:r>
              <a:rPr lang="en-US" altLang="zh-CN" dirty="0">
                <a:ea typeface="微软雅黑 Light" panose="020B0502040204020203" pitchFamily="34" charset="-122"/>
              </a:rPr>
              <a:t>&lt;</a:t>
            </a:r>
            <a:r>
              <a:rPr lang="en-US" altLang="zh-CN" dirty="0" err="1">
                <a:ea typeface="微软雅黑 Light" panose="020B0502040204020203" pitchFamily="34" charset="-122"/>
              </a:rPr>
              <a:t>i,j</a:t>
            </a:r>
            <a:r>
              <a:rPr lang="en-US" altLang="zh-CN" dirty="0">
                <a:ea typeface="微软雅黑 Light" panose="020B0502040204020203" pitchFamily="34" charset="-122"/>
              </a:rPr>
              <a:t>&gt;={X[i],Y[j]} </a:t>
            </a:r>
            <a:r>
              <a:rPr lang="zh-CN" altLang="en-US" dirty="0">
                <a:ea typeface="微软雅黑 Light" panose="020B0502040204020203" pitchFamily="34" charset="-122"/>
              </a:rPr>
              <a:t>的解</a:t>
            </a:r>
          </a:p>
        </p:txBody>
      </p:sp>
    </p:spTree>
    <p:extLst>
      <p:ext uri="{BB962C8B-B14F-4D97-AF65-F5344CB8AC3E}">
        <p14:creationId xmlns:p14="http://schemas.microsoft.com/office/powerpoint/2010/main" val="2233048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10840-DB58-423D-9DC2-9040FED9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算法设计：构造最长公共子序列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E79DC-F528-4493-BC79-FFB30BF48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算法</a:t>
            </a:r>
            <a:r>
              <a:rPr lang="en-US" altLang="zh-CN" sz="2400" dirty="0" err="1"/>
              <a:t>LCSLength</a:t>
            </a:r>
            <a:r>
              <a:rPr lang="zh-CN" altLang="en-US" sz="2400" dirty="0"/>
              <a:t>构造了数组</a:t>
            </a:r>
            <a:r>
              <a:rPr lang="en-US" altLang="zh-CN" sz="2400" dirty="0"/>
              <a:t>b[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</a:t>
            </a:r>
            <a:r>
              <a:rPr lang="zh-CN" altLang="en-US" sz="2400" dirty="0"/>
              <a:t>，据此可递归构造出</a:t>
            </a:r>
            <a:r>
              <a:rPr lang="en-US" altLang="zh-CN" sz="2400" dirty="0"/>
              <a:t>X(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、</a:t>
            </a:r>
            <a:r>
              <a:rPr lang="en-US" altLang="zh-CN" sz="2400" dirty="0"/>
              <a:t>Y(j)</a:t>
            </a:r>
            <a:r>
              <a:rPr lang="zh-CN" altLang="en-US" sz="2400" dirty="0"/>
              <a:t>的最长公共子序列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341C9-3B45-47D7-A889-CDA6EC96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FF4B66-D4E0-4634-B3F6-3C8F1DF4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69C96-2193-48C0-A3BE-938D0E26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DA32238-D584-411C-B0E7-CB00EB5D28B5}"/>
              </a:ext>
            </a:extLst>
          </p:cNvPr>
          <p:cNvSpPr txBox="1"/>
          <p:nvPr/>
        </p:nvSpPr>
        <p:spPr>
          <a:xfrm>
            <a:off x="862013" y="1724287"/>
            <a:ext cx="8281987" cy="513371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void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LCS</a:t>
            </a:r>
            <a:r>
              <a:rPr lang="en-US" altLang="zh-CN" sz="2400" dirty="0">
                <a:ea typeface="微软雅黑 Light" panose="020B0502040204020203" pitchFamily="34" charset="-122"/>
              </a:rPr>
              <a:t>(int i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j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char *x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**b)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if (i ==0 || j==0) return;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if (b[i][j]== 1)   { 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LCS(i-1, j-1, x, b);</a:t>
            </a:r>
            <a:r>
              <a:rPr lang="en-US" altLang="zh-CN" sz="2400" dirty="0">
                <a:ea typeface="微软雅黑 Light" panose="020B0502040204020203" pitchFamily="34" charset="-122"/>
              </a:rPr>
              <a:t> 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cout&lt;&lt;x[i];</a:t>
            </a:r>
            <a:r>
              <a:rPr lang="en-US" altLang="zh-CN" sz="2400" dirty="0">
                <a:ea typeface="微软雅黑 Light" panose="020B0502040204020203" pitchFamily="34" charset="-122"/>
              </a:rPr>
              <a:t> }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   </a:t>
            </a:r>
            <a:r>
              <a:rPr lang="en-US" altLang="zh-CN" sz="2000" dirty="0"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ea typeface="微软雅黑 Light" panose="020B0502040204020203" pitchFamily="34" charset="-122"/>
              </a:rPr>
              <a:t>第</a:t>
            </a:r>
            <a:r>
              <a:rPr lang="en-US" altLang="zh-CN" sz="2000" dirty="0"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ea typeface="微软雅黑 Light" panose="020B0502040204020203" pitchFamily="34" charset="-122"/>
              </a:rPr>
              <a:t>种情况下，</a:t>
            </a:r>
            <a:r>
              <a:rPr lang="en-US" altLang="zh-CN" sz="2000" dirty="0">
                <a:ea typeface="微软雅黑 Light" panose="020B0502040204020203" pitchFamily="34" charset="-122"/>
              </a:rPr>
              <a:t>X(i)</a:t>
            </a:r>
            <a:r>
              <a:rPr lang="zh-CN" altLang="en-US" sz="2000" dirty="0">
                <a:ea typeface="微软雅黑 Light" panose="020B0502040204020203" pitchFamily="34" charset="-122"/>
              </a:rPr>
              <a:t>和</a:t>
            </a:r>
            <a:r>
              <a:rPr lang="en-US" altLang="zh-CN" sz="2000" dirty="0">
                <a:ea typeface="微软雅黑 Light" panose="020B0502040204020203" pitchFamily="34" charset="-122"/>
              </a:rPr>
              <a:t>Y(j)</a:t>
            </a:r>
            <a:r>
              <a:rPr lang="zh-CN" altLang="en-US" sz="2000" dirty="0">
                <a:ea typeface="微软雅黑 Light" panose="020B0502040204020203" pitchFamily="34" charset="-122"/>
              </a:rPr>
              <a:t>的最长公共子序列由</a:t>
            </a:r>
            <a:r>
              <a:rPr lang="en-US" altLang="zh-CN" sz="2000" dirty="0">
                <a:ea typeface="微软雅黑 Light" panose="020B0502040204020203" pitchFamily="34" charset="-122"/>
              </a:rPr>
              <a:t>X(i-1)</a:t>
            </a:r>
            <a:r>
              <a:rPr lang="zh-CN" altLang="en-US" sz="2000" dirty="0">
                <a:ea typeface="微软雅黑 Light" panose="020B0502040204020203" pitchFamily="34" charset="-122"/>
              </a:rPr>
              <a:t>和    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            Y(j-1)</a:t>
            </a:r>
            <a:r>
              <a:rPr lang="zh-CN" altLang="en-US" sz="2000" dirty="0">
                <a:ea typeface="微软雅黑 Light" panose="020B0502040204020203" pitchFamily="34" charset="-122"/>
              </a:rPr>
              <a:t>的解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LCS(i-1, j-1, x, b)</a:t>
            </a:r>
            <a:r>
              <a:rPr lang="zh-CN" altLang="en-US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，加上位于最后的</a:t>
            </a:r>
            <a:r>
              <a:rPr lang="en-US" altLang="zh-CN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x[i]</a:t>
            </a:r>
          </a:p>
          <a:p>
            <a:pPr lvl="0" eaLnBrk="1" hangingPunct="1">
              <a:lnSpc>
                <a:spcPct val="130000"/>
              </a:lnSpc>
            </a:pPr>
            <a:r>
              <a:rPr lang="zh-CN" altLang="en-US" sz="20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           组成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else if (b[i][j]== 2) LCS(i-1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j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b); 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else LCS(i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j-1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x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b);     </a:t>
            </a:r>
            <a:r>
              <a:rPr lang="en-US" altLang="zh-CN" sz="2000" dirty="0">
                <a:ea typeface="微软雅黑 Light" panose="020B0502040204020203" pitchFamily="34" charset="-122"/>
              </a:rPr>
              <a:t>/*</a:t>
            </a:r>
            <a:r>
              <a:rPr lang="zh-CN" altLang="en-US" sz="2000" dirty="0">
                <a:ea typeface="微软雅黑 Light" panose="020B0502040204020203" pitchFamily="34" charset="-122"/>
              </a:rPr>
              <a:t>其它</a:t>
            </a:r>
            <a:r>
              <a:rPr lang="en-US" altLang="zh-CN" sz="2000" dirty="0"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ea typeface="微软雅黑 Light" panose="020B0502040204020203" pitchFamily="34" charset="-122"/>
              </a:rPr>
              <a:t>种情况下，原问题解</a:t>
            </a:r>
          </a:p>
          <a:p>
            <a:pPr lvl="0" eaLnBrk="1" hangingPunct="1">
              <a:lnSpc>
                <a:spcPct val="130000"/>
              </a:lnSpc>
            </a:pPr>
            <a:r>
              <a:rPr lang="zh-CN" altLang="en-US" sz="2000" dirty="0">
                <a:ea typeface="微软雅黑 Light" panose="020B0502040204020203" pitchFamily="34" charset="-122"/>
              </a:rPr>
              <a:t>                                                               等于子问题解</a:t>
            </a:r>
          </a:p>
          <a:p>
            <a:pPr lvl="0" eaLnBrk="1" hangingPunct="1">
              <a:lnSpc>
                <a:spcPct val="13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8" name="AutoShape 7">
            <a:hlinkClick r:id="rId2" action="ppaction://hlinksldjump"/>
            <a:extLst>
              <a:ext uri="{FF2B5EF4-FFF2-40B4-BE49-F238E27FC236}">
                <a16:creationId xmlns:a16="http://schemas.microsoft.com/office/drawing/2014/main" id="{757D355D-D338-42DD-A5E1-4F33D62AAFFC}"/>
              </a:ext>
            </a:extLst>
          </p:cNvPr>
          <p:cNvSpPr/>
          <p:nvPr/>
        </p:nvSpPr>
        <p:spPr>
          <a:xfrm>
            <a:off x="7690776" y="3759199"/>
            <a:ext cx="591211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354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6DD85-D522-45E9-B0C6-6998A1DF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算法设计：构造最长公共子序列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90D97B-639D-4256-BA14-06C4B016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过程：</a:t>
            </a:r>
            <a:endParaRPr lang="en-US" altLang="zh-CN" sz="2400" dirty="0"/>
          </a:p>
          <a:p>
            <a:pPr marL="268287" lvl="1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从</a:t>
            </a:r>
            <a:r>
              <a:rPr lang="en-US" altLang="zh-CN" dirty="0"/>
              <a:t>b[</a:t>
            </a:r>
            <a:r>
              <a:rPr lang="en-US" altLang="zh-CN" dirty="0" err="1"/>
              <a:t>m,n</a:t>
            </a:r>
            <a:r>
              <a:rPr lang="en-US" altLang="zh-CN" dirty="0"/>
              <a:t>]</a:t>
            </a:r>
            <a:r>
              <a:rPr lang="zh-CN" altLang="en-US" dirty="0"/>
              <a:t>开始，依其值在数组</a:t>
            </a:r>
            <a:r>
              <a:rPr lang="en-US" altLang="zh-CN" dirty="0"/>
              <a:t>b</a:t>
            </a:r>
            <a:r>
              <a:rPr lang="zh-CN" altLang="en-US" dirty="0"/>
              <a:t>中搜索</a:t>
            </a:r>
          </a:p>
          <a:p>
            <a:pPr lvl="1"/>
            <a:r>
              <a:rPr lang="en-US" altLang="zh-CN" dirty="0"/>
              <a:t>1. b[</a:t>
            </a:r>
            <a:r>
              <a:rPr lang="en-US" altLang="zh-CN" dirty="0" err="1"/>
              <a:t>i,j</a:t>
            </a:r>
            <a:r>
              <a:rPr lang="en-US" altLang="zh-CN" dirty="0"/>
              <a:t>]=1, X</a:t>
            </a:r>
            <a:r>
              <a:rPr lang="en-US" altLang="zh-CN" baseline="-25000" dirty="0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的最长公共子序列由</a:t>
            </a:r>
            <a:r>
              <a:rPr lang="en-US" altLang="zh-CN" dirty="0"/>
              <a:t>X</a:t>
            </a:r>
            <a:r>
              <a:rPr lang="en-US" altLang="zh-CN" baseline="-25000" dirty="0"/>
              <a:t>i-1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en-US" altLang="zh-CN" baseline="-25000" dirty="0"/>
              <a:t>j-1</a:t>
            </a:r>
            <a:r>
              <a:rPr lang="zh-CN" altLang="en-US" dirty="0"/>
              <a:t>的最长公共子序列，在尾部加上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zh-CN" altLang="en-US" dirty="0"/>
              <a:t>得到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b[</a:t>
            </a:r>
            <a:r>
              <a:rPr lang="en-US" altLang="zh-CN" dirty="0" err="1"/>
              <a:t>i,j</a:t>
            </a:r>
            <a:r>
              <a:rPr lang="en-US" altLang="zh-CN" dirty="0"/>
              <a:t>]=2, X</a:t>
            </a:r>
            <a:r>
              <a:rPr lang="en-US" altLang="zh-CN" baseline="-25000" dirty="0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的最长公共子序列与</a:t>
            </a:r>
            <a:r>
              <a:rPr lang="en-US" altLang="zh-CN" dirty="0"/>
              <a:t>X</a:t>
            </a:r>
            <a:r>
              <a:rPr lang="en-US" altLang="zh-CN" baseline="-25000" dirty="0"/>
              <a:t>i-1</a:t>
            </a:r>
            <a:r>
              <a:rPr lang="zh-CN" altLang="en-US" dirty="0"/>
              <a:t>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的的最长公共子序列相同</a:t>
            </a:r>
          </a:p>
          <a:p>
            <a:pPr lvl="1"/>
            <a:r>
              <a:rPr lang="en-US" altLang="zh-CN" dirty="0"/>
              <a:t>3. b[</a:t>
            </a:r>
            <a:r>
              <a:rPr lang="en-US" altLang="zh-CN" dirty="0" err="1"/>
              <a:t>i,j</a:t>
            </a:r>
            <a:r>
              <a:rPr lang="en-US" altLang="zh-CN" dirty="0"/>
              <a:t>]=3, X</a:t>
            </a:r>
            <a:r>
              <a:rPr lang="en-US" altLang="zh-CN" baseline="-25000" dirty="0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的最长公共子序列与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en-US" altLang="zh-CN" baseline="-25000" dirty="0"/>
              <a:t>j-1</a:t>
            </a:r>
            <a:r>
              <a:rPr lang="zh-CN" altLang="en-US" dirty="0"/>
              <a:t>的的最长公共子序列相同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sz="2400" dirty="0"/>
              <a:t>算法中，每次递归调用使</a:t>
            </a:r>
            <a:r>
              <a:rPr lang="en-US" altLang="zh-CN" sz="2400" dirty="0" err="1"/>
              <a:t>i</a:t>
            </a:r>
            <a:r>
              <a:rPr lang="zh-CN" altLang="en-US" sz="2400" dirty="0"/>
              <a:t>或</a:t>
            </a:r>
            <a:r>
              <a:rPr lang="en-US" altLang="zh-CN" sz="2400" dirty="0"/>
              <a:t>j</a:t>
            </a:r>
            <a:r>
              <a:rPr lang="zh-CN" altLang="en-US" sz="2400" dirty="0"/>
              <a:t>减一，算法计算时间</a:t>
            </a:r>
            <a:r>
              <a:rPr lang="zh-CN" altLang="en-US" dirty="0"/>
              <a:t>复杂性</a:t>
            </a:r>
            <a:r>
              <a:rPr lang="zh-CN" altLang="en-US" sz="2400" dirty="0"/>
              <a:t>为</a:t>
            </a:r>
            <a:r>
              <a:rPr lang="en-US" altLang="zh-CN" sz="2400" b="1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dirty="0" err="1"/>
              <a:t>m+n</a:t>
            </a:r>
            <a:r>
              <a:rPr lang="en-US" altLang="zh-CN" sz="2400" dirty="0"/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4FCDEC-8131-499E-9769-0B9C3A96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6AB12-F631-4CD5-8608-D5ED52DC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6444B-3517-4E91-B820-6AD1BA4B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70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215E0-022E-473C-A691-E92D2D4C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696A39-71CF-421D-A2DC-EF3FF2C9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在算法</a:t>
            </a:r>
            <a:r>
              <a:rPr lang="en-US" altLang="zh-CN" sz="2400" b="1" dirty="0" err="1"/>
              <a:t>lcsLength</a:t>
            </a:r>
            <a:r>
              <a:rPr lang="zh-CN" altLang="en-US" sz="2400" dirty="0"/>
              <a:t>和</a:t>
            </a:r>
            <a:r>
              <a:rPr lang="en-US" altLang="zh-CN" sz="2400" b="1" dirty="0"/>
              <a:t>lcs</a:t>
            </a:r>
            <a:r>
              <a:rPr lang="zh-CN" altLang="en-US" sz="2400" dirty="0"/>
              <a:t>中，可进一步将数组</a:t>
            </a:r>
            <a:r>
              <a:rPr lang="en-US" altLang="zh-CN" sz="2400" dirty="0"/>
              <a:t>b</a:t>
            </a:r>
            <a:r>
              <a:rPr lang="zh-CN" altLang="en-US" sz="2400" dirty="0"/>
              <a:t>省去</a:t>
            </a:r>
            <a:endParaRPr lang="en-US" altLang="zh-CN" sz="2400" dirty="0"/>
          </a:p>
          <a:p>
            <a:pPr lvl="1"/>
            <a:r>
              <a:rPr lang="zh-CN" altLang="en-US" dirty="0"/>
              <a:t>数组元素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的值仅由</a:t>
            </a:r>
            <a:r>
              <a:rPr lang="en-US" altLang="zh-CN" dirty="0"/>
              <a:t>c[i-1][j-1]</a:t>
            </a:r>
            <a:r>
              <a:rPr lang="zh-CN" altLang="en-US" dirty="0"/>
              <a:t>，</a:t>
            </a:r>
            <a:r>
              <a:rPr lang="en-US" altLang="zh-CN" dirty="0"/>
              <a:t>c[i-1][j]</a:t>
            </a:r>
            <a:r>
              <a:rPr lang="zh-CN" altLang="en-US" dirty="0"/>
              <a:t>和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][j-1]</a:t>
            </a:r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个数组元素的值所确定。对于给定的数组元素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，可以不借助于数组</a:t>
            </a:r>
            <a:r>
              <a:rPr lang="en-US" altLang="zh-CN" dirty="0"/>
              <a:t>b</a:t>
            </a:r>
            <a:r>
              <a:rPr lang="zh-CN" altLang="en-US" dirty="0"/>
              <a:t>而仅借助于</a:t>
            </a:r>
            <a:r>
              <a:rPr lang="en-US" altLang="zh-CN" dirty="0"/>
              <a:t>c</a:t>
            </a:r>
            <a:r>
              <a:rPr lang="zh-CN" altLang="en-US" dirty="0"/>
              <a:t>本身在</a:t>
            </a:r>
            <a:r>
              <a:rPr lang="en-US" altLang="zh-CN" dirty="0"/>
              <a:t>O(1)</a:t>
            </a:r>
            <a:r>
              <a:rPr lang="zh-CN" altLang="en-US" dirty="0"/>
              <a:t>时间内确定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的值是由</a:t>
            </a:r>
            <a:r>
              <a:rPr lang="en-US" altLang="zh-CN" dirty="0"/>
              <a:t>c[i-1][j-1]</a:t>
            </a:r>
            <a:r>
              <a:rPr lang="zh-CN" altLang="en-US" dirty="0"/>
              <a:t>，</a:t>
            </a:r>
            <a:r>
              <a:rPr lang="en-US" altLang="zh-CN" dirty="0"/>
              <a:t>c[i-1][j]</a:t>
            </a:r>
            <a:r>
              <a:rPr lang="zh-CN" altLang="en-US" dirty="0"/>
              <a:t>和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][j-1]</a:t>
            </a:r>
            <a:r>
              <a:rPr lang="zh-CN" altLang="en-US" dirty="0"/>
              <a:t>中哪一个值所确定的。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如果只需要计算最长公共子序列的长度，则算法的空间需求可大大减少</a:t>
            </a:r>
            <a:endParaRPr lang="en-US" altLang="zh-CN" dirty="0"/>
          </a:p>
          <a:p>
            <a:pPr lvl="1"/>
            <a:r>
              <a:rPr lang="zh-CN" altLang="en-US" dirty="0"/>
              <a:t>在计算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时，只用到数组</a:t>
            </a:r>
            <a:r>
              <a:rPr lang="en-US" altLang="zh-CN" dirty="0"/>
              <a:t>c</a:t>
            </a:r>
            <a:r>
              <a:rPr lang="zh-CN" altLang="en-US" dirty="0"/>
              <a:t>的第</a:t>
            </a:r>
            <a:r>
              <a:rPr lang="en-US" altLang="zh-CN" dirty="0" err="1"/>
              <a:t>i</a:t>
            </a:r>
            <a:r>
              <a:rPr lang="zh-CN" altLang="en-US" dirty="0"/>
              <a:t>行和第</a:t>
            </a:r>
            <a:r>
              <a:rPr lang="en-US" altLang="zh-CN" dirty="0"/>
              <a:t>i-1</a:t>
            </a:r>
            <a:r>
              <a:rPr lang="zh-CN" altLang="en-US" dirty="0"/>
              <a:t>行。因此，用</a:t>
            </a:r>
            <a:r>
              <a:rPr lang="en-US" altLang="zh-CN" dirty="0"/>
              <a:t>2</a:t>
            </a:r>
            <a:r>
              <a:rPr lang="zh-CN" altLang="en-US" dirty="0"/>
              <a:t>行的数组空间就可以计算出最长公共子序列的长度。进一步的分析还可将空间需求减至</a:t>
            </a:r>
            <a:r>
              <a:rPr lang="en-US" altLang="zh-CN" dirty="0"/>
              <a:t>O(min(</a:t>
            </a:r>
            <a:r>
              <a:rPr lang="en-US" altLang="zh-CN" dirty="0" err="1"/>
              <a:t>m,n</a:t>
            </a:r>
            <a:r>
              <a:rPr lang="en-US" altLang="zh-CN" dirty="0"/>
              <a:t>))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76EE1-5B3A-483E-8E1C-B172181E9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1F9109-33F5-44CD-947A-6BC5C988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417BE4-D079-4BEF-9501-7F4A7477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55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4837A-F36F-4151-A0A8-6BCE1D2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最大子段和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BB049-92F0-430A-974A-26CAAB5D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给定</a:t>
            </a:r>
            <a:r>
              <a:rPr lang="en-US" altLang="zh-CN" sz="2400" dirty="0"/>
              <a:t>n</a:t>
            </a:r>
            <a:r>
              <a:rPr lang="zh-CN" altLang="en-US" sz="2400" dirty="0"/>
              <a:t>个整数组成的</a:t>
            </a:r>
            <a:r>
              <a:rPr lang="zh-CN" altLang="en-US" sz="2400" b="1" dirty="0"/>
              <a:t>序列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，求该序列形如</a:t>
            </a:r>
          </a:p>
          <a:p>
            <a:pPr eaLnBrk="1" hangingPunct="1">
              <a:buNone/>
            </a:pPr>
            <a:r>
              <a:rPr lang="zh-CN" altLang="en-US" sz="2400" dirty="0"/>
              <a:t>     ，</a:t>
            </a:r>
            <a:r>
              <a:rPr lang="en-US" altLang="zh-CN" sz="2400" dirty="0"/>
              <a:t>1</a:t>
            </a:r>
            <a:r>
              <a:rPr lang="en-US" altLang="zh-CN" sz="2600" dirty="0"/>
              <a:t>≤</a:t>
            </a:r>
            <a:r>
              <a:rPr lang="en-US" altLang="zh-CN" sz="2400" dirty="0"/>
              <a:t>i</a:t>
            </a:r>
            <a:r>
              <a:rPr lang="zh-CN" altLang="en-US" sz="2400" dirty="0"/>
              <a:t>、</a:t>
            </a:r>
            <a:r>
              <a:rPr lang="en-US" altLang="zh-CN" sz="2400" dirty="0"/>
              <a:t>j </a:t>
            </a:r>
            <a:r>
              <a:rPr lang="en-US" altLang="zh-CN" sz="2600" dirty="0"/>
              <a:t>≤n, </a:t>
            </a:r>
            <a:r>
              <a:rPr lang="zh-CN" altLang="en-US" sz="2400" dirty="0"/>
              <a:t>的子段和的最大值</a:t>
            </a:r>
          </a:p>
          <a:p>
            <a:pPr eaLnBrk="1" hangingPunct="1"/>
            <a:r>
              <a:rPr lang="en-US" altLang="zh-CN" dirty="0"/>
              <a:t>e.g. {-9, </a:t>
            </a:r>
            <a:r>
              <a:rPr lang="en-US" altLang="zh-CN" dirty="0">
                <a:solidFill>
                  <a:srgbClr val="FF3300"/>
                </a:solidFill>
              </a:rPr>
              <a:t>11, -4, 2, 13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-5, 10</a:t>
            </a:r>
            <a:r>
              <a:rPr lang="en-US" altLang="zh-CN" dirty="0"/>
              <a:t>, -6}</a:t>
            </a:r>
            <a:r>
              <a:rPr lang="zh-CN" altLang="en-US" dirty="0"/>
              <a:t>，最大子段和          </a:t>
            </a:r>
            <a:r>
              <a:rPr lang="en-US" altLang="zh-CN" dirty="0"/>
              <a:t>=29</a:t>
            </a:r>
            <a:endParaRPr lang="en-US" altLang="zh-CN" sz="2400" dirty="0"/>
          </a:p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子段的起点</a:t>
            </a:r>
            <a:r>
              <a:rPr lang="en-US" altLang="zh-CN" dirty="0" err="1"/>
              <a:t>i</a:t>
            </a:r>
            <a:r>
              <a:rPr lang="zh-CN" altLang="en-US" dirty="0"/>
              <a:t>、长度</a:t>
            </a:r>
            <a:r>
              <a:rPr lang="en-US" altLang="zh-CN" dirty="0"/>
              <a:t>L=j-i+1</a:t>
            </a:r>
            <a:r>
              <a:rPr lang="zh-CN" altLang="en-US" dirty="0"/>
              <a:t>、终点</a:t>
            </a:r>
            <a:r>
              <a:rPr lang="en-US" altLang="zh-CN" dirty="0"/>
              <a:t>j</a:t>
            </a:r>
            <a:r>
              <a:rPr lang="zh-CN" altLang="en-US" dirty="0"/>
              <a:t>均不固定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三种问题表示、求解方式及复杂性</a:t>
            </a:r>
            <a:endParaRPr lang="en-US" altLang="zh-CN" dirty="0"/>
          </a:p>
          <a:p>
            <a:pPr lvl="1"/>
            <a:r>
              <a:rPr lang="zh-CN" altLang="en-US" dirty="0"/>
              <a:t>简单双重循环</a:t>
            </a:r>
            <a:endParaRPr lang="en-US" altLang="zh-CN" dirty="0"/>
          </a:p>
          <a:p>
            <a:pPr lvl="1"/>
            <a:r>
              <a:rPr lang="zh-CN" altLang="en-US" dirty="0"/>
              <a:t>分治</a:t>
            </a:r>
            <a:endParaRPr lang="en-US" altLang="zh-CN" dirty="0"/>
          </a:p>
          <a:p>
            <a:pPr lvl="1"/>
            <a:r>
              <a:rPr lang="zh-CN" altLang="en-US" dirty="0"/>
              <a:t>动态规划</a:t>
            </a:r>
            <a:endParaRPr lang="en-US" altLang="zh-CN" dirty="0"/>
          </a:p>
          <a:p>
            <a:pPr eaLnBrk="1" hangingPunct="1"/>
            <a:r>
              <a:rPr lang="zh-CN" altLang="en-US" dirty="0"/>
              <a:t>结论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问题表示</a:t>
            </a:r>
            <a:r>
              <a:rPr lang="zh-CN" altLang="en-US" dirty="0"/>
              <a:t>决定了</a:t>
            </a:r>
            <a:r>
              <a:rPr lang="zh-CN" altLang="en-US" dirty="0">
                <a:solidFill>
                  <a:srgbClr val="0066FF"/>
                </a:solidFill>
              </a:rPr>
              <a:t>问题求解方式</a:t>
            </a:r>
            <a:r>
              <a:rPr lang="zh-CN" altLang="en-US" dirty="0"/>
              <a:t>，以及</a:t>
            </a:r>
            <a:r>
              <a:rPr lang="zh-CN" altLang="en-US" dirty="0">
                <a:solidFill>
                  <a:srgbClr val="0066FF"/>
                </a:solidFill>
              </a:rPr>
              <a:t>算法复杂度</a:t>
            </a:r>
            <a:endParaRPr lang="en-US" altLang="zh-CN" dirty="0">
              <a:solidFill>
                <a:srgbClr val="0066FF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A5CE00-4723-44CD-A4FB-2520ABB5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5E7D1-090E-45C5-AF5B-CE91210C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C6A46-FB2D-453E-9CEE-80FA2614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A518A8D5-D52C-4B57-8B9B-CFA23C342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476291"/>
              </p:ext>
            </p:extLst>
          </p:nvPr>
        </p:nvGraphicFramePr>
        <p:xfrm>
          <a:off x="7086600" y="620491"/>
          <a:ext cx="81121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r:id="rId3" imgW="368300" imgH="431800" progId="Equation.DSMT4">
                  <p:embed/>
                </p:oleObj>
              </mc:Choice>
              <mc:Fallback>
                <p:oleObj r:id="rId3" imgW="368300" imgH="431800" progId="Equation.DSMT4">
                  <p:embed/>
                  <p:pic>
                    <p:nvPicPr>
                      <p:cNvPr id="56324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7086600" y="620491"/>
                        <a:ext cx="811213" cy="9509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913D8C12-54DA-460D-834D-B5C3F54093F7}"/>
                  </a:ext>
                </a:extLst>
              </p:cNvPr>
              <p:cNvSpPr txBox="1"/>
              <p:nvPr/>
            </p:nvSpPr>
            <p:spPr>
              <a:xfrm>
                <a:off x="5972205" y="1642934"/>
                <a:ext cx="859723" cy="86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913D8C12-54DA-460D-834D-B5C3F540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05" y="1642934"/>
                <a:ext cx="859723" cy="869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399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62226-34B4-4DB5-A66C-014790E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简单算法：双重循环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C96709-FFE2-4E94-B225-5FCD1D54C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57247"/>
            <a:ext cx="8897136" cy="576840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用数组</a:t>
            </a:r>
            <a:r>
              <a:rPr lang="en-US" altLang="zh-CN" sz="2400" dirty="0"/>
              <a:t>a[]</a:t>
            </a:r>
            <a:r>
              <a:rPr lang="zh-CN" altLang="en-US" sz="2400" dirty="0"/>
              <a:t>存储给定的</a:t>
            </a:r>
            <a:r>
              <a:rPr lang="en-US" altLang="zh-CN" sz="2400" dirty="0"/>
              <a:t>n</a:t>
            </a:r>
            <a:r>
              <a:rPr lang="zh-CN" altLang="en-US" sz="2400" dirty="0"/>
              <a:t>个整数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,a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,…,a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，注意到</a:t>
            </a:r>
          </a:p>
          <a:p>
            <a:pPr marL="0" lvl="0" indent="0" eaLnBrk="1" hangingPunct="1">
              <a:buNone/>
            </a:pPr>
            <a:endParaRPr lang="en-US" altLang="zh-CN" sz="2400" dirty="0"/>
          </a:p>
          <a:p>
            <a:pPr lvl="0" eaLnBrk="1" hangingPunct="1"/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，采用</a:t>
            </a:r>
            <a:r>
              <a:rPr lang="en-US" altLang="zh-CN" dirty="0"/>
              <a:t>2</a:t>
            </a:r>
            <a:r>
              <a:rPr lang="zh-CN" altLang="en-US" dirty="0"/>
              <a:t>重循环</a:t>
            </a:r>
            <a:r>
              <a:rPr lang="en-US" altLang="zh-CN" dirty="0"/>
              <a:t>——</a:t>
            </a:r>
            <a:r>
              <a:rPr lang="zh-CN" altLang="en-US" dirty="0"/>
              <a:t>起点</a:t>
            </a:r>
            <a:r>
              <a:rPr lang="en-US" altLang="zh-CN" i="1" dirty="0" err="1"/>
              <a:t>i</a:t>
            </a:r>
            <a:r>
              <a:rPr lang="zh-CN" altLang="en-US" dirty="0"/>
              <a:t>、终点</a:t>
            </a:r>
            <a:r>
              <a:rPr lang="en-US" altLang="zh-CN" i="1" dirty="0"/>
              <a:t>j</a:t>
            </a:r>
            <a:r>
              <a:rPr lang="zh-CN" altLang="en-US" dirty="0"/>
              <a:t>，计算复杂性为</a:t>
            </a:r>
            <a:r>
              <a:rPr lang="en-US" altLang="zh-CN" dirty="0"/>
              <a:t>O(</a:t>
            </a:r>
            <a:r>
              <a:rPr lang="en-US" altLang="zh-CN" i="1" dirty="0"/>
              <a:t>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  <a:p>
            <a:pPr lvl="0" eaLnBrk="1" hangingPunct="1"/>
            <a:endParaRPr lang="en-US" altLang="zh-CN" sz="2400" dirty="0"/>
          </a:p>
          <a:p>
            <a:pPr lvl="0" eaLnBrk="1" hangingPunct="1"/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/>
              <a:t>问题采用二维表述</a:t>
            </a:r>
            <a:r>
              <a:rPr lang="en-US" altLang="zh-CN" dirty="0" err="1"/>
              <a:t>MaxSum</a:t>
            </a:r>
            <a:r>
              <a:rPr lang="en-US" altLang="zh-CN" dirty="0"/>
              <a:t>(</a:t>
            </a:r>
            <a:r>
              <a:rPr lang="en-US" altLang="zh-CN" i="1" dirty="0" err="1"/>
              <a:t>i</a:t>
            </a:r>
            <a:r>
              <a:rPr lang="en-US" altLang="zh-CN" dirty="0"/>
              <a:t>, </a:t>
            </a:r>
            <a:r>
              <a:rPr lang="en-US" altLang="zh-CN" i="1" dirty="0"/>
              <a:t>j</a:t>
            </a:r>
            <a:r>
              <a:rPr lang="en-US" altLang="zh-CN" dirty="0"/>
              <a:t>)</a:t>
            </a:r>
            <a:r>
              <a:rPr lang="zh-CN" altLang="en-US" dirty="0"/>
              <a:t>，算法两重循环，导致二次项复杂性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0A42E-3071-49EC-A15D-003A993E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BADE6-A345-4201-80AA-A0F4DD37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2F933-0A1C-487D-9552-6E6A50C5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D2053781-C7DD-439B-9C63-AE41F70DFF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503981"/>
              </p:ext>
            </p:extLst>
          </p:nvPr>
        </p:nvGraphicFramePr>
        <p:xfrm>
          <a:off x="2991243" y="1267092"/>
          <a:ext cx="217646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0" r:id="rId3" imgW="1117600" imgH="431800" progId="Equation.DSMT4">
                  <p:embed/>
                </p:oleObj>
              </mc:Choice>
              <mc:Fallback>
                <p:oleObj r:id="rId3" imgW="1117600" imgH="431800" progId="Equation.DSMT4">
                  <p:embed/>
                  <p:pic>
                    <p:nvPicPr>
                      <p:cNvPr id="56327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1243" y="1267092"/>
                        <a:ext cx="2176462" cy="841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6ABD3D5-FA3C-4AED-B9CF-1EDDA7C95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85179"/>
              </p:ext>
            </p:extLst>
          </p:nvPr>
        </p:nvGraphicFramePr>
        <p:xfrm>
          <a:off x="1595198" y="3270611"/>
          <a:ext cx="49685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8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88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27C2BB-B0C7-409E-875C-BCB3E57B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F807BB-2210-413D-BD4B-3AA7342A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A14E49-F594-47CA-90E4-347538F5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60F1FA-937A-4108-9C83-7FCDB3DAA3E5}"/>
              </a:ext>
            </a:extLst>
          </p:cNvPr>
          <p:cNvSpPr/>
          <p:nvPr/>
        </p:nvSpPr>
        <p:spPr>
          <a:xfrm>
            <a:off x="215106" y="152360"/>
            <a:ext cx="8713788" cy="637097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</a:rPr>
              <a:t>int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MaxSum</a:t>
            </a:r>
            <a:r>
              <a:rPr lang="en-US" altLang="zh-CN" sz="2400" dirty="0">
                <a:ea typeface="微软雅黑 Light" panose="020B0502040204020203" pitchFamily="34" charset="-122"/>
              </a:rPr>
              <a:t>(int n,  int *a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int &amp;besti, int &amp;bestj)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int sum=0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for (int i = 1; i &lt;= n; i++)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int thissum=0;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for (int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j=i; i &lt;= n; j++)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thissum+=a[j];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if (thissum&gt;sum)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sum=thissum;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besti=i;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bestj=j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return sum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}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6653473-11E4-457A-BD57-D8864CF4B44D}"/>
              </a:ext>
            </a:extLst>
          </p:cNvPr>
          <p:cNvGrpSpPr/>
          <p:nvPr/>
        </p:nvGrpSpPr>
        <p:grpSpPr>
          <a:xfrm>
            <a:off x="3858022" y="3748725"/>
            <a:ext cx="5069104" cy="2853007"/>
            <a:chOff x="3888705" y="3989118"/>
            <a:chExt cx="5069104" cy="2853007"/>
          </a:xfrm>
        </p:grpSpPr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76F96474-C813-49C8-9A54-1C8A418ABEE1}"/>
                </a:ext>
              </a:extLst>
            </p:cNvPr>
            <p:cNvSpPr/>
            <p:nvPr/>
          </p:nvSpPr>
          <p:spPr>
            <a:xfrm>
              <a:off x="4249068" y="4665662"/>
              <a:ext cx="4608512" cy="0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5C236356-0229-4188-8CFE-EFF0234380DC}"/>
                </a:ext>
              </a:extLst>
            </p:cNvPr>
            <p:cNvSpPr txBox="1"/>
            <p:nvPr/>
          </p:nvSpPr>
          <p:spPr>
            <a:xfrm>
              <a:off x="3888705" y="4378325"/>
              <a:ext cx="420688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i: 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77DA0A71-3789-4156-A345-180F2F124971}"/>
                </a:ext>
              </a:extLst>
            </p:cNvPr>
            <p:cNvSpPr txBox="1"/>
            <p:nvPr/>
          </p:nvSpPr>
          <p:spPr>
            <a:xfrm>
              <a:off x="4156993" y="4325937"/>
              <a:ext cx="30168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BEAF0913-6B9A-4DA1-A330-A5147CD03135}"/>
                </a:ext>
              </a:extLst>
            </p:cNvPr>
            <p:cNvSpPr txBox="1"/>
            <p:nvPr/>
          </p:nvSpPr>
          <p:spPr>
            <a:xfrm>
              <a:off x="8640093" y="4306887"/>
              <a:ext cx="31771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n</a:t>
              </a: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83EF03DE-C473-4E08-BDEA-5369EC7F33F7}"/>
                </a:ext>
              </a:extLst>
            </p:cNvPr>
            <p:cNvSpPr/>
            <p:nvPr/>
          </p:nvSpPr>
          <p:spPr>
            <a:xfrm>
              <a:off x="5904830" y="4522787"/>
              <a:ext cx="0" cy="142875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B9955973-6BFE-4A9D-BCDE-06B215405990}"/>
                </a:ext>
              </a:extLst>
            </p:cNvPr>
            <p:cNvSpPr txBox="1"/>
            <p:nvPr/>
          </p:nvSpPr>
          <p:spPr>
            <a:xfrm>
              <a:off x="5760368" y="4162425"/>
              <a:ext cx="260008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b="1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D72A3292-4BDC-4C5C-BB4A-3E5B755336EB}"/>
                </a:ext>
              </a:extLst>
            </p:cNvPr>
            <p:cNvSpPr/>
            <p:nvPr/>
          </p:nvSpPr>
          <p:spPr>
            <a:xfrm>
              <a:off x="5904830" y="5530850"/>
              <a:ext cx="2952750" cy="0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D9CB86EE-2E0D-4ECF-9C39-B1E9924D7BBB}"/>
                </a:ext>
              </a:extLst>
            </p:cNvPr>
            <p:cNvSpPr txBox="1"/>
            <p:nvPr/>
          </p:nvSpPr>
          <p:spPr>
            <a:xfrm>
              <a:off x="5544468" y="5241925"/>
              <a:ext cx="420687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j: </a:t>
              </a: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18989F4F-7B95-4CE6-BF10-912BC3618CEA}"/>
                </a:ext>
              </a:extLst>
            </p:cNvPr>
            <p:cNvSpPr txBox="1"/>
            <p:nvPr/>
          </p:nvSpPr>
          <p:spPr>
            <a:xfrm>
              <a:off x="5831805" y="5170487"/>
              <a:ext cx="23756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8BC1DFA1-7189-4DB4-A17A-1C9723D7C4D5}"/>
                </a:ext>
              </a:extLst>
            </p:cNvPr>
            <p:cNvSpPr txBox="1"/>
            <p:nvPr/>
          </p:nvSpPr>
          <p:spPr>
            <a:xfrm>
              <a:off x="8640093" y="5170487"/>
              <a:ext cx="31771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n</a:t>
              </a:r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BB1F24A9-C55A-47A7-A162-D8B29EE9395E}"/>
                </a:ext>
              </a:extLst>
            </p:cNvPr>
            <p:cNvSpPr/>
            <p:nvPr/>
          </p:nvSpPr>
          <p:spPr>
            <a:xfrm>
              <a:off x="7560593" y="5386387"/>
              <a:ext cx="0" cy="144463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834A4F83-7EB2-4EB2-9206-C323C1B81BB9}"/>
                </a:ext>
              </a:extLst>
            </p:cNvPr>
            <p:cNvSpPr txBox="1"/>
            <p:nvPr/>
          </p:nvSpPr>
          <p:spPr>
            <a:xfrm>
              <a:off x="7468518" y="5046662"/>
              <a:ext cx="239168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546833F1-B8D1-4154-A18D-1E4F599EE504}"/>
                </a:ext>
              </a:extLst>
            </p:cNvPr>
            <p:cNvSpPr/>
            <p:nvPr/>
          </p:nvSpPr>
          <p:spPr>
            <a:xfrm rot="5400000" flipV="1">
              <a:off x="6623968" y="5603160"/>
              <a:ext cx="288925" cy="430054"/>
            </a:xfrm>
            <a:prstGeom prst="rightBrace">
              <a:avLst>
                <a:gd name="adj1" fmla="val 45695"/>
                <a:gd name="adj2" fmla="val 50000"/>
              </a:avLst>
            </a:prstGeom>
            <a:noFill/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eaLnBrk="1" hangingPunct="1"/>
              <a:endParaRPr lang="zh-CN" altLang="en-US" dirty="0">
                <a:ea typeface="微软雅黑 Light" panose="020B0502040204020203" pitchFamily="34" charset="-122"/>
              </a:endParaRPr>
            </a:p>
          </p:txBody>
        </p:sp>
        <p:graphicFrame>
          <p:nvGraphicFramePr>
            <p:cNvPr id="21" name="Object 19">
              <a:extLst>
                <a:ext uri="{FF2B5EF4-FFF2-40B4-BE49-F238E27FC236}">
                  <a16:creationId xmlns:a16="http://schemas.microsoft.com/office/drawing/2014/main" id="{499521E5-341E-444C-8897-759002488B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5377190"/>
                </p:ext>
              </p:extLst>
            </p:nvPr>
          </p:nvGraphicFramePr>
          <p:xfrm>
            <a:off x="6481093" y="5891212"/>
            <a:ext cx="811212" cy="950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4" r:id="rId3" imgW="368300" imgH="431800" progId="Equation.DSMT4">
                    <p:embed/>
                  </p:oleObj>
                </mc:Choice>
                <mc:Fallback>
                  <p:oleObj r:id="rId3" imgW="368300" imgH="431800" progId="Equation.DSMT4">
                    <p:embed/>
                    <p:pic>
                      <p:nvPicPr>
                        <p:cNvPr id="57360" name="Object 1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481093" y="5891212"/>
                          <a:ext cx="811212" cy="9509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BFE5B448-F1D5-4D19-9C42-23B8F2326845}"/>
                </a:ext>
              </a:extLst>
            </p:cNvPr>
            <p:cNvSpPr txBox="1"/>
            <p:nvPr/>
          </p:nvSpPr>
          <p:spPr>
            <a:xfrm>
              <a:off x="6280234" y="3989118"/>
              <a:ext cx="996950" cy="36671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2</a:t>
              </a:r>
              <a:r>
                <a:rPr lang="zh-CN" altLang="en-US" dirty="0">
                  <a:ea typeface="微软雅黑 Light" panose="020B0502040204020203" pitchFamily="34" charset="-122"/>
                </a:rPr>
                <a:t>重循环</a:t>
              </a:r>
            </a:p>
          </p:txBody>
        </p:sp>
      </p:grpSp>
      <p:sp>
        <p:nvSpPr>
          <p:cNvPr id="23" name="TextBox 1">
            <a:extLst>
              <a:ext uri="{FF2B5EF4-FFF2-40B4-BE49-F238E27FC236}">
                <a16:creationId xmlns:a16="http://schemas.microsoft.com/office/drawing/2014/main" id="{97C16B0B-634C-4302-8985-F33236BDD02E}"/>
              </a:ext>
            </a:extLst>
          </p:cNvPr>
          <p:cNvSpPr txBox="1"/>
          <p:nvPr/>
        </p:nvSpPr>
        <p:spPr>
          <a:xfrm>
            <a:off x="4783514" y="1279733"/>
            <a:ext cx="11592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子段起点</a:t>
            </a:r>
            <a:r>
              <a:rPr lang="en-US" altLang="zh-CN" dirty="0">
                <a:ea typeface="微软雅黑 Light" panose="020B0502040204020203" pitchFamily="34" charset="-122"/>
              </a:rPr>
              <a:t>i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A1DA522B-16C9-416C-BEEB-A93F9503A7D4}"/>
              </a:ext>
            </a:extLst>
          </p:cNvPr>
          <p:cNvSpPr txBox="1"/>
          <p:nvPr/>
        </p:nvSpPr>
        <p:spPr>
          <a:xfrm>
            <a:off x="4783514" y="2024295"/>
            <a:ext cx="11592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子段终点</a:t>
            </a:r>
            <a:r>
              <a:rPr lang="en-US" altLang="zh-CN" dirty="0">
                <a:ea typeface="微软雅黑 Light" panose="020B0502040204020203" pitchFamily="34" charset="-122"/>
              </a:rPr>
              <a:t>j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840F89EF-0960-4639-B1C3-128DF12B8AD3}"/>
              </a:ext>
            </a:extLst>
          </p:cNvPr>
          <p:cNvSpPr txBox="1"/>
          <p:nvPr/>
        </p:nvSpPr>
        <p:spPr>
          <a:xfrm>
            <a:off x="4783514" y="2456343"/>
            <a:ext cx="392902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从</a:t>
            </a:r>
            <a:r>
              <a:rPr lang="en-US" altLang="zh-CN" dirty="0">
                <a:ea typeface="微软雅黑 Light" panose="020B0502040204020203" pitchFamily="34" charset="-122"/>
              </a:rPr>
              <a:t>a[i]</a:t>
            </a:r>
            <a:r>
              <a:rPr lang="zh-CN" altLang="en-US" dirty="0">
                <a:ea typeface="微软雅黑 Light" panose="020B0502040204020203" pitchFamily="34" charset="-122"/>
              </a:rPr>
              <a:t>开始，累加子段中后续元素 </a:t>
            </a:r>
            <a:r>
              <a:rPr lang="en-US" altLang="zh-CN" dirty="0">
                <a:ea typeface="微软雅黑 Light" panose="020B0502040204020203" pitchFamily="34" charset="-122"/>
              </a:rPr>
              <a:t>a[j]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BC9EF4F8-532F-4361-8FCB-A1F174ABF69F}"/>
              </a:ext>
            </a:extLst>
          </p:cNvPr>
          <p:cNvSpPr txBox="1"/>
          <p:nvPr/>
        </p:nvSpPr>
        <p:spPr>
          <a:xfrm>
            <a:off x="4800130" y="3153181"/>
            <a:ext cx="3877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找到比目前为止最优结果更好的子段</a:t>
            </a:r>
            <a:endParaRPr lang="en-US" altLang="zh-CN" dirty="0">
              <a:ea typeface="微软雅黑 Light" panose="020B0502040204020203" pitchFamily="34" charset="-122"/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4E7D3F42-554B-4F4A-BD8E-5560A0F0862C}"/>
              </a:ext>
            </a:extLst>
          </p:cNvPr>
          <p:cNvSpPr txBox="1"/>
          <p:nvPr/>
        </p:nvSpPr>
        <p:spPr>
          <a:xfrm>
            <a:off x="679989" y="3531546"/>
            <a:ext cx="111663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记录新找到的最优结果</a:t>
            </a:r>
            <a:endParaRPr lang="en-US" altLang="zh-CN" dirty="0">
              <a:ea typeface="微软雅黑 Light" panose="020B0502040204020203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43C5C31-D495-4E81-8738-1C827795C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01229"/>
              </p:ext>
            </p:extLst>
          </p:nvPr>
        </p:nvGraphicFramePr>
        <p:xfrm>
          <a:off x="3157823" y="584135"/>
          <a:ext cx="49685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85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8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216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6A91E-A14F-45B6-9578-0654C83A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分治算法：自下而上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A2C8A-C00A-46CE-BDA4-CD155509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400" dirty="0"/>
              <a:t>目标：进一步改进算法复杂性</a:t>
            </a:r>
          </a:p>
          <a:p>
            <a:pPr eaLnBrk="1" hangingPunct="1"/>
            <a:r>
              <a:rPr lang="zh-CN" altLang="en-US" sz="2400" dirty="0"/>
              <a:t>将序列</a:t>
            </a:r>
            <a:r>
              <a:rPr lang="en-US" altLang="zh-CN" sz="2400" dirty="0"/>
              <a:t>a[1:n]</a:t>
            </a:r>
            <a:r>
              <a:rPr lang="zh-CN" altLang="en-US" sz="2400" dirty="0"/>
              <a:t>分解为长度相等的</a:t>
            </a:r>
            <a:r>
              <a:rPr lang="en-US" altLang="zh-CN" sz="2400" dirty="0"/>
              <a:t>2</a:t>
            </a:r>
            <a:r>
              <a:rPr lang="zh-CN" altLang="en-US" sz="2400" dirty="0"/>
              <a:t>段</a:t>
            </a:r>
            <a:r>
              <a:rPr lang="en-US" altLang="zh-CN" sz="2400" dirty="0"/>
              <a:t>a[1:n/2]</a:t>
            </a:r>
            <a:r>
              <a:rPr lang="zh-CN" altLang="en-US" sz="2400" dirty="0"/>
              <a:t>和</a:t>
            </a:r>
            <a:r>
              <a:rPr lang="en-US" altLang="zh-CN" sz="2400" dirty="0"/>
              <a:t>a[n/2+1:n]</a:t>
            </a:r>
            <a:r>
              <a:rPr lang="zh-CN" altLang="en-US" sz="2400" dirty="0"/>
              <a:t>，分别求出这</a:t>
            </a:r>
            <a:r>
              <a:rPr lang="en-US" altLang="zh-CN" sz="2400" dirty="0"/>
              <a:t>2</a:t>
            </a:r>
            <a:r>
              <a:rPr lang="zh-CN" altLang="en-US" sz="2400" dirty="0"/>
              <a:t>个子段的和，与</a:t>
            </a:r>
            <a:r>
              <a:rPr lang="en-US" altLang="zh-CN" sz="2400" dirty="0"/>
              <a:t>a[1:n]</a:t>
            </a:r>
            <a:r>
              <a:rPr lang="zh-CN" altLang="en-US" sz="2400" dirty="0"/>
              <a:t>的最大子段和相比，有三种情况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情况</a:t>
            </a:r>
            <a:r>
              <a:rPr lang="en-US" altLang="zh-CN" sz="2400" dirty="0"/>
              <a:t>1. a[1:n/2]</a:t>
            </a:r>
            <a:r>
              <a:rPr lang="zh-CN" altLang="en-US" sz="2400" dirty="0"/>
              <a:t>与</a:t>
            </a:r>
            <a:r>
              <a:rPr lang="en-US" altLang="zh-CN" sz="2400" dirty="0"/>
              <a:t>a[1:n]</a:t>
            </a:r>
            <a:r>
              <a:rPr lang="zh-CN" altLang="en-US" sz="2400" dirty="0"/>
              <a:t>的最大子段和相同</a:t>
            </a:r>
            <a:endParaRPr lang="en-US" altLang="zh-CN" sz="2400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最大子段落在前半部分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情况</a:t>
            </a:r>
            <a:r>
              <a:rPr lang="en-US" altLang="zh-CN" dirty="0"/>
              <a:t>2. a[n/2+1:n]</a:t>
            </a:r>
            <a:r>
              <a:rPr lang="zh-CN" altLang="en-US" dirty="0"/>
              <a:t>与</a:t>
            </a:r>
            <a:r>
              <a:rPr lang="en-US" altLang="zh-CN" dirty="0"/>
              <a:t>a[1:n]</a:t>
            </a:r>
            <a:r>
              <a:rPr lang="zh-CN" altLang="en-US" dirty="0"/>
              <a:t>的最大子段和相同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最大子段落在后半部分</a:t>
            </a:r>
            <a:endParaRPr lang="en-US" altLang="zh-CN" dirty="0">
              <a:solidFill>
                <a:srgbClr val="FF3300"/>
              </a:solidFill>
            </a:endParaRPr>
          </a:p>
          <a:p>
            <a:endParaRPr lang="en-US" altLang="zh-CN" sz="2400" dirty="0">
              <a:solidFill>
                <a:srgbClr val="FF3300"/>
              </a:solidFill>
            </a:endParaRPr>
          </a:p>
          <a:p>
            <a:r>
              <a:rPr lang="zh-CN" altLang="en-US" sz="2400" dirty="0">
                <a:solidFill>
                  <a:srgbClr val="FF3300"/>
                </a:solidFill>
              </a:rPr>
              <a:t>情况</a:t>
            </a:r>
            <a:r>
              <a:rPr lang="en-US" altLang="zh-CN" dirty="0">
                <a:solidFill>
                  <a:srgbClr val="FF3300"/>
                </a:solidFill>
              </a:rPr>
              <a:t>3. </a:t>
            </a:r>
            <a:r>
              <a:rPr lang="en-US" altLang="zh-CN" sz="2400" dirty="0"/>
              <a:t>a[1:n]</a:t>
            </a:r>
            <a:r>
              <a:rPr lang="zh-CN" altLang="en-US" sz="2400" dirty="0"/>
              <a:t>的最大子段和为                     </a:t>
            </a:r>
          </a:p>
          <a:p>
            <a:pPr eaLnBrk="1" hangingPunct="1">
              <a:buNone/>
            </a:pPr>
            <a:r>
              <a:rPr lang="zh-CN" altLang="en-US" sz="2400" dirty="0"/>
              <a:t>，并且</a:t>
            </a:r>
            <a:r>
              <a:rPr lang="en-US" altLang="zh-CN" sz="2400" dirty="0"/>
              <a:t>1</a:t>
            </a:r>
            <a:r>
              <a:rPr lang="en-US" altLang="zh-CN" sz="2600" dirty="0"/>
              <a:t>≤</a:t>
            </a:r>
            <a:r>
              <a:rPr lang="en-US" altLang="zh-CN" sz="2400" dirty="0"/>
              <a:t>i </a:t>
            </a:r>
            <a:r>
              <a:rPr lang="en-US" altLang="zh-CN" sz="2600" dirty="0"/>
              <a:t>≤</a:t>
            </a:r>
            <a:r>
              <a:rPr lang="en-US" altLang="zh-CN" sz="2400" dirty="0"/>
              <a:t> n/2, n/2+1 </a:t>
            </a:r>
            <a:r>
              <a:rPr lang="en-US" altLang="zh-CN" sz="2600" dirty="0"/>
              <a:t>≤</a:t>
            </a:r>
            <a:r>
              <a:rPr lang="en-US" altLang="zh-CN" sz="2400" dirty="0"/>
              <a:t> j </a:t>
            </a:r>
            <a:r>
              <a:rPr lang="en-US" altLang="zh-CN" sz="2600" dirty="0"/>
              <a:t>≤</a:t>
            </a:r>
            <a:r>
              <a:rPr lang="en-US" altLang="zh-CN" sz="2400" dirty="0"/>
              <a:t> n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FF3300"/>
                </a:solidFill>
              </a:rPr>
              <a:t>最大子段横跨中点</a:t>
            </a:r>
          </a:p>
          <a:p>
            <a:endParaRPr lang="zh-CN" altLang="en-US" dirty="0"/>
          </a:p>
          <a:p>
            <a:pPr eaLnBrk="1" hangingPunct="1"/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DCC3D-FCFF-49B1-BD5E-299D0ED7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7D590-BA7A-48A7-8926-870BC54F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9A709-FBEB-4DA1-88E2-281A16AA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649200F-EC35-48B0-ADD4-FBECD82EE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3739"/>
              </p:ext>
            </p:extLst>
          </p:nvPr>
        </p:nvGraphicFramePr>
        <p:xfrm>
          <a:off x="4447554" y="2807196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2">
            <a:extLst>
              <a:ext uri="{FF2B5EF4-FFF2-40B4-BE49-F238E27FC236}">
                <a16:creationId xmlns:a16="http://schemas.microsoft.com/office/drawing/2014/main" id="{0E43C772-C8CC-44BE-81EF-030D1501164A}"/>
              </a:ext>
            </a:extLst>
          </p:cNvPr>
          <p:cNvSpPr txBox="1"/>
          <p:nvPr/>
        </p:nvSpPr>
        <p:spPr>
          <a:xfrm>
            <a:off x="6139938" y="2437862"/>
            <a:ext cx="42402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68D020E-7B8E-43B7-AF3A-6A53F256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58365"/>
              </p:ext>
            </p:extLst>
          </p:nvPr>
        </p:nvGraphicFramePr>
        <p:xfrm>
          <a:off x="4447554" y="3925944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67BE45-04BD-4B1C-A384-FBAEE7972882}"/>
              </a:ext>
            </a:extLst>
          </p:cNvPr>
          <p:cNvSpPr txBox="1"/>
          <p:nvPr/>
        </p:nvSpPr>
        <p:spPr>
          <a:xfrm>
            <a:off x="7255866" y="3565904"/>
            <a:ext cx="4411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E5F6116-C068-45FF-9C3F-EF27C7596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91477"/>
              </p:ext>
            </p:extLst>
          </p:nvPr>
        </p:nvGraphicFramePr>
        <p:xfrm>
          <a:off x="4224785" y="4586457"/>
          <a:ext cx="694429" cy="81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8" r:id="rId3" imgW="368300" imgH="431800" progId="Equation.DSMT4">
                  <p:embed/>
                </p:oleObj>
              </mc:Choice>
              <mc:Fallback>
                <p:oleObj r:id="rId3" imgW="368300" imgH="431800" progId="Equation.DSMT4">
                  <p:embed/>
                  <p:pic>
                    <p:nvPicPr>
                      <p:cNvPr id="59396" name="Object 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4224785" y="4586457"/>
                        <a:ext cx="694429" cy="813584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7EB8F8A-CF26-4CFC-8E57-334A58F5E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62932"/>
              </p:ext>
            </p:extLst>
          </p:nvPr>
        </p:nvGraphicFramePr>
        <p:xfrm>
          <a:off x="4447554" y="5876383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0">
            <a:extLst>
              <a:ext uri="{FF2B5EF4-FFF2-40B4-BE49-F238E27FC236}">
                <a16:creationId xmlns:a16="http://schemas.microsoft.com/office/drawing/2014/main" id="{819BD8AD-8F6C-40B5-9981-8C3381405FAB}"/>
              </a:ext>
            </a:extLst>
          </p:cNvPr>
          <p:cNvSpPr txBox="1"/>
          <p:nvPr/>
        </p:nvSpPr>
        <p:spPr>
          <a:xfrm>
            <a:off x="6607794" y="5516343"/>
            <a:ext cx="4411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DD15200B-D6B2-462C-B838-7D60DDE97064}"/>
              </a:ext>
            </a:extLst>
          </p:cNvPr>
          <p:cNvSpPr/>
          <p:nvPr/>
        </p:nvSpPr>
        <p:spPr bwMode="auto">
          <a:xfrm rot="16200000">
            <a:off x="6427774" y="3977463"/>
            <a:ext cx="648072" cy="3168352"/>
          </a:xfrm>
          <a:prstGeom prst="rightBrac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58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E1569-8F31-41C9-A0F3-54A5DCC4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3157A-D7C5-47B8-8877-F850CDE8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2321511"/>
            <a:ext cx="8897136" cy="4211262"/>
          </a:xfrm>
        </p:spPr>
        <p:txBody>
          <a:bodyPr/>
          <a:lstStyle/>
          <a:p>
            <a:r>
              <a:rPr lang="zh-CN" altLang="en-US" sz="2400" dirty="0"/>
              <a:t>算法</a:t>
            </a:r>
            <a:r>
              <a:rPr lang="en-US" altLang="zh-CN" sz="2400" dirty="0"/>
              <a:t>1——</a:t>
            </a:r>
            <a:r>
              <a:rPr lang="zh-CN" altLang="en-US" sz="2400" dirty="0"/>
              <a:t>基于递归分治</a:t>
            </a:r>
          </a:p>
          <a:p>
            <a:pPr lvl="1"/>
            <a:r>
              <a:rPr lang="en-US" altLang="zh-CN" dirty="0"/>
              <a:t>F(n)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      1.  if</a:t>
            </a:r>
            <a:r>
              <a:rPr lang="en-US" altLang="zh-CN" sz="2400" dirty="0"/>
              <a:t> (n &lt;= 1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   2.      else </a:t>
            </a:r>
            <a:r>
              <a:rPr lang="en-US" altLang="zh-CN" sz="2400" b="1" dirty="0"/>
              <a:t>return</a:t>
            </a:r>
            <a:r>
              <a:rPr lang="en-US" altLang="zh-CN" sz="2400" dirty="0"/>
              <a:t> F(n-1)+</a:t>
            </a:r>
            <a:r>
              <a:rPr lang="en-US" altLang="zh-CN" sz="2400" b="1" dirty="0"/>
              <a:t> F</a:t>
            </a:r>
            <a:r>
              <a:rPr lang="en-US" altLang="zh-CN" sz="2400" dirty="0"/>
              <a:t>(n-2);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/>
              <a:t>  </a:t>
            </a:r>
          </a:p>
          <a:p>
            <a:pPr lvl="1"/>
            <a:r>
              <a:rPr lang="zh-CN" altLang="en-US" dirty="0"/>
              <a:t>问题：</a:t>
            </a:r>
            <a:r>
              <a:rPr lang="zh-CN" altLang="en-US" sz="2400" dirty="0"/>
              <a:t>复杂性</a:t>
            </a:r>
            <a:r>
              <a:rPr lang="en-US" altLang="zh-CN" sz="2400" i="1" dirty="0"/>
              <a:t>O</a:t>
            </a:r>
            <a:r>
              <a:rPr lang="en-US" altLang="zh-CN" sz="2400" dirty="0"/>
              <a:t>(2</a:t>
            </a:r>
            <a:r>
              <a:rPr lang="en-US" altLang="zh-CN" sz="2400" baseline="30000" dirty="0"/>
              <a:t>n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dirty="0"/>
              <a:t>原因</a:t>
            </a:r>
            <a:endParaRPr lang="en-US" altLang="zh-CN" dirty="0"/>
          </a:p>
          <a:p>
            <a:pPr lvl="2"/>
            <a:r>
              <a:rPr lang="zh-CN" altLang="en-US" b="1" u="sng" dirty="0">
                <a:solidFill>
                  <a:srgbClr val="FF3300"/>
                </a:solidFill>
              </a:rPr>
              <a:t>自上而下的</a:t>
            </a:r>
            <a:r>
              <a:rPr lang="zh-CN" altLang="en-US" dirty="0"/>
              <a:t>递归计算过程中，一些子问题被多次重复计算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AF4C1-AD91-4FE2-9108-FD2A8CDB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A940C-5ED4-40A3-9571-30CDFE5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7158C-E3C5-4F5E-984D-A953EC9E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F3D8EA0-6B3B-4877-AE66-0997595F112A}"/>
              </a:ext>
            </a:extLst>
          </p:cNvPr>
          <p:cNvSpPr txBox="1"/>
          <p:nvPr/>
        </p:nvSpPr>
        <p:spPr>
          <a:xfrm>
            <a:off x="254786" y="902471"/>
            <a:ext cx="1667444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Fibonacci</a:t>
            </a:r>
            <a:r>
              <a:rPr lang="zh-CN" altLang="en-US" sz="2400" dirty="0">
                <a:ea typeface="微软雅黑 Light" panose="020B0502040204020203" pitchFamily="34" charset="-122"/>
              </a:rPr>
              <a:t>数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06E01F30-78B0-4F70-85E0-F846F1FBC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630281"/>
              </p:ext>
            </p:extLst>
          </p:nvPr>
        </p:nvGraphicFramePr>
        <p:xfrm>
          <a:off x="2420937" y="837014"/>
          <a:ext cx="430212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8" r:id="rId3" imgW="2120900" imgH="711200" progId="Equation.DSMT4">
                  <p:embed/>
                </p:oleObj>
              </mc:Choice>
              <mc:Fallback>
                <p:oleObj r:id="rId3" imgW="2120900" imgH="711200" progId="Equation.DSMT4">
                  <p:embed/>
                  <p:pic>
                    <p:nvPicPr>
                      <p:cNvPr id="9220" name="Object 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420937" y="837014"/>
                        <a:ext cx="4302125" cy="14430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461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6BDBB6-E1D0-4481-8C3F-9CDD2106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endParaRPr lang="en-US" altLang="zh-CN" dirty="0">
              <a:latin typeface="+mn-lt"/>
            </a:endParaRPr>
          </a:p>
          <a:p>
            <a:pPr marL="0" indent="0" eaLnBrk="1" hangingPunct="1">
              <a:buNone/>
            </a:pPr>
            <a:endParaRPr lang="en-US" altLang="zh-CN" sz="2400" dirty="0">
              <a:latin typeface="+mn-lt"/>
            </a:endParaRPr>
          </a:p>
          <a:p>
            <a:pPr eaLnBrk="1" hangingPunct="1"/>
            <a:r>
              <a:rPr lang="zh-CN" altLang="en-US" sz="2400" dirty="0">
                <a:latin typeface="+mn-lt"/>
              </a:rPr>
              <a:t>对第</a:t>
            </a:r>
            <a:r>
              <a:rPr lang="en-US" altLang="zh-CN" sz="2400" dirty="0">
                <a:latin typeface="+mn-lt"/>
              </a:rPr>
              <a:t>3</a:t>
            </a:r>
            <a:r>
              <a:rPr lang="zh-CN" altLang="en-US" sz="2400" dirty="0">
                <a:latin typeface="+mn-lt"/>
              </a:rPr>
              <a:t>种情况，</a:t>
            </a:r>
            <a:r>
              <a:rPr lang="en-US" altLang="zh-CN" sz="2400" dirty="0">
                <a:solidFill>
                  <a:srgbClr val="FF3300"/>
                </a:solidFill>
                <a:latin typeface="+mn-lt"/>
              </a:rPr>
              <a:t>a[n/2]</a:t>
            </a:r>
            <a:r>
              <a:rPr lang="zh-CN" altLang="en-US" sz="2400" dirty="0">
                <a:solidFill>
                  <a:srgbClr val="FF3300"/>
                </a:solidFill>
                <a:latin typeface="+mn-lt"/>
              </a:rPr>
              <a:t>和</a:t>
            </a:r>
            <a:r>
              <a:rPr lang="en-US" altLang="zh-CN" sz="2400" dirty="0">
                <a:solidFill>
                  <a:srgbClr val="FF3300"/>
                </a:solidFill>
                <a:latin typeface="+mn-lt"/>
              </a:rPr>
              <a:t>a[n/2+1] </a:t>
            </a:r>
            <a:r>
              <a:rPr lang="zh-CN" altLang="en-US" sz="2600" dirty="0">
                <a:latin typeface="+mn-lt"/>
              </a:rPr>
              <a:t>一定</a:t>
            </a:r>
            <a:r>
              <a:rPr lang="zh-CN" altLang="en-US" sz="2400" dirty="0">
                <a:solidFill>
                  <a:srgbClr val="FF3300"/>
                </a:solidFill>
                <a:latin typeface="+mn-lt"/>
              </a:rPr>
              <a:t>在最优子序列中：</a:t>
            </a:r>
            <a:endParaRPr lang="en-US" altLang="zh-CN" sz="2400" dirty="0">
              <a:solidFill>
                <a:srgbClr val="FF3300"/>
              </a:solidFill>
              <a:latin typeface="+mn-lt"/>
            </a:endParaRPr>
          </a:p>
          <a:p>
            <a:pPr marL="0" indent="0" eaLnBrk="1" hangingPunct="1">
              <a:buNone/>
            </a:pPr>
            <a:endParaRPr lang="en-US" altLang="zh-CN" sz="2400" dirty="0">
              <a:solidFill>
                <a:srgbClr val="FF3300"/>
              </a:solidFill>
              <a:latin typeface="+mn-lt"/>
            </a:endParaRPr>
          </a:p>
          <a:p>
            <a:pPr lvl="1"/>
            <a:r>
              <a:rPr lang="en-US" altLang="zh-CN" dirty="0">
                <a:latin typeface="+mn-lt"/>
              </a:rPr>
              <a:t>1) </a:t>
            </a:r>
            <a:r>
              <a:rPr lang="zh-CN" altLang="en-US" dirty="0">
                <a:latin typeface="+mn-lt"/>
              </a:rPr>
              <a:t>在</a:t>
            </a:r>
            <a:r>
              <a:rPr lang="en-US" altLang="zh-CN" dirty="0">
                <a:latin typeface="+mn-lt"/>
              </a:rPr>
              <a:t>a[1:n/2]</a:t>
            </a:r>
            <a:r>
              <a:rPr lang="zh-CN" altLang="en-US" dirty="0">
                <a:latin typeface="+mn-lt"/>
              </a:rPr>
              <a:t>中计算出</a:t>
            </a:r>
            <a:r>
              <a:rPr lang="en-US" altLang="zh-CN" dirty="0">
                <a:latin typeface="+mn-lt"/>
              </a:rPr>
              <a:t>S1=</a:t>
            </a:r>
          </a:p>
          <a:p>
            <a:pPr marL="268287" lvl="1" indent="0">
              <a:buNone/>
            </a:pPr>
            <a:endParaRPr lang="en-US" altLang="zh-CN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2) </a:t>
            </a:r>
            <a:r>
              <a:rPr lang="zh-CN" altLang="en-US" sz="2400" dirty="0">
                <a:latin typeface="+mn-lt"/>
              </a:rPr>
              <a:t>在</a:t>
            </a:r>
            <a:r>
              <a:rPr lang="en-US" altLang="zh-CN" sz="2400" dirty="0">
                <a:latin typeface="+mn-lt"/>
              </a:rPr>
              <a:t>a[n/2+1:n]</a:t>
            </a:r>
            <a:r>
              <a:rPr lang="zh-CN" altLang="en-US" sz="2400" dirty="0">
                <a:latin typeface="+mn-lt"/>
              </a:rPr>
              <a:t>中计算出</a:t>
            </a:r>
            <a:r>
              <a:rPr lang="en-US" altLang="zh-CN" sz="2400" dirty="0">
                <a:latin typeface="+mn-lt"/>
              </a:rPr>
              <a:t>S2=</a:t>
            </a:r>
          </a:p>
          <a:p>
            <a:pPr marL="268287" lvl="1" indent="0">
              <a:buNone/>
            </a:pP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3) </a:t>
            </a:r>
            <a:r>
              <a:rPr lang="zh-CN" altLang="en-US" sz="2400" dirty="0">
                <a:latin typeface="+mn-lt"/>
              </a:rPr>
              <a:t>最优值： </a:t>
            </a:r>
            <a:r>
              <a:rPr lang="en-US" altLang="zh-CN" sz="2400" dirty="0">
                <a:latin typeface="+mn-lt"/>
              </a:rPr>
              <a:t>S1+S2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C9F970-4B20-43EC-B044-2DF13817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7114A6-BF1F-44D5-AFC9-940F2CC4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3150" y="637604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AF6960-6B54-4D41-8B96-5F68214B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C70CD7-F7EE-438F-8EEE-9611FE130E6E}"/>
              </a:ext>
            </a:extLst>
          </p:cNvPr>
          <p:cNvSpPr/>
          <p:nvPr/>
        </p:nvSpPr>
        <p:spPr>
          <a:xfrm>
            <a:off x="527050" y="1427798"/>
            <a:ext cx="360363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720118D4-E611-4020-B05B-E813521448E6}"/>
              </a:ext>
            </a:extLst>
          </p:cNvPr>
          <p:cNvSpPr/>
          <p:nvPr/>
        </p:nvSpPr>
        <p:spPr>
          <a:xfrm rot="16200000">
            <a:off x="4078288" y="-1331277"/>
            <a:ext cx="387350" cy="4321175"/>
          </a:xfrm>
          <a:prstGeom prst="rightBrace">
            <a:avLst>
              <a:gd name="adj1" fmla="val 92964"/>
              <a:gd name="adj2" fmla="val 50000"/>
            </a:avLst>
          </a:prstGeom>
          <a:noFill/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0D166BB-1A2D-4706-BBF8-DD778F89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058230"/>
              </p:ext>
            </p:extLst>
          </p:nvPr>
        </p:nvGraphicFramePr>
        <p:xfrm>
          <a:off x="4343400" y="86360"/>
          <a:ext cx="588963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6" r:id="rId3" imgW="368300" imgH="431800" progId="Equation.DSMT4">
                  <p:embed/>
                </p:oleObj>
              </mc:Choice>
              <mc:Fallback>
                <p:oleObj r:id="rId3" imgW="368300" imgH="431800" progId="Equation.DSMT4">
                  <p:embed/>
                  <p:pic>
                    <p:nvPicPr>
                      <p:cNvPr id="60422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3400" y="86360"/>
                        <a:ext cx="588963" cy="690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095D47B-C921-4003-8D38-129221D5744F}"/>
              </a:ext>
            </a:extLst>
          </p:cNvPr>
          <p:cNvSpPr/>
          <p:nvPr/>
        </p:nvSpPr>
        <p:spPr>
          <a:xfrm>
            <a:off x="4127500" y="994410"/>
            <a:ext cx="973138" cy="36671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a[n/2+1]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858BC0-0F9A-4FD0-B169-D2FB8CBF3D10}"/>
              </a:ext>
            </a:extLst>
          </p:cNvPr>
          <p:cNvSpPr/>
          <p:nvPr/>
        </p:nvSpPr>
        <p:spPr>
          <a:xfrm>
            <a:off x="887413" y="1427798"/>
            <a:ext cx="360362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59B55B-FBD5-4937-B406-583E6C7BFF8C}"/>
              </a:ext>
            </a:extLst>
          </p:cNvPr>
          <p:cNvSpPr/>
          <p:nvPr/>
        </p:nvSpPr>
        <p:spPr>
          <a:xfrm>
            <a:off x="1247775" y="1427798"/>
            <a:ext cx="360363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64CC4-E58C-4010-A456-C81DC1A0557C}"/>
              </a:ext>
            </a:extLst>
          </p:cNvPr>
          <p:cNvSpPr/>
          <p:nvPr/>
        </p:nvSpPr>
        <p:spPr>
          <a:xfrm>
            <a:off x="1608138" y="1427798"/>
            <a:ext cx="360362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C81A1B-3B19-4B46-9E29-A705FE64303E}"/>
              </a:ext>
            </a:extLst>
          </p:cNvPr>
          <p:cNvSpPr/>
          <p:nvPr/>
        </p:nvSpPr>
        <p:spPr>
          <a:xfrm>
            <a:off x="1966913" y="1427798"/>
            <a:ext cx="360362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088089-6B62-4B76-B698-D78115268916}"/>
              </a:ext>
            </a:extLst>
          </p:cNvPr>
          <p:cNvSpPr/>
          <p:nvPr/>
        </p:nvSpPr>
        <p:spPr>
          <a:xfrm>
            <a:off x="2327275" y="1427798"/>
            <a:ext cx="360363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89901-25DA-4FC4-B055-94D940AB7EBA}"/>
              </a:ext>
            </a:extLst>
          </p:cNvPr>
          <p:cNvSpPr/>
          <p:nvPr/>
        </p:nvSpPr>
        <p:spPr>
          <a:xfrm>
            <a:off x="2687638" y="1427798"/>
            <a:ext cx="360362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A4DD75-A397-4A10-962F-47D40F39AE81}"/>
              </a:ext>
            </a:extLst>
          </p:cNvPr>
          <p:cNvSpPr/>
          <p:nvPr/>
        </p:nvSpPr>
        <p:spPr>
          <a:xfrm>
            <a:off x="3048000" y="1427798"/>
            <a:ext cx="360363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0212A-2D7D-4E06-8F58-ECC2CDD67788}"/>
              </a:ext>
            </a:extLst>
          </p:cNvPr>
          <p:cNvSpPr/>
          <p:nvPr/>
        </p:nvSpPr>
        <p:spPr>
          <a:xfrm>
            <a:off x="3406775" y="1427798"/>
            <a:ext cx="360363" cy="287337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2F336F-4458-4A54-8B70-D2CDA9FA47A1}"/>
              </a:ext>
            </a:extLst>
          </p:cNvPr>
          <p:cNvSpPr/>
          <p:nvPr/>
        </p:nvSpPr>
        <p:spPr>
          <a:xfrm>
            <a:off x="3767138" y="1384935"/>
            <a:ext cx="360362" cy="373063"/>
          </a:xfrm>
          <a:prstGeom prst="rect">
            <a:avLst/>
          </a:prstGeom>
          <a:solidFill>
            <a:srgbClr val="FFC0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6F6AF-8F91-4A00-8646-025F637CA163}"/>
              </a:ext>
            </a:extLst>
          </p:cNvPr>
          <p:cNvSpPr/>
          <p:nvPr/>
        </p:nvSpPr>
        <p:spPr>
          <a:xfrm>
            <a:off x="4127500" y="1384935"/>
            <a:ext cx="360363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F949C6-7C08-4D53-BF80-E948824ADC14}"/>
              </a:ext>
            </a:extLst>
          </p:cNvPr>
          <p:cNvSpPr/>
          <p:nvPr/>
        </p:nvSpPr>
        <p:spPr>
          <a:xfrm>
            <a:off x="4487863" y="142779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7F44A-82E4-4A9E-9166-26C714D1DBE6}"/>
              </a:ext>
            </a:extLst>
          </p:cNvPr>
          <p:cNvSpPr/>
          <p:nvPr/>
        </p:nvSpPr>
        <p:spPr>
          <a:xfrm>
            <a:off x="4848225" y="142779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BFECDA-AEAF-4747-96A4-6266945A141A}"/>
              </a:ext>
            </a:extLst>
          </p:cNvPr>
          <p:cNvSpPr/>
          <p:nvPr/>
        </p:nvSpPr>
        <p:spPr>
          <a:xfrm>
            <a:off x="5208588" y="142779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CC34C6-95EB-4180-BAB0-37462C524B02}"/>
              </a:ext>
            </a:extLst>
          </p:cNvPr>
          <p:cNvSpPr/>
          <p:nvPr/>
        </p:nvSpPr>
        <p:spPr>
          <a:xfrm>
            <a:off x="5567363" y="142779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41E6C5-1519-4109-B00E-8AE4DB9F43EC}"/>
              </a:ext>
            </a:extLst>
          </p:cNvPr>
          <p:cNvSpPr/>
          <p:nvPr/>
        </p:nvSpPr>
        <p:spPr>
          <a:xfrm>
            <a:off x="5927725" y="142779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F4414-B90F-4E38-91AE-DAB8B50BBF2A}"/>
              </a:ext>
            </a:extLst>
          </p:cNvPr>
          <p:cNvSpPr/>
          <p:nvPr/>
        </p:nvSpPr>
        <p:spPr>
          <a:xfrm>
            <a:off x="6288088" y="142779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C939C-75E7-4573-A545-0EA09BFCFDE9}"/>
              </a:ext>
            </a:extLst>
          </p:cNvPr>
          <p:cNvSpPr/>
          <p:nvPr/>
        </p:nvSpPr>
        <p:spPr>
          <a:xfrm>
            <a:off x="6648450" y="142779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A798DF-A2D2-4FE9-8D24-F7F8D216C089}"/>
              </a:ext>
            </a:extLst>
          </p:cNvPr>
          <p:cNvSpPr/>
          <p:nvPr/>
        </p:nvSpPr>
        <p:spPr>
          <a:xfrm>
            <a:off x="7007225" y="142779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60FC2F-4897-4715-B906-4F8051D4273D}"/>
              </a:ext>
            </a:extLst>
          </p:cNvPr>
          <p:cNvSpPr/>
          <p:nvPr/>
        </p:nvSpPr>
        <p:spPr>
          <a:xfrm>
            <a:off x="7367588" y="142779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DA25BDC7-8AFD-4051-A06C-9B2F7806BBAC}"/>
              </a:ext>
            </a:extLst>
          </p:cNvPr>
          <p:cNvSpPr/>
          <p:nvPr/>
        </p:nvSpPr>
        <p:spPr>
          <a:xfrm>
            <a:off x="3551238" y="851535"/>
            <a:ext cx="973137" cy="36671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a[n/2]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37">
            <a:extLst>
              <a:ext uri="{FF2B5EF4-FFF2-40B4-BE49-F238E27FC236}">
                <a16:creationId xmlns:a16="http://schemas.microsoft.com/office/drawing/2014/main" id="{90CDF1E4-2719-458E-A0ED-176A588A53E2}"/>
              </a:ext>
            </a:extLst>
          </p:cNvPr>
          <p:cNvSpPr txBox="1"/>
          <p:nvPr/>
        </p:nvSpPr>
        <p:spPr>
          <a:xfrm>
            <a:off x="2019300" y="1015048"/>
            <a:ext cx="2349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1F3A2A60-AF73-44CB-9BAD-B6548F7A6D83}"/>
              </a:ext>
            </a:extLst>
          </p:cNvPr>
          <p:cNvSpPr txBox="1"/>
          <p:nvPr/>
        </p:nvSpPr>
        <p:spPr>
          <a:xfrm>
            <a:off x="6338888" y="1015048"/>
            <a:ext cx="2349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32" name="Line 40">
            <a:extLst>
              <a:ext uri="{FF2B5EF4-FFF2-40B4-BE49-F238E27FC236}">
                <a16:creationId xmlns:a16="http://schemas.microsoft.com/office/drawing/2014/main" id="{01461343-9CC7-4AC7-9B95-29B342CD5B33}"/>
              </a:ext>
            </a:extLst>
          </p:cNvPr>
          <p:cNvSpPr/>
          <p:nvPr/>
        </p:nvSpPr>
        <p:spPr>
          <a:xfrm>
            <a:off x="4169266" y="1615264"/>
            <a:ext cx="0" cy="792162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41">
            <a:extLst>
              <a:ext uri="{FF2B5EF4-FFF2-40B4-BE49-F238E27FC236}">
                <a16:creationId xmlns:a16="http://schemas.microsoft.com/office/drawing/2014/main" id="{D64C4757-ADF5-48A6-9846-0CAD9ABB6EE0}"/>
              </a:ext>
            </a:extLst>
          </p:cNvPr>
          <p:cNvSpPr/>
          <p:nvPr/>
        </p:nvSpPr>
        <p:spPr>
          <a:xfrm>
            <a:off x="4169266" y="2048651"/>
            <a:ext cx="2447925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diamond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42">
            <a:extLst>
              <a:ext uri="{FF2B5EF4-FFF2-40B4-BE49-F238E27FC236}">
                <a16:creationId xmlns:a16="http://schemas.microsoft.com/office/drawing/2014/main" id="{EBC58635-F538-4134-900F-A1B5E46A3EE4}"/>
              </a:ext>
            </a:extLst>
          </p:cNvPr>
          <p:cNvSpPr/>
          <p:nvPr/>
        </p:nvSpPr>
        <p:spPr>
          <a:xfrm flipH="1">
            <a:off x="1721341" y="2048651"/>
            <a:ext cx="2447925" cy="0"/>
          </a:xfrm>
          <a:prstGeom prst="line">
            <a:avLst/>
          </a:prstGeom>
          <a:ln w="6350" cap="flat" cmpd="sng">
            <a:solidFill>
              <a:srgbClr val="FF3300"/>
            </a:solidFill>
            <a:prstDash val="solid"/>
            <a:headEnd type="diamond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43">
            <a:extLst>
              <a:ext uri="{FF2B5EF4-FFF2-40B4-BE49-F238E27FC236}">
                <a16:creationId xmlns:a16="http://schemas.microsoft.com/office/drawing/2014/main" id="{45589A26-B937-4340-8377-05AEFFBF3CA3}"/>
              </a:ext>
            </a:extLst>
          </p:cNvPr>
          <p:cNvSpPr/>
          <p:nvPr/>
        </p:nvSpPr>
        <p:spPr>
          <a:xfrm rot="5400000" flipV="1">
            <a:off x="2786554" y="1196164"/>
            <a:ext cx="387350" cy="2233612"/>
          </a:xfrm>
          <a:prstGeom prst="rightBrace">
            <a:avLst>
              <a:gd name="adj1" fmla="val 48053"/>
              <a:gd name="adj2" fmla="val 50000"/>
            </a:avLst>
          </a:prstGeom>
          <a:noFill/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44">
            <a:extLst>
              <a:ext uri="{FF2B5EF4-FFF2-40B4-BE49-F238E27FC236}">
                <a16:creationId xmlns:a16="http://schemas.microsoft.com/office/drawing/2014/main" id="{092C856A-8A78-41B8-A562-7A6F854BFD0D}"/>
              </a:ext>
            </a:extLst>
          </p:cNvPr>
          <p:cNvSpPr txBox="1"/>
          <p:nvPr/>
        </p:nvSpPr>
        <p:spPr>
          <a:xfrm>
            <a:off x="2440479" y="2480451"/>
            <a:ext cx="92075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lefts</a:t>
            </a:r>
          </a:p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leftsum</a:t>
            </a:r>
          </a:p>
        </p:txBody>
      </p:sp>
      <p:sp>
        <p:nvSpPr>
          <p:cNvPr id="37" name="AutoShape 45">
            <a:extLst>
              <a:ext uri="{FF2B5EF4-FFF2-40B4-BE49-F238E27FC236}">
                <a16:creationId xmlns:a16="http://schemas.microsoft.com/office/drawing/2014/main" id="{C540510E-DD6F-490B-BBF2-A9C1756BFC14}"/>
              </a:ext>
            </a:extLst>
          </p:cNvPr>
          <p:cNvSpPr/>
          <p:nvPr/>
        </p:nvSpPr>
        <p:spPr>
          <a:xfrm rot="5400000" flipV="1">
            <a:off x="5163041" y="1124726"/>
            <a:ext cx="387350" cy="2376488"/>
          </a:xfrm>
          <a:prstGeom prst="rightBrace">
            <a:avLst>
              <a:gd name="adj1" fmla="val 51127"/>
              <a:gd name="adj2" fmla="val 50000"/>
            </a:avLst>
          </a:prstGeom>
          <a:noFill/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Text Box 46">
            <a:extLst>
              <a:ext uri="{FF2B5EF4-FFF2-40B4-BE49-F238E27FC236}">
                <a16:creationId xmlns:a16="http://schemas.microsoft.com/office/drawing/2014/main" id="{EA345927-E49A-4E16-9E14-75EF0D418EDB}"/>
              </a:ext>
            </a:extLst>
          </p:cNvPr>
          <p:cNvSpPr txBox="1"/>
          <p:nvPr/>
        </p:nvSpPr>
        <p:spPr>
          <a:xfrm>
            <a:off x="4816966" y="2480451"/>
            <a:ext cx="1060450" cy="64135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rights</a:t>
            </a:r>
          </a:p>
          <a:p>
            <a:pPr lvl="0"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rightsum</a:t>
            </a:r>
          </a:p>
        </p:txBody>
      </p:sp>
      <p:sp>
        <p:nvSpPr>
          <p:cNvPr id="39" name="Line 48">
            <a:extLst>
              <a:ext uri="{FF2B5EF4-FFF2-40B4-BE49-F238E27FC236}">
                <a16:creationId xmlns:a16="http://schemas.microsoft.com/office/drawing/2014/main" id="{7E616A14-CA55-4077-BAD4-53873766E0BC}"/>
              </a:ext>
            </a:extLst>
          </p:cNvPr>
          <p:cNvSpPr/>
          <p:nvPr/>
        </p:nvSpPr>
        <p:spPr>
          <a:xfrm flipV="1">
            <a:off x="2919411" y="1736620"/>
            <a:ext cx="920751" cy="1575534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ne 49">
            <a:extLst>
              <a:ext uri="{FF2B5EF4-FFF2-40B4-BE49-F238E27FC236}">
                <a16:creationId xmlns:a16="http://schemas.microsoft.com/office/drawing/2014/main" id="{89FFCFE5-504C-45ED-A427-A365C1E94D0D}"/>
              </a:ext>
            </a:extLst>
          </p:cNvPr>
          <p:cNvSpPr/>
          <p:nvPr/>
        </p:nvSpPr>
        <p:spPr>
          <a:xfrm flipV="1">
            <a:off x="3808109" y="1715134"/>
            <a:ext cx="548805" cy="1713863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" name="Object 31">
            <a:extLst>
              <a:ext uri="{FF2B5EF4-FFF2-40B4-BE49-F238E27FC236}">
                <a16:creationId xmlns:a16="http://schemas.microsoft.com/office/drawing/2014/main" id="{F97329E9-C088-4871-9BFF-0E5D286B1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1848"/>
              </p:ext>
            </p:extLst>
          </p:nvPr>
        </p:nvGraphicFramePr>
        <p:xfrm>
          <a:off x="4022417" y="3927984"/>
          <a:ext cx="14160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7" r:id="rId5" imgW="685800" imgH="431800" progId="Equation.DSMT4">
                  <p:embed/>
                </p:oleObj>
              </mc:Choice>
              <mc:Fallback>
                <p:oleObj r:id="rId5" imgW="685800" imgH="431800" progId="Equation.DSMT4">
                  <p:embed/>
                  <p:pic>
                    <p:nvPicPr>
                      <p:cNvPr id="60419" name="Object 31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4022417" y="3927984"/>
                        <a:ext cx="1416050" cy="8921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1">
            <a:extLst>
              <a:ext uri="{FF2B5EF4-FFF2-40B4-BE49-F238E27FC236}">
                <a16:creationId xmlns:a16="http://schemas.microsoft.com/office/drawing/2014/main" id="{2EAE7FB4-17A1-47AA-AA37-0591FEB74A54}"/>
              </a:ext>
            </a:extLst>
          </p:cNvPr>
          <p:cNvSpPr txBox="1"/>
          <p:nvPr/>
        </p:nvSpPr>
        <p:spPr>
          <a:xfrm>
            <a:off x="5654818" y="4217158"/>
            <a:ext cx="2417650" cy="36933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从</a:t>
            </a:r>
            <a:r>
              <a:rPr lang="en-US" altLang="zh-CN" dirty="0">
                <a:ea typeface="微软雅黑 Light" panose="020B0502040204020203" pitchFamily="34" charset="-122"/>
              </a:rPr>
              <a:t>a[n/2]</a:t>
            </a:r>
            <a:r>
              <a:rPr lang="zh-CN" altLang="en-US" dirty="0">
                <a:ea typeface="微软雅黑 Light" panose="020B0502040204020203" pitchFamily="34" charset="-122"/>
              </a:rPr>
              <a:t>开始向左扫描</a:t>
            </a:r>
          </a:p>
        </p:txBody>
      </p:sp>
      <p:graphicFrame>
        <p:nvGraphicFramePr>
          <p:cNvPr id="43" name="Object 34">
            <a:extLst>
              <a:ext uri="{FF2B5EF4-FFF2-40B4-BE49-F238E27FC236}">
                <a16:creationId xmlns:a16="http://schemas.microsoft.com/office/drawing/2014/main" id="{DA773FF0-11AE-420D-8101-B1F31D2D4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25603"/>
              </p:ext>
            </p:extLst>
          </p:nvPr>
        </p:nvGraphicFramePr>
        <p:xfrm>
          <a:off x="4291967" y="4813843"/>
          <a:ext cx="1833242" cy="819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8" r:id="rId7" imgW="965200" imgH="431800" progId="Equation.DSMT4">
                  <p:embed/>
                </p:oleObj>
              </mc:Choice>
              <mc:Fallback>
                <p:oleObj r:id="rId7" imgW="965200" imgH="431800" progId="Equation.DSMT4">
                  <p:embed/>
                  <p:pic>
                    <p:nvPicPr>
                      <p:cNvPr id="60444" name="Object 34"/>
                      <p:cNvPicPr/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>
                      <a:xfrm>
                        <a:off x="4291967" y="4813843"/>
                        <a:ext cx="1833242" cy="819439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1">
            <a:extLst>
              <a:ext uri="{FF2B5EF4-FFF2-40B4-BE49-F238E27FC236}">
                <a16:creationId xmlns:a16="http://schemas.microsoft.com/office/drawing/2014/main" id="{3E95AFA4-4055-40C5-8ACE-ECA5330EAA74}"/>
              </a:ext>
            </a:extLst>
          </p:cNvPr>
          <p:cNvSpPr txBox="1"/>
          <p:nvPr/>
        </p:nvSpPr>
        <p:spPr>
          <a:xfrm>
            <a:off x="6125209" y="5038896"/>
            <a:ext cx="2667718" cy="369332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从</a:t>
            </a:r>
            <a:r>
              <a:rPr lang="en-US" altLang="zh-CN" dirty="0">
                <a:ea typeface="微软雅黑 Light" panose="020B0502040204020203" pitchFamily="34" charset="-122"/>
              </a:rPr>
              <a:t>a[n/2+1]</a:t>
            </a:r>
            <a:r>
              <a:rPr lang="zh-CN" altLang="en-US" dirty="0">
                <a:ea typeface="微软雅黑 Light" panose="020B0502040204020203" pitchFamily="34" charset="-122"/>
              </a:rPr>
              <a:t>开始向右扫描</a:t>
            </a: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0996F83B-5BE4-424B-B5F1-E01F8655F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12325"/>
              </p:ext>
            </p:extLst>
          </p:nvPr>
        </p:nvGraphicFramePr>
        <p:xfrm>
          <a:off x="3280856" y="5957741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TextBox 43">
            <a:extLst>
              <a:ext uri="{FF2B5EF4-FFF2-40B4-BE49-F238E27FC236}">
                <a16:creationId xmlns:a16="http://schemas.microsoft.com/office/drawing/2014/main" id="{800BC972-0047-4A8A-B3DB-94F32B6FDA63}"/>
              </a:ext>
            </a:extLst>
          </p:cNvPr>
          <p:cNvSpPr txBox="1"/>
          <p:nvPr/>
        </p:nvSpPr>
        <p:spPr>
          <a:xfrm>
            <a:off x="5019717" y="5640091"/>
            <a:ext cx="1152880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S1+S2=28</a:t>
            </a:r>
            <a:endParaRPr lang="zh-CN" altLang="en-US" sz="1600" dirty="0"/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385ACDD3-2C5B-4BCF-B15D-43A4ED337046}"/>
              </a:ext>
            </a:extLst>
          </p:cNvPr>
          <p:cNvSpPr txBox="1"/>
          <p:nvPr/>
        </p:nvSpPr>
        <p:spPr>
          <a:xfrm>
            <a:off x="4127501" y="634913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S1=10</a:t>
            </a:r>
            <a:endParaRPr lang="zh-CN" altLang="en-US" dirty="0"/>
          </a:p>
        </p:txBody>
      </p:sp>
      <p:sp>
        <p:nvSpPr>
          <p:cNvPr id="48" name="TextBox 45">
            <a:extLst>
              <a:ext uri="{FF2B5EF4-FFF2-40B4-BE49-F238E27FC236}">
                <a16:creationId xmlns:a16="http://schemas.microsoft.com/office/drawing/2014/main" id="{A4AAE584-EF45-487A-AC7D-4CCE18E720A8}"/>
              </a:ext>
            </a:extLst>
          </p:cNvPr>
          <p:cNvSpPr txBox="1"/>
          <p:nvPr/>
        </p:nvSpPr>
        <p:spPr>
          <a:xfrm>
            <a:off x="6161205" y="634913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S2=18</a:t>
            </a:r>
            <a:endParaRPr lang="zh-CN" altLang="en-US" dirty="0"/>
          </a:p>
        </p:txBody>
      </p:sp>
      <p:sp>
        <p:nvSpPr>
          <p:cNvPr id="49" name="AutoShape 39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C53B401-E2F2-4BD4-951A-E67E4D3E27FC}"/>
              </a:ext>
            </a:extLst>
          </p:cNvPr>
          <p:cNvSpPr/>
          <p:nvPr/>
        </p:nvSpPr>
        <p:spPr>
          <a:xfrm>
            <a:off x="8549928" y="4572534"/>
            <a:ext cx="467360" cy="234499"/>
          </a:xfrm>
          <a:prstGeom prst="actionButtonBackPrevious">
            <a:avLst/>
          </a:prstGeom>
          <a:solidFill>
            <a:srgbClr val="DDDDDD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844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4898BD-F968-41D2-B4BC-E8B0E8E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DCEC9C-756C-4E84-A89A-564C4878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2467" y="6227921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74F9CC-798D-4C2F-B434-8CA208D2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B9E914-4697-46F5-8591-8793207EA92E}"/>
              </a:ext>
            </a:extLst>
          </p:cNvPr>
          <p:cNvSpPr/>
          <p:nvPr/>
        </p:nvSpPr>
        <p:spPr>
          <a:xfrm>
            <a:off x="242615" y="280353"/>
            <a:ext cx="8713788" cy="600164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</a:rPr>
              <a:t>int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MaxSubSum</a:t>
            </a:r>
            <a:r>
              <a:rPr lang="en-US" altLang="zh-CN" sz="2400" dirty="0">
                <a:ea typeface="微软雅黑 Light" panose="020B0502040204020203" pitchFamily="34" charset="-122"/>
              </a:rPr>
              <a:t>(int  *a,        int left,      int right)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                                 </a:t>
            </a:r>
            <a:r>
              <a:rPr lang="zh-CN" altLang="en-US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数组   子段左界    子段右界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int sum=0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if (left= =right) sum=a[left] &gt;0 ? a[left]:0;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else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center=(left+right)/2;                        </a:t>
            </a:r>
            <a:endParaRPr lang="zh-CN" altLang="en-US" sz="2000" dirty="0">
              <a:solidFill>
                <a:srgbClr val="FF33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leftsum= MaxSubSum(a, left, center); </a:t>
            </a:r>
            <a:endParaRPr lang="zh-CN" altLang="en-US" sz="2000" dirty="0">
              <a:solidFill>
                <a:srgbClr val="FF33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zh-CN" altLang="en-US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          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int rightsum=MaxSubSum(a, center+1, right,); </a:t>
            </a:r>
          </a:p>
          <a:p>
            <a:pPr lvl="0" eaLnBrk="1" hangingPunct="1"/>
            <a:r>
              <a:rPr lang="zh-CN" altLang="en-US" sz="2400" b="1" dirty="0">
                <a:ea typeface="微软雅黑 Light" panose="020B0502040204020203" pitchFamily="34" charset="-122"/>
              </a:rPr>
              <a:t>                                                                        </a:t>
            </a:r>
            <a:endParaRPr lang="zh-CN" altLang="en-US" sz="2000" dirty="0">
              <a:solidFill>
                <a:srgbClr val="FF3300"/>
              </a:solidFill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s1=0;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lefts=0;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for (int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i=center; i &gt;= left; i--)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lefts</a:t>
            </a:r>
            <a:r>
              <a:rPr lang="en-US" altLang="zh-CN" sz="2400" b="1" dirty="0">
                <a:ea typeface="微软雅黑 Light" panose="020B0502040204020203" pitchFamily="34" charset="-122"/>
              </a:rPr>
              <a:t>+=a[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];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if (lefts&gt;s1) s1=lefts;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AF11291-E414-4E2A-BA5C-372FF416AAEE}"/>
              </a:ext>
            </a:extLst>
          </p:cNvPr>
          <p:cNvSpPr txBox="1"/>
          <p:nvPr/>
        </p:nvSpPr>
        <p:spPr>
          <a:xfrm>
            <a:off x="4956183" y="3785511"/>
            <a:ext cx="4060817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ea typeface="微软雅黑 Light" panose="020B0502040204020203" pitchFamily="34" charset="-122"/>
              </a:rPr>
              <a:t>第</a:t>
            </a:r>
            <a:r>
              <a:rPr lang="en-US" altLang="zh-CN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种情况，求左子段中的最优子段和值</a:t>
            </a:r>
            <a:r>
              <a:rPr lang="en-US" altLang="zh-CN" dirty="0">
                <a:ea typeface="微软雅黑 Light" panose="020B0502040204020203" pitchFamily="34" charset="-122"/>
              </a:rPr>
              <a:t>s1</a:t>
            </a:r>
            <a:r>
              <a:rPr lang="zh-CN" altLang="en-US" dirty="0">
                <a:ea typeface="微软雅黑 Light" panose="020B0502040204020203" pitchFamily="34" charset="-122"/>
              </a:rPr>
              <a:t>，由中点</a:t>
            </a:r>
            <a:r>
              <a:rPr lang="en-US" altLang="zh-CN" dirty="0">
                <a:ea typeface="微软雅黑 Light" panose="020B0502040204020203" pitchFamily="34" charset="-122"/>
              </a:rPr>
              <a:t>a[center]</a:t>
            </a:r>
            <a:r>
              <a:rPr lang="zh-CN" altLang="en-US" dirty="0">
                <a:ea typeface="微软雅黑 Light" panose="020B0502040204020203" pitchFamily="34" charset="-122"/>
              </a:rPr>
              <a:t>开始，自右向左搜索：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/>
            <a:r>
              <a:rPr lang="en-US" altLang="zh-CN" dirty="0">
                <a:ea typeface="微软雅黑 Light" panose="020B0502040204020203" pitchFamily="34" charset="-122"/>
              </a:rPr>
              <a:t>lefts</a:t>
            </a:r>
            <a:r>
              <a:rPr lang="zh-CN" altLang="en-US" dirty="0">
                <a:ea typeface="微软雅黑 Light" panose="020B0502040204020203" pitchFamily="34" charset="-122"/>
              </a:rPr>
              <a:t>：记录累加值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lvl="0"/>
            <a:r>
              <a:rPr lang="en-US" altLang="zh-CN" dirty="0">
                <a:ea typeface="微软雅黑 Light" panose="020B0502040204020203" pitchFamily="34" charset="-122"/>
              </a:rPr>
              <a:t>S1</a:t>
            </a:r>
            <a:r>
              <a:rPr lang="zh-CN" altLang="en-US" dirty="0">
                <a:ea typeface="微软雅黑 Light" panose="020B0502040204020203" pitchFamily="34" charset="-122"/>
              </a:rPr>
              <a:t>：记录左端找到的最好子段和</a:t>
            </a:r>
            <a:r>
              <a:rPr lang="zh-CN" altLang="en-US" b="1" dirty="0">
                <a:ea typeface="微软雅黑 Light" panose="020B0502040204020203" pitchFamily="34" charset="-122"/>
              </a:rPr>
              <a:t>   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A2195E9-CDFE-44D6-A9B3-429FC9D68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86140"/>
              </p:ext>
            </p:extLst>
          </p:nvPr>
        </p:nvGraphicFramePr>
        <p:xfrm>
          <a:off x="2633344" y="5807057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5">
            <a:extLst>
              <a:ext uri="{FF2B5EF4-FFF2-40B4-BE49-F238E27FC236}">
                <a16:creationId xmlns:a16="http://schemas.microsoft.com/office/drawing/2014/main" id="{98D5F1C3-A170-4119-A199-2CAB916834D0}"/>
              </a:ext>
            </a:extLst>
          </p:cNvPr>
          <p:cNvSpPr txBox="1"/>
          <p:nvPr/>
        </p:nvSpPr>
        <p:spPr>
          <a:xfrm>
            <a:off x="3588031" y="548887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S1=10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8135E98-A476-4292-930F-0E24476226F7}"/>
              </a:ext>
            </a:extLst>
          </p:cNvPr>
          <p:cNvCxnSpPr/>
          <p:nvPr/>
        </p:nvCxnSpPr>
        <p:spPr bwMode="auto">
          <a:xfrm flipH="1">
            <a:off x="3299999" y="6411973"/>
            <a:ext cx="165618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15E9218-D73E-4368-82D1-BA0431D01C6C}"/>
              </a:ext>
            </a:extLst>
          </p:cNvPr>
          <p:cNvCxnSpPr/>
          <p:nvPr/>
        </p:nvCxnSpPr>
        <p:spPr bwMode="auto">
          <a:xfrm>
            <a:off x="4956183" y="6195949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0">
            <a:extLst>
              <a:ext uri="{FF2B5EF4-FFF2-40B4-BE49-F238E27FC236}">
                <a16:creationId xmlns:a16="http://schemas.microsoft.com/office/drawing/2014/main" id="{F179ABA3-20A3-4CF5-94C6-AFD4BA027D67}"/>
              </a:ext>
            </a:extLst>
          </p:cNvPr>
          <p:cNvSpPr txBox="1"/>
          <p:nvPr/>
        </p:nvSpPr>
        <p:spPr>
          <a:xfrm>
            <a:off x="3943688" y="63778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lefts</a:t>
            </a:r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0CA355-9157-401C-9E75-1F284EFB4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02986"/>
              </p:ext>
            </p:extLst>
          </p:nvPr>
        </p:nvGraphicFramePr>
        <p:xfrm>
          <a:off x="4570986" y="2224296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1">
            <a:extLst>
              <a:ext uri="{FF2B5EF4-FFF2-40B4-BE49-F238E27FC236}">
                <a16:creationId xmlns:a16="http://schemas.microsoft.com/office/drawing/2014/main" id="{0E5E29BB-02F1-4E49-B004-8362ECAD6CAF}"/>
              </a:ext>
            </a:extLst>
          </p:cNvPr>
          <p:cNvSpPr txBox="1"/>
          <p:nvPr/>
        </p:nvSpPr>
        <p:spPr>
          <a:xfrm>
            <a:off x="-8209" y="2224296"/>
            <a:ext cx="103437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ea typeface="微软雅黑 Light" panose="020B0502040204020203" pitchFamily="34" charset="-122"/>
              </a:rPr>
              <a:t>一分为二，求左、右子段最优值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C0A2D39F-B4BB-4535-BD32-81FA978D9EEF}"/>
              </a:ext>
            </a:extLst>
          </p:cNvPr>
          <p:cNvSpPr txBox="1"/>
          <p:nvPr/>
        </p:nvSpPr>
        <p:spPr>
          <a:xfrm>
            <a:off x="7084070" y="1889344"/>
            <a:ext cx="123591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ea typeface="微软雅黑 Light" panose="020B0502040204020203" pitchFamily="34" charset="-122"/>
              </a:rPr>
              <a:t>rightsum</a:t>
            </a:r>
            <a:r>
              <a:rPr lang="en-US" altLang="zh-CN" sz="1600" dirty="0">
                <a:ea typeface="微软雅黑 Light" panose="020B0502040204020203" pitchFamily="34" charset="-122"/>
              </a:rPr>
              <a:t>=18</a:t>
            </a:r>
            <a:endParaRPr lang="zh-CN" altLang="en-US" sz="1600" dirty="0">
              <a:ea typeface="微软雅黑 Light" panose="020B0502040204020203" pitchFamily="34" charset="-122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4D243E10-4DFE-4D49-9FD8-98BDD21248D7}"/>
              </a:ext>
            </a:extLst>
          </p:cNvPr>
          <p:cNvSpPr txBox="1"/>
          <p:nvPr/>
        </p:nvSpPr>
        <p:spPr>
          <a:xfrm>
            <a:off x="4995838" y="1889344"/>
            <a:ext cx="1125436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ea typeface="微软雅黑 Light" panose="020B0502040204020203" pitchFamily="34" charset="-122"/>
              </a:rPr>
              <a:t>leftsum</a:t>
            </a:r>
            <a:r>
              <a:rPr lang="en-US" altLang="zh-CN" sz="1600" dirty="0">
                <a:ea typeface="微软雅黑 Light" panose="020B0502040204020203" pitchFamily="34" charset="-122"/>
              </a:rPr>
              <a:t>=11</a:t>
            </a:r>
            <a:endParaRPr lang="zh-CN" altLang="en-US" sz="1600" dirty="0">
              <a:ea typeface="微软雅黑 Light" panose="020B0502040204020203" pitchFamily="34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584E932-7291-4B56-A4D0-7875678BD7A4}"/>
              </a:ext>
            </a:extLst>
          </p:cNvPr>
          <p:cNvSpPr txBox="1"/>
          <p:nvPr/>
        </p:nvSpPr>
        <p:spPr>
          <a:xfrm>
            <a:off x="4615384" y="5335261"/>
            <a:ext cx="65396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ea typeface="微软雅黑 Light" panose="020B0502040204020203" pitchFamily="34" charset="-122"/>
              </a:rPr>
              <a:t>center</a:t>
            </a:r>
            <a:endParaRPr lang="zh-CN" altLang="en-US" sz="1400" dirty="0">
              <a:ea typeface="微软雅黑 Light" panose="020B0502040204020203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BA2FD0B-ED10-4F94-AC29-CBBC66C3AD02}"/>
              </a:ext>
            </a:extLst>
          </p:cNvPr>
          <p:cNvCxnSpPr>
            <a:endCxn id="8" idx="0"/>
          </p:cNvCxnSpPr>
          <p:nvPr/>
        </p:nvCxnSpPr>
        <p:spPr bwMode="auto">
          <a:xfrm flipH="1">
            <a:off x="4919851" y="5643038"/>
            <a:ext cx="36332" cy="164019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547379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4898BD-F968-41D2-B4BC-E8B0E8E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DCEC9C-756C-4E84-A89A-564C4878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74F9CC-798D-4C2F-B434-8CA208D2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8C37C1-7215-4EEF-AF04-DF0B4AAAC484}"/>
              </a:ext>
            </a:extLst>
          </p:cNvPr>
          <p:cNvSpPr/>
          <p:nvPr/>
        </p:nvSpPr>
        <p:spPr>
          <a:xfrm>
            <a:off x="250825" y="188913"/>
            <a:ext cx="8713788" cy="6740307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s2=0;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int rights=0;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for (int</a:t>
            </a:r>
            <a:r>
              <a:rPr lang="en-US" altLang="zh-CN" sz="2400" b="1" dirty="0">
                <a:solidFill>
                  <a:srgbClr val="FF3300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i=center+1; i &lt;= right; i++) {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rights</a:t>
            </a:r>
            <a:r>
              <a:rPr lang="en-US" altLang="zh-CN" sz="2400" b="1" dirty="0">
                <a:ea typeface="微软雅黑 Light" panose="020B0502040204020203" pitchFamily="34" charset="-122"/>
              </a:rPr>
              <a:t>+=a[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];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if (rights&gt;s2) s2=rights;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}</a:t>
            </a:r>
          </a:p>
          <a:p>
            <a:pPr lvl="0" eaLnBrk="1" hangingPunct="1"/>
            <a:endParaRPr lang="en-US" altLang="zh-CN" sz="2400" b="1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sum=s1+s2;  //</a:t>
            </a:r>
            <a:r>
              <a:rPr lang="zh-CN" altLang="en-US" sz="2000" dirty="0">
                <a:solidFill>
                  <a:srgbClr val="FF3300"/>
                </a:solidFill>
                <a:ea typeface="微软雅黑 Light" panose="020B0502040204020203" pitchFamily="34" charset="-122"/>
              </a:rPr>
              <a:t>与第</a:t>
            </a:r>
            <a:r>
              <a:rPr lang="en-US" altLang="zh-CN" sz="2000" dirty="0">
                <a:solidFill>
                  <a:srgbClr val="FF33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rgbClr val="FF3300"/>
                </a:solidFill>
                <a:ea typeface="微软雅黑 Light" panose="020B0502040204020203" pitchFamily="34" charset="-122"/>
              </a:rPr>
              <a:t>、第</a:t>
            </a:r>
            <a:r>
              <a:rPr lang="en-US" altLang="zh-CN" sz="2000" dirty="0">
                <a:solidFill>
                  <a:srgbClr val="FF3300"/>
                </a:solidFill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solidFill>
                  <a:srgbClr val="FF3300"/>
                </a:solidFill>
                <a:ea typeface="微软雅黑 Light" panose="020B0502040204020203" pitchFamily="34" charset="-122"/>
              </a:rPr>
              <a:t>种情况比较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if (sum&lt;leftsum) sum=leftsum;  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if (sum&lt;rightsum) sum=rightsum;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return sum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int MaxSum(int n, int*a)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{  return  MaxSubSum(a, 1, n)  }</a:t>
            </a:r>
          </a:p>
          <a:p>
            <a:pPr lvl="0" eaLnBrk="1" hangingPunct="1"/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13AC70C-7770-48C4-A3E6-BB1AB4F0140C}"/>
              </a:ext>
            </a:extLst>
          </p:cNvPr>
          <p:cNvSpPr txBox="1"/>
          <p:nvPr/>
        </p:nvSpPr>
        <p:spPr>
          <a:xfrm>
            <a:off x="6091523" y="801449"/>
            <a:ext cx="291581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>
                <a:ea typeface="微软雅黑 Light" panose="020B0502040204020203" pitchFamily="34" charset="-122"/>
              </a:rPr>
              <a:t>第</a:t>
            </a:r>
            <a:r>
              <a:rPr lang="en-US" altLang="zh-CN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种情况，求右子段中的最优子段和值</a:t>
            </a:r>
            <a:r>
              <a:rPr lang="en-US" altLang="zh-CN" dirty="0">
                <a:ea typeface="微软雅黑 Light" panose="020B0502040204020203" pitchFamily="34" charset="-122"/>
              </a:rPr>
              <a:t>s2: </a:t>
            </a:r>
            <a:r>
              <a:rPr lang="zh-CN" altLang="en-US" dirty="0">
                <a:ea typeface="微软雅黑 Light" panose="020B0502040204020203" pitchFamily="34" charset="-122"/>
              </a:rPr>
              <a:t>由中点</a:t>
            </a:r>
            <a:r>
              <a:rPr lang="en-US" altLang="zh-CN" dirty="0">
                <a:ea typeface="微软雅黑 Light" panose="020B0502040204020203" pitchFamily="34" charset="-122"/>
              </a:rPr>
              <a:t>a[center+1]</a:t>
            </a:r>
            <a:r>
              <a:rPr lang="zh-CN" altLang="en-US" dirty="0">
                <a:ea typeface="微软雅黑 Light" panose="020B0502040204020203" pitchFamily="34" charset="-122"/>
              </a:rPr>
              <a:t>开始，自左向右搜索</a:t>
            </a:r>
            <a:r>
              <a:rPr lang="zh-CN" altLang="en-US" b="1" dirty="0">
                <a:ea typeface="微软雅黑 Light" panose="020B0502040204020203" pitchFamily="34" charset="-122"/>
              </a:rPr>
              <a:t> 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8BF4195-987F-4B96-8CCB-B7429FEB6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69708"/>
              </p:ext>
            </p:extLst>
          </p:nvPr>
        </p:nvGraphicFramePr>
        <p:xfrm>
          <a:off x="3671900" y="2348880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587D3444-C1C9-49CE-BB5B-BBA461FA401C}"/>
              </a:ext>
            </a:extLst>
          </p:cNvPr>
          <p:cNvSpPr txBox="1"/>
          <p:nvPr/>
        </p:nvSpPr>
        <p:spPr>
          <a:xfrm>
            <a:off x="6516216" y="200177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S2=18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54E7819-5D03-453D-BD07-30024E5CE01B}"/>
              </a:ext>
            </a:extLst>
          </p:cNvPr>
          <p:cNvCxnSpPr/>
          <p:nvPr/>
        </p:nvCxnSpPr>
        <p:spPr bwMode="auto">
          <a:xfrm>
            <a:off x="5994739" y="2917792"/>
            <a:ext cx="16736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E6E95B-3AD6-4315-8B89-26E0570422C5}"/>
              </a:ext>
            </a:extLst>
          </p:cNvPr>
          <p:cNvCxnSpPr/>
          <p:nvPr/>
        </p:nvCxnSpPr>
        <p:spPr bwMode="auto">
          <a:xfrm>
            <a:off x="5994739" y="2701768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7">
            <a:extLst>
              <a:ext uri="{FF2B5EF4-FFF2-40B4-BE49-F238E27FC236}">
                <a16:creationId xmlns:a16="http://schemas.microsoft.com/office/drawing/2014/main" id="{AC425477-1C8B-40EF-8857-6F40C9A15E19}"/>
              </a:ext>
            </a:extLst>
          </p:cNvPr>
          <p:cNvSpPr txBox="1"/>
          <p:nvPr/>
        </p:nvSpPr>
        <p:spPr>
          <a:xfrm>
            <a:off x="6625220" y="2917792"/>
            <a:ext cx="7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rights</a:t>
            </a:r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9DD6C60-DAF2-43BC-AABD-9364CA5D5490}"/>
              </a:ext>
            </a:extLst>
          </p:cNvPr>
          <p:cNvSpPr txBox="1"/>
          <p:nvPr/>
        </p:nvSpPr>
        <p:spPr>
          <a:xfrm>
            <a:off x="5803054" y="3626098"/>
            <a:ext cx="1794081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S1+S2=10+18=28</a:t>
            </a:r>
          </a:p>
          <a:p>
            <a:r>
              <a:rPr lang="en-US" altLang="zh-CN" dirty="0" err="1">
                <a:ea typeface="微软雅黑 Light" panose="020B0502040204020203" pitchFamily="34" charset="-122"/>
              </a:rPr>
              <a:t>leftsum</a:t>
            </a:r>
            <a:r>
              <a:rPr lang="en-US" altLang="zh-CN" dirty="0">
                <a:ea typeface="微软雅黑 Light" panose="020B0502040204020203" pitchFamily="34" charset="-122"/>
              </a:rPr>
              <a:t>=11, </a:t>
            </a:r>
          </a:p>
          <a:p>
            <a:r>
              <a:rPr lang="en-US" altLang="zh-CN" dirty="0" err="1">
                <a:ea typeface="微软雅黑 Light" panose="020B0502040204020203" pitchFamily="34" charset="-122"/>
              </a:rPr>
              <a:t>rightsum</a:t>
            </a:r>
            <a:r>
              <a:rPr lang="en-US" altLang="zh-CN" dirty="0">
                <a:ea typeface="微软雅黑 Light" panose="020B0502040204020203" pitchFamily="34" charset="-122"/>
              </a:rPr>
              <a:t>=18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274C4E8-4F01-4C8F-8533-231E266A2D04}"/>
              </a:ext>
            </a:extLst>
          </p:cNvPr>
          <p:cNvSpPr txBox="1"/>
          <p:nvPr/>
        </p:nvSpPr>
        <p:spPr>
          <a:xfrm>
            <a:off x="5653940" y="2948569"/>
            <a:ext cx="65396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ea typeface="微软雅黑 Light" panose="020B0502040204020203" pitchFamily="34" charset="-122"/>
              </a:rPr>
              <a:t>center</a:t>
            </a:r>
            <a:endParaRPr lang="zh-CN" altLang="en-US" sz="14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364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BAF6C-2FF6-4ABD-AFE1-B46C2C84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分治算法：自下而上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DF5C1-D98D-4462-B333-775EAC34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渐进时间复杂性</a:t>
            </a:r>
            <a:r>
              <a:rPr lang="zh-CN" altLang="en-US" sz="2400" dirty="0"/>
              <a:t>递归式</a:t>
            </a:r>
          </a:p>
          <a:p>
            <a:pPr eaLnBrk="1" hangingPunct="1"/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zh-CN" altLang="en-US" sz="2400" dirty="0"/>
              <a:t>时间复杂性</a:t>
            </a:r>
            <a:r>
              <a:rPr lang="en-US" altLang="zh-CN" sz="2400" b="1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dirty="0" err="1"/>
              <a:t>log</a:t>
            </a:r>
            <a:r>
              <a:rPr lang="en-US" altLang="zh-CN" sz="2400" i="1" dirty="0" err="1"/>
              <a:t>n</a:t>
            </a:r>
            <a:r>
              <a:rPr lang="en-US" altLang="zh-CN" sz="2400" dirty="0"/>
              <a:t>)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zh-CN" altLang="en-US" sz="2400" dirty="0"/>
              <a:t>问题采用二维表述</a:t>
            </a:r>
            <a:r>
              <a:rPr lang="en-US" altLang="zh-CN" sz="2400" dirty="0" err="1"/>
              <a:t>MaxSubSum</a:t>
            </a:r>
            <a:r>
              <a:rPr lang="en-US" altLang="zh-CN" sz="2400" dirty="0"/>
              <a:t>(</a:t>
            </a:r>
            <a:r>
              <a:rPr lang="en-US" altLang="zh-CN" sz="2400" i="1" dirty="0"/>
              <a:t>left</a:t>
            </a:r>
            <a:r>
              <a:rPr lang="en-US" altLang="zh-CN" sz="2400" dirty="0"/>
              <a:t>, </a:t>
            </a:r>
            <a:r>
              <a:rPr lang="en-US" altLang="zh-CN" sz="2400" i="1" dirty="0"/>
              <a:t>right</a:t>
            </a:r>
            <a:r>
              <a:rPr lang="en-US" altLang="zh-CN" sz="2400" dirty="0"/>
              <a:t>)</a:t>
            </a:r>
            <a:r>
              <a:rPr lang="zh-CN" altLang="en-US" sz="2400" dirty="0"/>
              <a:t>，子问题解合并为原问题解时，扫描整个序列</a:t>
            </a:r>
            <a:r>
              <a:rPr lang="en-US" altLang="zh-CN" sz="2400" dirty="0">
                <a:solidFill>
                  <a:srgbClr val="CC0000"/>
                </a:solidFill>
              </a:rPr>
              <a:t>(</a:t>
            </a:r>
            <a:r>
              <a:rPr lang="zh-CN" altLang="en-US" sz="2400" dirty="0">
                <a:solidFill>
                  <a:srgbClr val="CC0000"/>
                </a:solidFill>
              </a:rPr>
              <a:t>第</a:t>
            </a:r>
            <a:r>
              <a:rPr lang="en-US" altLang="zh-CN" sz="2400" dirty="0">
                <a:solidFill>
                  <a:srgbClr val="CC0000"/>
                </a:solidFill>
              </a:rPr>
              <a:t>3</a:t>
            </a:r>
            <a:r>
              <a:rPr lang="zh-CN" altLang="en-US" sz="2400" dirty="0">
                <a:solidFill>
                  <a:srgbClr val="CC0000"/>
                </a:solidFill>
              </a:rPr>
              <a:t>种非递归情况</a:t>
            </a:r>
            <a:r>
              <a:rPr lang="en-US" altLang="zh-CN" sz="2400" dirty="0">
                <a:solidFill>
                  <a:srgbClr val="CC0000"/>
                </a:solidFill>
              </a:rPr>
              <a:t>)</a:t>
            </a:r>
            <a:r>
              <a:rPr lang="zh-CN" altLang="en-US" sz="2400" dirty="0"/>
              <a:t>，导致算法复杂性无法成为线性复杂性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C72B0-E849-478A-883A-341EA2E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109BF-A033-4CB8-845B-AB9274CA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8042E-4C80-44BC-9540-13EE3DBA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F32EA169-777E-4418-97FB-089215D7A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4456"/>
              </p:ext>
            </p:extLst>
          </p:nvPr>
        </p:nvGraphicFramePr>
        <p:xfrm>
          <a:off x="1667828" y="1493520"/>
          <a:ext cx="4584700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6" r:id="rId3" imgW="2146300" imgH="711200" progId="Equation.DSMT4">
                  <p:embed/>
                </p:oleObj>
              </mc:Choice>
              <mc:Fallback>
                <p:oleObj r:id="rId3" imgW="2146300" imgH="711200" progId="Equation.DSMT4">
                  <p:embed/>
                  <p:pic>
                    <p:nvPicPr>
                      <p:cNvPr id="63491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667828" y="1493520"/>
                        <a:ext cx="4584700" cy="15192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7">
            <a:extLst>
              <a:ext uri="{FF2B5EF4-FFF2-40B4-BE49-F238E27FC236}">
                <a16:creationId xmlns:a16="http://schemas.microsoft.com/office/drawing/2014/main" id="{417A5DE2-73E3-4765-A287-410E626B638E}"/>
              </a:ext>
            </a:extLst>
          </p:cNvPr>
          <p:cNvSpPr/>
          <p:nvPr/>
        </p:nvSpPr>
        <p:spPr>
          <a:xfrm flipH="1" flipV="1">
            <a:off x="4571999" y="2913378"/>
            <a:ext cx="288924" cy="1954650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E7FFFE-1F31-4F4E-AB9D-3AB93E468F9D}"/>
              </a:ext>
            </a:extLst>
          </p:cNvPr>
          <p:cNvSpPr/>
          <p:nvPr/>
        </p:nvSpPr>
        <p:spPr>
          <a:xfrm>
            <a:off x="4211636" y="2913380"/>
            <a:ext cx="720725" cy="0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399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35FFE-DE94-4869-B771-4AD52229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4AA69-4FB6-48F5-B9A0-B94F5F9C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最优子结构性质</a:t>
            </a:r>
            <a:endParaRPr lang="en-US" altLang="zh-CN" sz="2400" dirty="0"/>
          </a:p>
          <a:p>
            <a:pPr lvl="1"/>
            <a:r>
              <a:rPr lang="zh-CN" altLang="en-US" dirty="0"/>
              <a:t>根据分治法，分析左右子段的</a:t>
            </a:r>
            <a:r>
              <a:rPr lang="en-US" altLang="zh-CN" dirty="0"/>
              <a:t>s1</a:t>
            </a:r>
            <a:r>
              <a:rPr lang="zh-CN" altLang="en-US" dirty="0"/>
              <a:t>、</a:t>
            </a:r>
            <a:r>
              <a:rPr lang="en-US" altLang="zh-CN" dirty="0"/>
              <a:t>s2</a:t>
            </a:r>
            <a:r>
              <a:rPr lang="zh-CN" altLang="en-US" dirty="0"/>
              <a:t>与原序列最优值间的关系</a:t>
            </a:r>
            <a:r>
              <a:rPr lang="en-US" altLang="zh-CN" dirty="0"/>
              <a:t>——</a:t>
            </a:r>
            <a:r>
              <a:rPr lang="zh-CN" altLang="en-US" dirty="0"/>
              <a:t>需要知道段与子段之间最优值间的递归关系</a:t>
            </a:r>
          </a:p>
          <a:p>
            <a:pPr eaLnBrk="1" hangingPunct="1">
              <a:buNone/>
            </a:pPr>
            <a:endParaRPr lang="en-US" altLang="zh-CN" sz="2400" dirty="0"/>
          </a:p>
          <a:p>
            <a:pPr eaLnBrk="1" hangingPunct="1"/>
            <a:r>
              <a:rPr lang="zh-CN" altLang="en-US" sz="2400" dirty="0"/>
              <a:t>记 </a:t>
            </a:r>
            <a:r>
              <a:rPr lang="en-US" altLang="zh-CN" sz="2400" dirty="0"/>
              <a:t>b[j]=                             , 1 </a:t>
            </a:r>
            <a:r>
              <a:rPr lang="en-US" altLang="zh-CN" sz="2600" dirty="0"/>
              <a:t>≤</a:t>
            </a:r>
            <a:r>
              <a:rPr lang="en-US" altLang="zh-CN" sz="2400" dirty="0"/>
              <a:t>j</a:t>
            </a:r>
            <a:r>
              <a:rPr lang="en-US" altLang="zh-CN" sz="2600" dirty="0"/>
              <a:t>≤</a:t>
            </a:r>
            <a:r>
              <a:rPr lang="en-US" altLang="zh-CN" sz="2400" dirty="0"/>
              <a:t>  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054DB-AED7-45F5-A789-82633820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8E5FA7-F3E1-4C55-A58A-C25E43A9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E5478-E165-468A-894A-B0FDCEDB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7" name="Text Box 77">
            <a:extLst>
              <a:ext uri="{FF2B5EF4-FFF2-40B4-BE49-F238E27FC236}">
                <a16:creationId xmlns:a16="http://schemas.microsoft.com/office/drawing/2014/main" id="{C0793D27-91E8-4A6B-8A77-4361A59169C2}"/>
              </a:ext>
            </a:extLst>
          </p:cNvPr>
          <p:cNvSpPr txBox="1"/>
          <p:nvPr/>
        </p:nvSpPr>
        <p:spPr>
          <a:xfrm>
            <a:off x="123432" y="2212854"/>
            <a:ext cx="4097337" cy="3667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需要构造一维问题表述，以降低复杂性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9AD21E8-4C19-4A1A-BDB5-F10FBA0EE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479993"/>
              </p:ext>
            </p:extLst>
          </p:nvPr>
        </p:nvGraphicFramePr>
        <p:xfrm>
          <a:off x="1432560" y="2446216"/>
          <a:ext cx="1836103" cy="105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7" r:id="rId3" imgW="748665" imgH="431800" progId="Equation.DSMT4">
                  <p:embed/>
                </p:oleObj>
              </mc:Choice>
              <mc:Fallback>
                <p:oleObj r:id="rId3" imgW="748665" imgH="431800" progId="Equation.DSMT4">
                  <p:embed/>
                  <p:pic>
                    <p:nvPicPr>
                      <p:cNvPr id="64517" name="Object 7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432560" y="2446216"/>
                        <a:ext cx="1836103" cy="1058261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0">
            <a:extLst>
              <a:ext uri="{FF2B5EF4-FFF2-40B4-BE49-F238E27FC236}">
                <a16:creationId xmlns:a16="http://schemas.microsoft.com/office/drawing/2014/main" id="{BA83A813-D9BD-4F5B-BFFE-CD43B942351A}"/>
              </a:ext>
            </a:extLst>
          </p:cNvPr>
          <p:cNvSpPr/>
          <p:nvPr/>
        </p:nvSpPr>
        <p:spPr>
          <a:xfrm>
            <a:off x="682625" y="4148138"/>
            <a:ext cx="360363" cy="287337"/>
          </a:xfrm>
          <a:prstGeom prst="rect">
            <a:avLst/>
          </a:prstGeom>
          <a:solidFill>
            <a:srgbClr val="0066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C20C8B5A-79A8-4C5C-97EE-002BA526E831}"/>
              </a:ext>
            </a:extLst>
          </p:cNvPr>
          <p:cNvSpPr/>
          <p:nvPr/>
        </p:nvSpPr>
        <p:spPr>
          <a:xfrm rot="16200000">
            <a:off x="3203575" y="1196975"/>
            <a:ext cx="287338" cy="5040313"/>
          </a:xfrm>
          <a:prstGeom prst="rightBrace">
            <a:avLst>
              <a:gd name="adj1" fmla="val 146178"/>
              <a:gd name="adj2" fmla="val 50000"/>
            </a:avLst>
          </a:prstGeom>
          <a:noFill/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1EE548E8-CBDA-4BA9-B114-0970CC07C74E}"/>
              </a:ext>
            </a:extLst>
          </p:cNvPr>
          <p:cNvSpPr/>
          <p:nvPr/>
        </p:nvSpPr>
        <p:spPr>
          <a:xfrm>
            <a:off x="1042988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AB5B8A6-5561-4F16-A6DD-9A34FB288FCC}"/>
              </a:ext>
            </a:extLst>
          </p:cNvPr>
          <p:cNvSpPr/>
          <p:nvPr/>
        </p:nvSpPr>
        <p:spPr>
          <a:xfrm>
            <a:off x="140335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6D2405CD-E81D-4543-8E60-369B920FE2AA}"/>
              </a:ext>
            </a:extLst>
          </p:cNvPr>
          <p:cNvSpPr/>
          <p:nvPr/>
        </p:nvSpPr>
        <p:spPr>
          <a:xfrm>
            <a:off x="1763713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F70A4DFB-3DD3-4A1C-8CB2-4EC3ACF8246D}"/>
              </a:ext>
            </a:extLst>
          </p:cNvPr>
          <p:cNvSpPr/>
          <p:nvPr/>
        </p:nvSpPr>
        <p:spPr>
          <a:xfrm>
            <a:off x="2122488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B5DE12B-E485-4FD1-8B2D-D79FD9223F12}"/>
              </a:ext>
            </a:extLst>
          </p:cNvPr>
          <p:cNvSpPr/>
          <p:nvPr/>
        </p:nvSpPr>
        <p:spPr>
          <a:xfrm>
            <a:off x="248285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8FCC93C1-F966-49A5-A957-E322CC95CAB8}"/>
              </a:ext>
            </a:extLst>
          </p:cNvPr>
          <p:cNvSpPr/>
          <p:nvPr/>
        </p:nvSpPr>
        <p:spPr>
          <a:xfrm>
            <a:off x="2843213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77A4B195-E890-4D6E-849E-33BE32924249}"/>
              </a:ext>
            </a:extLst>
          </p:cNvPr>
          <p:cNvSpPr/>
          <p:nvPr/>
        </p:nvSpPr>
        <p:spPr>
          <a:xfrm>
            <a:off x="3203575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5566E9FB-48C0-43BE-9F34-DF71AA48E8BB}"/>
              </a:ext>
            </a:extLst>
          </p:cNvPr>
          <p:cNvSpPr/>
          <p:nvPr/>
        </p:nvSpPr>
        <p:spPr>
          <a:xfrm>
            <a:off x="356235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AC9EFC48-7B50-4586-B591-95BE2C41CE66}"/>
              </a:ext>
            </a:extLst>
          </p:cNvPr>
          <p:cNvSpPr/>
          <p:nvPr/>
        </p:nvSpPr>
        <p:spPr>
          <a:xfrm>
            <a:off x="4643438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FB34E3A-9479-4AC3-8CCD-46B10B788878}"/>
              </a:ext>
            </a:extLst>
          </p:cNvPr>
          <p:cNvSpPr/>
          <p:nvPr/>
        </p:nvSpPr>
        <p:spPr>
          <a:xfrm>
            <a:off x="500380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E59B99A-B60B-4714-B7B1-5EDBC1502887}"/>
              </a:ext>
            </a:extLst>
          </p:cNvPr>
          <p:cNvSpPr/>
          <p:nvPr/>
        </p:nvSpPr>
        <p:spPr>
          <a:xfrm>
            <a:off x="5364163" y="4148138"/>
            <a:ext cx="360362" cy="287337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C20D8AEA-3B44-4752-A083-D277BEA5A1F6}"/>
              </a:ext>
            </a:extLst>
          </p:cNvPr>
          <p:cNvSpPr/>
          <p:nvPr/>
        </p:nvSpPr>
        <p:spPr>
          <a:xfrm>
            <a:off x="5722938" y="4148138"/>
            <a:ext cx="360362" cy="287337"/>
          </a:xfrm>
          <a:prstGeom prst="rect">
            <a:avLst/>
          </a:prstGeom>
          <a:solidFill>
            <a:srgbClr val="0066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430C3BDA-C199-4CE1-8ED8-7A2763D96E2F}"/>
              </a:ext>
            </a:extLst>
          </p:cNvPr>
          <p:cNvSpPr/>
          <p:nvPr/>
        </p:nvSpPr>
        <p:spPr>
          <a:xfrm>
            <a:off x="608330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D8D7269-B198-4F5B-8D2B-88DEA06C253A}"/>
              </a:ext>
            </a:extLst>
          </p:cNvPr>
          <p:cNvSpPr/>
          <p:nvPr/>
        </p:nvSpPr>
        <p:spPr>
          <a:xfrm>
            <a:off x="6443663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C48D8FC7-5590-4B5E-992B-7BC5EA6CB8B4}"/>
              </a:ext>
            </a:extLst>
          </p:cNvPr>
          <p:cNvSpPr/>
          <p:nvPr/>
        </p:nvSpPr>
        <p:spPr>
          <a:xfrm>
            <a:off x="6804025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C2A77023-A59F-4CD8-9F72-47C782A213E7}"/>
              </a:ext>
            </a:extLst>
          </p:cNvPr>
          <p:cNvSpPr/>
          <p:nvPr/>
        </p:nvSpPr>
        <p:spPr>
          <a:xfrm>
            <a:off x="7162800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5BCFE907-B41F-4F69-9AD0-852A9A139317}"/>
              </a:ext>
            </a:extLst>
          </p:cNvPr>
          <p:cNvSpPr/>
          <p:nvPr/>
        </p:nvSpPr>
        <p:spPr>
          <a:xfrm>
            <a:off x="7523163" y="4105275"/>
            <a:ext cx="360362" cy="373063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algn="ctr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 Box 33">
            <a:extLst>
              <a:ext uri="{FF2B5EF4-FFF2-40B4-BE49-F238E27FC236}">
                <a16:creationId xmlns:a16="http://schemas.microsoft.com/office/drawing/2014/main" id="{F8B98B01-237C-44C2-B3FA-273B51BAA395}"/>
              </a:ext>
            </a:extLst>
          </p:cNvPr>
          <p:cNvSpPr txBox="1"/>
          <p:nvPr/>
        </p:nvSpPr>
        <p:spPr>
          <a:xfrm>
            <a:off x="611188" y="3789363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9" name="Text Box 34">
            <a:extLst>
              <a:ext uri="{FF2B5EF4-FFF2-40B4-BE49-F238E27FC236}">
                <a16:creationId xmlns:a16="http://schemas.microsoft.com/office/drawing/2014/main" id="{FAC45333-192A-468A-9FB6-894257961A67}"/>
              </a:ext>
            </a:extLst>
          </p:cNvPr>
          <p:cNvSpPr txBox="1"/>
          <p:nvPr/>
        </p:nvSpPr>
        <p:spPr>
          <a:xfrm>
            <a:off x="5794375" y="3789363"/>
            <a:ext cx="239168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9470D6E-BB4C-4F7F-BAFE-47E5E3A223E4}"/>
              </a:ext>
            </a:extLst>
          </p:cNvPr>
          <p:cNvSpPr/>
          <p:nvPr/>
        </p:nvSpPr>
        <p:spPr>
          <a:xfrm>
            <a:off x="3922713" y="41481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50D17B92-4567-47F7-A10E-4FC47F89E0F0}"/>
              </a:ext>
            </a:extLst>
          </p:cNvPr>
          <p:cNvSpPr/>
          <p:nvPr/>
        </p:nvSpPr>
        <p:spPr>
          <a:xfrm>
            <a:off x="4283075" y="41481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FEE9E462-17CF-424B-930D-D6C9F91FFC4D}"/>
              </a:ext>
            </a:extLst>
          </p:cNvPr>
          <p:cNvSpPr/>
          <p:nvPr/>
        </p:nvSpPr>
        <p:spPr>
          <a:xfrm>
            <a:off x="2843213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916EA399-5B12-4676-9F08-463E4EEFBFCA}"/>
              </a:ext>
            </a:extLst>
          </p:cNvPr>
          <p:cNvSpPr/>
          <p:nvPr/>
        </p:nvSpPr>
        <p:spPr>
          <a:xfrm>
            <a:off x="3203575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59E3A80E-1A55-459E-8DB8-31D20296A950}"/>
              </a:ext>
            </a:extLst>
          </p:cNvPr>
          <p:cNvSpPr/>
          <p:nvPr/>
        </p:nvSpPr>
        <p:spPr>
          <a:xfrm>
            <a:off x="3562350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40">
            <a:extLst>
              <a:ext uri="{FF2B5EF4-FFF2-40B4-BE49-F238E27FC236}">
                <a16:creationId xmlns:a16="http://schemas.microsoft.com/office/drawing/2014/main" id="{CCE2916D-8F33-4B00-9A7B-75789E70631B}"/>
              </a:ext>
            </a:extLst>
          </p:cNvPr>
          <p:cNvSpPr/>
          <p:nvPr/>
        </p:nvSpPr>
        <p:spPr>
          <a:xfrm>
            <a:off x="4643438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AE270103-B812-4BBA-8BFA-5BB90FE98A5E}"/>
              </a:ext>
            </a:extLst>
          </p:cNvPr>
          <p:cNvSpPr/>
          <p:nvPr/>
        </p:nvSpPr>
        <p:spPr>
          <a:xfrm>
            <a:off x="5003800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42">
            <a:extLst>
              <a:ext uri="{FF2B5EF4-FFF2-40B4-BE49-F238E27FC236}">
                <a16:creationId xmlns:a16="http://schemas.microsoft.com/office/drawing/2014/main" id="{4E88EC10-2A9E-47C6-8368-75CD6AB7D0EB}"/>
              </a:ext>
            </a:extLst>
          </p:cNvPr>
          <p:cNvSpPr/>
          <p:nvPr/>
        </p:nvSpPr>
        <p:spPr>
          <a:xfrm>
            <a:off x="5364163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43">
            <a:extLst>
              <a:ext uri="{FF2B5EF4-FFF2-40B4-BE49-F238E27FC236}">
                <a16:creationId xmlns:a16="http://schemas.microsoft.com/office/drawing/2014/main" id="{5CEFFADA-A4A6-45C4-8193-693E5CF1434A}"/>
              </a:ext>
            </a:extLst>
          </p:cNvPr>
          <p:cNvSpPr/>
          <p:nvPr/>
        </p:nvSpPr>
        <p:spPr>
          <a:xfrm>
            <a:off x="5722938" y="4652963"/>
            <a:ext cx="360362" cy="287337"/>
          </a:xfrm>
          <a:prstGeom prst="rect">
            <a:avLst/>
          </a:prstGeom>
          <a:solidFill>
            <a:srgbClr val="0066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44">
            <a:extLst>
              <a:ext uri="{FF2B5EF4-FFF2-40B4-BE49-F238E27FC236}">
                <a16:creationId xmlns:a16="http://schemas.microsoft.com/office/drawing/2014/main" id="{466C861A-0D0B-4D01-B05D-23235F37D757}"/>
              </a:ext>
            </a:extLst>
          </p:cNvPr>
          <p:cNvSpPr/>
          <p:nvPr/>
        </p:nvSpPr>
        <p:spPr>
          <a:xfrm>
            <a:off x="3922713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45">
            <a:extLst>
              <a:ext uri="{FF2B5EF4-FFF2-40B4-BE49-F238E27FC236}">
                <a16:creationId xmlns:a16="http://schemas.microsoft.com/office/drawing/2014/main" id="{F7081AD3-34F4-47EC-BF92-8EDFF0CC62EF}"/>
              </a:ext>
            </a:extLst>
          </p:cNvPr>
          <p:cNvSpPr/>
          <p:nvPr/>
        </p:nvSpPr>
        <p:spPr>
          <a:xfrm>
            <a:off x="4283075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6">
            <a:extLst>
              <a:ext uri="{FF2B5EF4-FFF2-40B4-BE49-F238E27FC236}">
                <a16:creationId xmlns:a16="http://schemas.microsoft.com/office/drawing/2014/main" id="{951CAEEB-5C9F-4AEF-9F89-FF02E0077844}"/>
              </a:ext>
            </a:extLst>
          </p:cNvPr>
          <p:cNvSpPr/>
          <p:nvPr/>
        </p:nvSpPr>
        <p:spPr>
          <a:xfrm>
            <a:off x="2843213" y="5229225"/>
            <a:ext cx="360362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47">
            <a:extLst>
              <a:ext uri="{FF2B5EF4-FFF2-40B4-BE49-F238E27FC236}">
                <a16:creationId xmlns:a16="http://schemas.microsoft.com/office/drawing/2014/main" id="{6D30C150-F97F-4D7F-A9E1-B2C77457BADC}"/>
              </a:ext>
            </a:extLst>
          </p:cNvPr>
          <p:cNvSpPr/>
          <p:nvPr/>
        </p:nvSpPr>
        <p:spPr>
          <a:xfrm>
            <a:off x="3203575" y="5229225"/>
            <a:ext cx="360363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48">
            <a:extLst>
              <a:ext uri="{FF2B5EF4-FFF2-40B4-BE49-F238E27FC236}">
                <a16:creationId xmlns:a16="http://schemas.microsoft.com/office/drawing/2014/main" id="{9F79F0EA-6CDE-44EF-A796-B784C2559C4B}"/>
              </a:ext>
            </a:extLst>
          </p:cNvPr>
          <p:cNvSpPr/>
          <p:nvPr/>
        </p:nvSpPr>
        <p:spPr>
          <a:xfrm>
            <a:off x="3562350" y="5229225"/>
            <a:ext cx="360363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Rectangle 49">
            <a:extLst>
              <a:ext uri="{FF2B5EF4-FFF2-40B4-BE49-F238E27FC236}">
                <a16:creationId xmlns:a16="http://schemas.microsoft.com/office/drawing/2014/main" id="{47D6A5BF-B888-48AD-B93C-99B247A66F7D}"/>
              </a:ext>
            </a:extLst>
          </p:cNvPr>
          <p:cNvSpPr/>
          <p:nvPr/>
        </p:nvSpPr>
        <p:spPr>
          <a:xfrm>
            <a:off x="4643438" y="5229225"/>
            <a:ext cx="360362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Rectangle 50">
            <a:extLst>
              <a:ext uri="{FF2B5EF4-FFF2-40B4-BE49-F238E27FC236}">
                <a16:creationId xmlns:a16="http://schemas.microsoft.com/office/drawing/2014/main" id="{6365F36F-85C2-4E32-B909-35496E9138E6}"/>
              </a:ext>
            </a:extLst>
          </p:cNvPr>
          <p:cNvSpPr/>
          <p:nvPr/>
        </p:nvSpPr>
        <p:spPr>
          <a:xfrm>
            <a:off x="5003800" y="5229225"/>
            <a:ext cx="360363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Rectangle 51">
            <a:extLst>
              <a:ext uri="{FF2B5EF4-FFF2-40B4-BE49-F238E27FC236}">
                <a16:creationId xmlns:a16="http://schemas.microsoft.com/office/drawing/2014/main" id="{ECA621FE-B2EC-4697-B1DF-E123ADA6528E}"/>
              </a:ext>
            </a:extLst>
          </p:cNvPr>
          <p:cNvSpPr/>
          <p:nvPr/>
        </p:nvSpPr>
        <p:spPr>
          <a:xfrm>
            <a:off x="5364163" y="5229225"/>
            <a:ext cx="360362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Rectangle 52">
            <a:extLst>
              <a:ext uri="{FF2B5EF4-FFF2-40B4-BE49-F238E27FC236}">
                <a16:creationId xmlns:a16="http://schemas.microsoft.com/office/drawing/2014/main" id="{780F8027-0F23-43D5-BF5A-4C714DA509F0}"/>
              </a:ext>
            </a:extLst>
          </p:cNvPr>
          <p:cNvSpPr/>
          <p:nvPr/>
        </p:nvSpPr>
        <p:spPr>
          <a:xfrm>
            <a:off x="5722938" y="5229225"/>
            <a:ext cx="360362" cy="287338"/>
          </a:xfrm>
          <a:prstGeom prst="rect">
            <a:avLst/>
          </a:prstGeom>
          <a:solidFill>
            <a:srgbClr val="0066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Rectangle 53">
            <a:extLst>
              <a:ext uri="{FF2B5EF4-FFF2-40B4-BE49-F238E27FC236}">
                <a16:creationId xmlns:a16="http://schemas.microsoft.com/office/drawing/2014/main" id="{DB36ADC4-9908-4C1A-BA19-B86B7D42CA08}"/>
              </a:ext>
            </a:extLst>
          </p:cNvPr>
          <p:cNvSpPr/>
          <p:nvPr/>
        </p:nvSpPr>
        <p:spPr>
          <a:xfrm>
            <a:off x="3922713" y="5229225"/>
            <a:ext cx="360362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54">
            <a:extLst>
              <a:ext uri="{FF2B5EF4-FFF2-40B4-BE49-F238E27FC236}">
                <a16:creationId xmlns:a16="http://schemas.microsoft.com/office/drawing/2014/main" id="{D40B7CF0-818C-41E5-B4ED-FECF2194D772}"/>
              </a:ext>
            </a:extLst>
          </p:cNvPr>
          <p:cNvSpPr/>
          <p:nvPr/>
        </p:nvSpPr>
        <p:spPr>
          <a:xfrm>
            <a:off x="4283075" y="5229225"/>
            <a:ext cx="360363" cy="287338"/>
          </a:xfrm>
          <a:prstGeom prst="rect">
            <a:avLst/>
          </a:prstGeom>
          <a:solidFill>
            <a:srgbClr val="FF3300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94424BD3-E910-4248-A215-65F678D11BA6}"/>
              </a:ext>
            </a:extLst>
          </p:cNvPr>
          <p:cNvSpPr/>
          <p:nvPr/>
        </p:nvSpPr>
        <p:spPr>
          <a:xfrm>
            <a:off x="1403350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Rectangle 56">
            <a:extLst>
              <a:ext uri="{FF2B5EF4-FFF2-40B4-BE49-F238E27FC236}">
                <a16:creationId xmlns:a16="http://schemas.microsoft.com/office/drawing/2014/main" id="{621C47A4-6B75-4C41-963C-F8F0CAE77FCE}"/>
              </a:ext>
            </a:extLst>
          </p:cNvPr>
          <p:cNvSpPr/>
          <p:nvPr/>
        </p:nvSpPr>
        <p:spPr>
          <a:xfrm>
            <a:off x="1763713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Rectangle 57">
            <a:extLst>
              <a:ext uri="{FF2B5EF4-FFF2-40B4-BE49-F238E27FC236}">
                <a16:creationId xmlns:a16="http://schemas.microsoft.com/office/drawing/2014/main" id="{C5788BED-B8F0-4EEE-82DF-1B3B3F3054D4}"/>
              </a:ext>
            </a:extLst>
          </p:cNvPr>
          <p:cNvSpPr/>
          <p:nvPr/>
        </p:nvSpPr>
        <p:spPr>
          <a:xfrm>
            <a:off x="2122488" y="4652963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B0AD7B72-3E98-4D8B-AB1E-F5FF880BD0E8}"/>
              </a:ext>
            </a:extLst>
          </p:cNvPr>
          <p:cNvSpPr/>
          <p:nvPr/>
        </p:nvSpPr>
        <p:spPr>
          <a:xfrm>
            <a:off x="2482850" y="4652963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Rectangle 59">
            <a:extLst>
              <a:ext uri="{FF2B5EF4-FFF2-40B4-BE49-F238E27FC236}">
                <a16:creationId xmlns:a16="http://schemas.microsoft.com/office/drawing/2014/main" id="{0F7F39D6-9730-487A-9596-A4BBB54DCD95}"/>
              </a:ext>
            </a:extLst>
          </p:cNvPr>
          <p:cNvSpPr/>
          <p:nvPr/>
        </p:nvSpPr>
        <p:spPr>
          <a:xfrm>
            <a:off x="4643438" y="5849938"/>
            <a:ext cx="360362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Rectangle 60">
            <a:extLst>
              <a:ext uri="{FF2B5EF4-FFF2-40B4-BE49-F238E27FC236}">
                <a16:creationId xmlns:a16="http://schemas.microsoft.com/office/drawing/2014/main" id="{C551551F-425B-4115-91C0-7D4563B94EFD}"/>
              </a:ext>
            </a:extLst>
          </p:cNvPr>
          <p:cNvSpPr/>
          <p:nvPr/>
        </p:nvSpPr>
        <p:spPr>
          <a:xfrm>
            <a:off x="5003800" y="58499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Rectangle 61">
            <a:extLst>
              <a:ext uri="{FF2B5EF4-FFF2-40B4-BE49-F238E27FC236}">
                <a16:creationId xmlns:a16="http://schemas.microsoft.com/office/drawing/2014/main" id="{5D6777FA-CCB4-4DEE-A1E4-A12302412FC9}"/>
              </a:ext>
            </a:extLst>
          </p:cNvPr>
          <p:cNvSpPr/>
          <p:nvPr/>
        </p:nvSpPr>
        <p:spPr>
          <a:xfrm>
            <a:off x="5362575" y="5849938"/>
            <a:ext cx="360363" cy="287337"/>
          </a:xfrm>
          <a:prstGeom prst="rect">
            <a:avLst/>
          </a:prstGeom>
          <a:solidFill>
            <a:srgbClr val="DDDDDD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Rectangle 62">
            <a:extLst>
              <a:ext uri="{FF2B5EF4-FFF2-40B4-BE49-F238E27FC236}">
                <a16:creationId xmlns:a16="http://schemas.microsoft.com/office/drawing/2014/main" id="{3F9BEFCF-1C1E-4AF1-9EB0-5722AC128F1D}"/>
              </a:ext>
            </a:extLst>
          </p:cNvPr>
          <p:cNvSpPr/>
          <p:nvPr/>
        </p:nvSpPr>
        <p:spPr>
          <a:xfrm>
            <a:off x="5722938" y="5849938"/>
            <a:ext cx="360362" cy="287337"/>
          </a:xfrm>
          <a:prstGeom prst="rect">
            <a:avLst/>
          </a:prstGeom>
          <a:solidFill>
            <a:srgbClr val="0066FF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AutoShape 63">
            <a:extLst>
              <a:ext uri="{FF2B5EF4-FFF2-40B4-BE49-F238E27FC236}">
                <a16:creationId xmlns:a16="http://schemas.microsoft.com/office/drawing/2014/main" id="{21077F97-148A-48CF-9636-19922BCC137D}"/>
              </a:ext>
            </a:extLst>
          </p:cNvPr>
          <p:cNvSpPr/>
          <p:nvPr/>
        </p:nvSpPr>
        <p:spPr>
          <a:xfrm>
            <a:off x="6083300" y="4437063"/>
            <a:ext cx="431800" cy="1511300"/>
          </a:xfrm>
          <a:prstGeom prst="rightBrace">
            <a:avLst>
              <a:gd name="adj1" fmla="val 29166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Text Box 64">
            <a:extLst>
              <a:ext uri="{FF2B5EF4-FFF2-40B4-BE49-F238E27FC236}">
                <a16:creationId xmlns:a16="http://schemas.microsoft.com/office/drawing/2014/main" id="{62213D82-7588-4970-A95B-7614E0975351}"/>
              </a:ext>
            </a:extLst>
          </p:cNvPr>
          <p:cNvSpPr txBox="1"/>
          <p:nvPr/>
        </p:nvSpPr>
        <p:spPr>
          <a:xfrm>
            <a:off x="6567488" y="5032375"/>
            <a:ext cx="1358962" cy="646331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b[j]=max</a:t>
            </a:r>
          </a:p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       ,e.g. k=i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0" name="Text Box 65">
            <a:extLst>
              <a:ext uri="{FF2B5EF4-FFF2-40B4-BE49-F238E27FC236}">
                <a16:creationId xmlns:a16="http://schemas.microsoft.com/office/drawing/2014/main" id="{D3DB2BC8-F029-4D2A-A68B-5E900E765F34}"/>
              </a:ext>
            </a:extLst>
          </p:cNvPr>
          <p:cNvSpPr txBox="1"/>
          <p:nvPr/>
        </p:nvSpPr>
        <p:spPr>
          <a:xfrm>
            <a:off x="1093788" y="4600575"/>
            <a:ext cx="319087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1" name="Text Box 66">
            <a:extLst>
              <a:ext uri="{FF2B5EF4-FFF2-40B4-BE49-F238E27FC236}">
                <a16:creationId xmlns:a16="http://schemas.microsoft.com/office/drawing/2014/main" id="{A6C61740-5D86-4B8B-AFF7-B7D6CD96772B}"/>
              </a:ext>
            </a:extLst>
          </p:cNvPr>
          <p:cNvSpPr txBox="1"/>
          <p:nvPr/>
        </p:nvSpPr>
        <p:spPr>
          <a:xfrm>
            <a:off x="2482850" y="5156200"/>
            <a:ext cx="319088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2" name="Text Box 67">
            <a:extLst>
              <a:ext uri="{FF2B5EF4-FFF2-40B4-BE49-F238E27FC236}">
                <a16:creationId xmlns:a16="http://schemas.microsoft.com/office/drawing/2014/main" id="{9BD215BA-9BA9-4926-8CA8-870C4BAFFC3F}"/>
              </a:ext>
            </a:extLst>
          </p:cNvPr>
          <p:cNvSpPr txBox="1"/>
          <p:nvPr/>
        </p:nvSpPr>
        <p:spPr>
          <a:xfrm>
            <a:off x="4283075" y="5770563"/>
            <a:ext cx="319088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3" name="Text Box 69">
            <a:extLst>
              <a:ext uri="{FF2B5EF4-FFF2-40B4-BE49-F238E27FC236}">
                <a16:creationId xmlns:a16="http://schemas.microsoft.com/office/drawing/2014/main" id="{84BCDBA7-C7A9-403A-8300-93820B1B7694}"/>
              </a:ext>
            </a:extLst>
          </p:cNvPr>
          <p:cNvSpPr txBox="1"/>
          <p:nvPr/>
        </p:nvSpPr>
        <p:spPr>
          <a:xfrm>
            <a:off x="5651500" y="3429000"/>
            <a:ext cx="4889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a[j]</a:t>
            </a:r>
          </a:p>
        </p:txBody>
      </p:sp>
      <p:sp>
        <p:nvSpPr>
          <p:cNvPr id="64" name="Text Box 70">
            <a:extLst>
              <a:ext uri="{FF2B5EF4-FFF2-40B4-BE49-F238E27FC236}">
                <a16:creationId xmlns:a16="http://schemas.microsoft.com/office/drawing/2014/main" id="{6581D47A-EB73-4F6A-BC8A-F9716381D63D}"/>
              </a:ext>
            </a:extLst>
          </p:cNvPr>
          <p:cNvSpPr txBox="1"/>
          <p:nvPr/>
        </p:nvSpPr>
        <p:spPr>
          <a:xfrm>
            <a:off x="5343525" y="3808413"/>
            <a:ext cx="438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j-1</a:t>
            </a:r>
          </a:p>
        </p:txBody>
      </p:sp>
      <p:sp>
        <p:nvSpPr>
          <p:cNvPr id="65" name="Text Box 72">
            <a:extLst>
              <a:ext uri="{FF2B5EF4-FFF2-40B4-BE49-F238E27FC236}">
                <a16:creationId xmlns:a16="http://schemas.microsoft.com/office/drawing/2014/main" id="{BE739070-605B-46EA-8F52-71B44C08A945}"/>
              </a:ext>
            </a:extLst>
          </p:cNvPr>
          <p:cNvSpPr txBox="1"/>
          <p:nvPr/>
        </p:nvSpPr>
        <p:spPr>
          <a:xfrm>
            <a:off x="7575550" y="3808413"/>
            <a:ext cx="3111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66" name="AutoShape 73">
            <a:extLst>
              <a:ext uri="{FF2B5EF4-FFF2-40B4-BE49-F238E27FC236}">
                <a16:creationId xmlns:a16="http://schemas.microsoft.com/office/drawing/2014/main" id="{4CC4CE0B-82DE-4C06-87A1-575BD491A557}"/>
              </a:ext>
            </a:extLst>
          </p:cNvPr>
          <p:cNvSpPr/>
          <p:nvPr/>
        </p:nvSpPr>
        <p:spPr>
          <a:xfrm rot="5400000" flipV="1">
            <a:off x="3022600" y="3897313"/>
            <a:ext cx="360363" cy="4895850"/>
          </a:xfrm>
          <a:prstGeom prst="rightBrace">
            <a:avLst>
              <a:gd name="adj1" fmla="val 113215"/>
              <a:gd name="adj2" fmla="val 50296"/>
            </a:avLst>
          </a:prstGeom>
          <a:noFill/>
          <a:ln w="63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Text Box 74">
            <a:extLst>
              <a:ext uri="{FF2B5EF4-FFF2-40B4-BE49-F238E27FC236}">
                <a16:creationId xmlns:a16="http://schemas.microsoft.com/office/drawing/2014/main" id="{C110EF1F-D950-47B5-B077-B20F934D1AFD}"/>
              </a:ext>
            </a:extLst>
          </p:cNvPr>
          <p:cNvSpPr txBox="1"/>
          <p:nvPr/>
        </p:nvSpPr>
        <p:spPr>
          <a:xfrm>
            <a:off x="2843213" y="6491288"/>
            <a:ext cx="8572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～</a:t>
            </a:r>
            <a:r>
              <a:rPr lang="en-US" altLang="zh-CN" dirty="0">
                <a:ea typeface="宋体" panose="02010600030101010101" pitchFamily="2" charset="-122"/>
              </a:rPr>
              <a:t> j-1</a:t>
            </a:r>
          </a:p>
        </p:txBody>
      </p:sp>
      <p:sp>
        <p:nvSpPr>
          <p:cNvPr id="68" name="Text Box 75">
            <a:extLst>
              <a:ext uri="{FF2B5EF4-FFF2-40B4-BE49-F238E27FC236}">
                <a16:creationId xmlns:a16="http://schemas.microsoft.com/office/drawing/2014/main" id="{D50EA6B8-85DF-458D-94D4-50BA34D9DDD1}"/>
              </a:ext>
            </a:extLst>
          </p:cNvPr>
          <p:cNvSpPr txBox="1"/>
          <p:nvPr/>
        </p:nvSpPr>
        <p:spPr>
          <a:xfrm>
            <a:off x="2987675" y="3284538"/>
            <a:ext cx="6540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～</a:t>
            </a:r>
            <a:r>
              <a:rPr lang="en-US" altLang="zh-CN" dirty="0">
                <a:ea typeface="宋体" panose="02010600030101010101" pitchFamily="2" charset="-122"/>
              </a:rPr>
              <a:t> j</a:t>
            </a:r>
          </a:p>
        </p:txBody>
      </p:sp>
      <p:sp>
        <p:nvSpPr>
          <p:cNvPr id="69" name="Text Box 76">
            <a:extLst>
              <a:ext uri="{FF2B5EF4-FFF2-40B4-BE49-F238E27FC236}">
                <a16:creationId xmlns:a16="http://schemas.microsoft.com/office/drawing/2014/main" id="{D80440C4-8AAC-4034-9CA1-5905606CE1BC}"/>
              </a:ext>
            </a:extLst>
          </p:cNvPr>
          <p:cNvSpPr txBox="1"/>
          <p:nvPr/>
        </p:nvSpPr>
        <p:spPr>
          <a:xfrm>
            <a:off x="3727523" y="3184802"/>
            <a:ext cx="1962397" cy="369332"/>
          </a:xfrm>
          <a:prstGeom prst="rect">
            <a:avLst/>
          </a:prstGeom>
          <a:solidFill>
            <a:srgbClr val="FFFF00"/>
          </a:solidFill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微软雅黑 Light" panose="020B0502040204020203" pitchFamily="34" charset="-122"/>
              </a:rPr>
              <a:t>b[j]</a:t>
            </a:r>
            <a:r>
              <a:rPr lang="zh-CN" altLang="en-US" dirty="0">
                <a:ea typeface="微软雅黑 Light" panose="020B0502040204020203" pitchFamily="34" charset="-122"/>
              </a:rPr>
              <a:t>一定累加了</a:t>
            </a:r>
            <a:r>
              <a:rPr lang="en-US" altLang="zh-CN" dirty="0">
                <a:ea typeface="微软雅黑 Light" panose="020B0502040204020203" pitchFamily="34" charset="-122"/>
              </a:rPr>
              <a:t>a[j]</a:t>
            </a:r>
          </a:p>
        </p:txBody>
      </p:sp>
      <p:sp>
        <p:nvSpPr>
          <p:cNvPr id="70" name="TextBox 1">
            <a:extLst>
              <a:ext uri="{FF2B5EF4-FFF2-40B4-BE49-F238E27FC236}">
                <a16:creationId xmlns:a16="http://schemas.microsoft.com/office/drawing/2014/main" id="{B8C82B54-2693-4D12-AAAD-C14FF86972E3}"/>
              </a:ext>
            </a:extLst>
          </p:cNvPr>
          <p:cNvSpPr txBox="1"/>
          <p:nvPr/>
        </p:nvSpPr>
        <p:spPr>
          <a:xfrm>
            <a:off x="6501197" y="5690692"/>
            <a:ext cx="262019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b[j]: a[1]—a[j]</a:t>
            </a:r>
            <a:r>
              <a:rPr lang="zh-CN" altLang="en-US" dirty="0">
                <a:ea typeface="微软雅黑 Light" panose="020B0502040204020203" pitchFamily="34" charset="-122"/>
              </a:rPr>
              <a:t>间，右端固定为</a:t>
            </a:r>
            <a:r>
              <a:rPr lang="en-US" altLang="zh-CN" dirty="0">
                <a:ea typeface="微软雅黑 Light" panose="020B0502040204020203" pitchFamily="34" charset="-122"/>
              </a:rPr>
              <a:t>a[j]</a:t>
            </a:r>
            <a:r>
              <a:rPr lang="zh-CN" altLang="en-US" dirty="0">
                <a:ea typeface="微软雅黑 Light" panose="020B0502040204020203" pitchFamily="34" charset="-122"/>
              </a:rPr>
              <a:t>的最大子段和，从右向左延伸、搜索</a:t>
            </a:r>
          </a:p>
        </p:txBody>
      </p:sp>
    </p:spTree>
    <p:extLst>
      <p:ext uri="{BB962C8B-B14F-4D97-AF65-F5344CB8AC3E}">
        <p14:creationId xmlns:p14="http://schemas.microsoft.com/office/powerpoint/2010/main" val="255310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966F6-E0BD-4B5A-A0DC-BDBBFF12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动态规划：自下而上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8EC80-AB97-4055-8641-45F645874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F283D-200E-4B66-998E-BF98C432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B76015-02DC-4D1E-B92D-F4CD7994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29D0A9B-8657-4123-B6A8-012230C10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2110"/>
              </p:ext>
            </p:extLst>
          </p:nvPr>
        </p:nvGraphicFramePr>
        <p:xfrm>
          <a:off x="1025064" y="1696434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9">
            <a:extLst>
              <a:ext uri="{FF2B5EF4-FFF2-40B4-BE49-F238E27FC236}">
                <a16:creationId xmlns:a16="http://schemas.microsoft.com/office/drawing/2014/main" id="{2E640817-D8C7-492E-8620-381044C39EB1}"/>
              </a:ext>
            </a:extLst>
          </p:cNvPr>
          <p:cNvSpPr txBox="1"/>
          <p:nvPr/>
        </p:nvSpPr>
        <p:spPr>
          <a:xfrm>
            <a:off x="1241088" y="1367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19883FC-92C8-4B64-99DC-FCBF47B24CBD}"/>
              </a:ext>
            </a:extLst>
          </p:cNvPr>
          <p:cNvSpPr txBox="1"/>
          <p:nvPr/>
        </p:nvSpPr>
        <p:spPr>
          <a:xfrm>
            <a:off x="3977392" y="13635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j=6</a:t>
            </a:r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6337E88-5F2E-4E1D-BAEC-C8F731B10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94251"/>
              </p:ext>
            </p:extLst>
          </p:nvPr>
        </p:nvGraphicFramePr>
        <p:xfrm>
          <a:off x="1612260" y="2344506"/>
          <a:ext cx="283759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5BEF060-2A63-4460-A6FB-876FC4DA6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99314"/>
              </p:ext>
            </p:extLst>
          </p:nvPr>
        </p:nvGraphicFramePr>
        <p:xfrm>
          <a:off x="2227449" y="2992578"/>
          <a:ext cx="218952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850D237-EC7C-4A73-A80E-0B5C66D4A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58979"/>
              </p:ext>
            </p:extLst>
          </p:nvPr>
        </p:nvGraphicFramePr>
        <p:xfrm>
          <a:off x="3319677" y="3640650"/>
          <a:ext cx="106289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4098F19-DB1D-417A-A5F0-CE3238D42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35537"/>
              </p:ext>
            </p:extLst>
          </p:nvPr>
        </p:nvGraphicFramePr>
        <p:xfrm>
          <a:off x="3891469" y="4216714"/>
          <a:ext cx="47519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5">
            <a:extLst>
              <a:ext uri="{FF2B5EF4-FFF2-40B4-BE49-F238E27FC236}">
                <a16:creationId xmlns:a16="http://schemas.microsoft.com/office/drawing/2014/main" id="{74AB7EE9-F97E-4694-A33E-12AC7BFB7E19}"/>
              </a:ext>
            </a:extLst>
          </p:cNvPr>
          <p:cNvSpPr txBox="1"/>
          <p:nvPr/>
        </p:nvSpPr>
        <p:spPr>
          <a:xfrm>
            <a:off x="5391904" y="271383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b[j]=b[6]=18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F99A5B7A-D836-46CE-8FC2-EBEF7140E27E}"/>
              </a:ext>
            </a:extLst>
          </p:cNvPr>
          <p:cNvSpPr txBox="1"/>
          <p:nvPr/>
        </p:nvSpPr>
        <p:spPr>
          <a:xfrm>
            <a:off x="2754298" y="1336394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581063F0-2194-4785-B341-CED23654C700}"/>
              </a:ext>
            </a:extLst>
          </p:cNvPr>
          <p:cNvSpPr txBox="1"/>
          <p:nvPr/>
        </p:nvSpPr>
        <p:spPr>
          <a:xfrm>
            <a:off x="4502813" y="2344506"/>
            <a:ext cx="4411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926E76FA-5240-4099-AF0C-B44A65F79B98}"/>
              </a:ext>
            </a:extLst>
          </p:cNvPr>
          <p:cNvSpPr txBox="1"/>
          <p:nvPr/>
        </p:nvSpPr>
        <p:spPr>
          <a:xfrm>
            <a:off x="4502813" y="2992578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0BAA7330-5793-40C0-83C0-9A6E255C9012}"/>
              </a:ext>
            </a:extLst>
          </p:cNvPr>
          <p:cNvSpPr txBox="1"/>
          <p:nvPr/>
        </p:nvSpPr>
        <p:spPr>
          <a:xfrm>
            <a:off x="4475379" y="3640650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B10F575-9B0B-4A53-BA8F-5E781DA1977F}"/>
              </a:ext>
            </a:extLst>
          </p:cNvPr>
          <p:cNvSpPr txBox="1"/>
          <p:nvPr/>
        </p:nvSpPr>
        <p:spPr>
          <a:xfrm>
            <a:off x="4411259" y="4216714"/>
            <a:ext cx="3898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-5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F542194-91B0-45F6-8B76-FEA540649058}"/>
              </a:ext>
            </a:extLst>
          </p:cNvPr>
          <p:cNvCxnSpPr>
            <a:endCxn id="14" idx="1"/>
          </p:cNvCxnSpPr>
          <p:nvPr/>
        </p:nvCxnSpPr>
        <p:spPr bwMode="auto">
          <a:xfrm>
            <a:off x="4411259" y="2713838"/>
            <a:ext cx="980645" cy="23083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041937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71D8E-D09A-44E8-ABB3-DCE5ED7B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动态规划：自下而上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1D21F-5013-439B-A318-1CDD3CDA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对所求最大子段和，有如下关系：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将原问题转化为 对子问题</a:t>
            </a:r>
            <a:r>
              <a:rPr lang="en-US" altLang="zh-CN" dirty="0"/>
              <a:t>b[j]</a:t>
            </a:r>
            <a:r>
              <a:rPr lang="zh-CN" altLang="en-US" dirty="0"/>
              <a:t>的</a:t>
            </a:r>
            <a:r>
              <a:rPr lang="zh-CN" altLang="en-US" u="sng" dirty="0">
                <a:solidFill>
                  <a:srgbClr val="CC0000"/>
                </a:solidFill>
              </a:rPr>
              <a:t>求极值</a:t>
            </a:r>
            <a:r>
              <a:rPr lang="en-US" altLang="zh-CN" dirty="0"/>
              <a:t>, j∈ [1,n], </a:t>
            </a:r>
            <a:r>
              <a:rPr lang="zh-CN" altLang="en-US" dirty="0"/>
              <a:t>最多</a:t>
            </a:r>
            <a:r>
              <a:rPr lang="en-US" altLang="zh-CN" dirty="0"/>
              <a:t>n</a:t>
            </a:r>
            <a:r>
              <a:rPr lang="zh-CN" altLang="en-US" dirty="0"/>
              <a:t>个子问题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7BD24-3ED3-4F7C-BFD8-8C14A7D3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A1173-6716-4171-B80A-72C1DED7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FD734D-96C1-4505-9F79-ED8AE2C7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25F218AC-BB8C-4741-9ADB-104E7F1A24F1}"/>
              </a:ext>
            </a:extLst>
          </p:cNvPr>
          <p:cNvSpPr txBox="1"/>
          <p:nvPr/>
        </p:nvSpPr>
        <p:spPr>
          <a:xfrm>
            <a:off x="377069" y="2776417"/>
            <a:ext cx="8389862" cy="120032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问题表述：</a:t>
            </a:r>
          </a:p>
          <a:p>
            <a:pPr lvl="0" eaLnBrk="1" hangingPunct="1"/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2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维表示：左端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，右端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  →  </a:t>
            </a:r>
            <a:r>
              <a:rPr lang="en-US" altLang="zh-CN" sz="24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维表示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b[</a:t>
            </a:r>
            <a:r>
              <a:rPr lang="en-US" altLang="zh-CN" sz="2400" i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], 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左端</a:t>
            </a:r>
            <a:r>
              <a:rPr lang="en-US" altLang="zh-CN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 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   </a:t>
            </a:r>
          </a:p>
          <a:p>
            <a:pPr lvl="0" eaLnBrk="1" hangingPunct="1"/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利于降低算法复杂性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9FDF51F7-C0DB-43E0-8C55-68FE62690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78677"/>
              </p:ext>
            </p:extLst>
          </p:nvPr>
        </p:nvGraphicFramePr>
        <p:xfrm>
          <a:off x="1767333" y="5028664"/>
          <a:ext cx="451875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0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7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8D31587-1374-48AB-88B8-886ADBCC81F5}"/>
              </a:ext>
            </a:extLst>
          </p:cNvPr>
          <p:cNvCxnSpPr/>
          <p:nvPr/>
        </p:nvCxnSpPr>
        <p:spPr bwMode="auto">
          <a:xfrm>
            <a:off x="1821592" y="5676736"/>
            <a:ext cx="16736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6F0B3A1-E9FD-422F-BA5C-34BE4F61B028}"/>
              </a:ext>
            </a:extLst>
          </p:cNvPr>
          <p:cNvCxnSpPr/>
          <p:nvPr/>
        </p:nvCxnSpPr>
        <p:spPr bwMode="auto">
          <a:xfrm>
            <a:off x="1821592" y="5460712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9">
            <a:extLst>
              <a:ext uri="{FF2B5EF4-FFF2-40B4-BE49-F238E27FC236}">
                <a16:creationId xmlns:a16="http://schemas.microsoft.com/office/drawing/2014/main" id="{6933CECA-EABB-4DBC-977C-B9DE63530025}"/>
              </a:ext>
            </a:extLst>
          </p:cNvPr>
          <p:cNvSpPr txBox="1"/>
          <p:nvPr/>
        </p:nvSpPr>
        <p:spPr>
          <a:xfrm>
            <a:off x="1838112" y="567673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j=1,…,n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CDAB6D89-F016-4BA6-AF15-246F7696032B}"/>
              </a:ext>
            </a:extLst>
          </p:cNvPr>
          <p:cNvSpPr txBox="1"/>
          <p:nvPr/>
        </p:nvSpPr>
        <p:spPr>
          <a:xfrm>
            <a:off x="4341872" y="5799514"/>
            <a:ext cx="349807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max {b[1], b[2], …, b[8] }</a:t>
            </a:r>
          </a:p>
        </p:txBody>
      </p:sp>
      <p:graphicFrame>
        <p:nvGraphicFramePr>
          <p:cNvPr id="27" name="Object 4">
            <a:extLst>
              <a:ext uri="{FF2B5EF4-FFF2-40B4-BE49-F238E27FC236}">
                <a16:creationId xmlns:a16="http://schemas.microsoft.com/office/drawing/2014/main" id="{7E5F9E69-5BBB-4FE2-96C7-2C3E2C966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2276"/>
              </p:ext>
            </p:extLst>
          </p:nvPr>
        </p:nvGraphicFramePr>
        <p:xfrm>
          <a:off x="770632" y="1289487"/>
          <a:ext cx="74168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1" r:id="rId3" imgW="2425700" imgH="431800" progId="Equation.DSMT4">
                  <p:embed/>
                </p:oleObj>
              </mc:Choice>
              <mc:Fallback>
                <p:oleObj r:id="rId3" imgW="2425700" imgH="431800" progId="Equation.DSMT4">
                  <p:embed/>
                  <p:pic>
                    <p:nvPicPr>
                      <p:cNvPr id="65539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770632" y="1289487"/>
                        <a:ext cx="7416800" cy="13208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1">
            <a:extLst>
              <a:ext uri="{FF2B5EF4-FFF2-40B4-BE49-F238E27FC236}">
                <a16:creationId xmlns:a16="http://schemas.microsoft.com/office/drawing/2014/main" id="{86E58B70-C3B1-47F2-AA70-27CB6B3CD3FA}"/>
              </a:ext>
            </a:extLst>
          </p:cNvPr>
          <p:cNvSpPr/>
          <p:nvPr/>
        </p:nvSpPr>
        <p:spPr>
          <a:xfrm>
            <a:off x="4155182" y="1289487"/>
            <a:ext cx="1944688" cy="1295400"/>
          </a:xfrm>
          <a:prstGeom prst="rect">
            <a:avLst/>
          </a:prstGeom>
          <a:noFill/>
          <a:ln w="6350" cap="flat" cmpd="sng">
            <a:solidFill>
              <a:srgbClr val="FF3300"/>
            </a:solidFill>
            <a:prstDash val="dash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62D3718F-7221-4696-9D2B-DB8423FC16D4}"/>
              </a:ext>
            </a:extLst>
          </p:cNvPr>
          <p:cNvSpPr/>
          <p:nvPr/>
        </p:nvSpPr>
        <p:spPr>
          <a:xfrm>
            <a:off x="2214884" y="2524760"/>
            <a:ext cx="2545070" cy="3342640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1">
            <a:extLst>
              <a:ext uri="{FF2B5EF4-FFF2-40B4-BE49-F238E27FC236}">
                <a16:creationId xmlns:a16="http://schemas.microsoft.com/office/drawing/2014/main" id="{0C46432D-8884-40B1-9641-7E6C3DE228E2}"/>
              </a:ext>
            </a:extLst>
          </p:cNvPr>
          <p:cNvSpPr/>
          <p:nvPr/>
        </p:nvSpPr>
        <p:spPr>
          <a:xfrm flipV="1">
            <a:off x="4967871" y="2411614"/>
            <a:ext cx="1944688" cy="2002904"/>
          </a:xfrm>
          <a:prstGeom prst="line">
            <a:avLst/>
          </a:prstGeom>
          <a:ln w="6350" cap="flat" cmpd="sng">
            <a:solidFill>
              <a:srgbClr val="80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777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CD1C07-A251-424B-A7B7-AF4F8C35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8BE018-5A0C-4426-9608-EE802C14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B1363D-8AE2-4556-A630-17BF9C42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6F873834-72FD-4164-BAD4-E80444980392}"/>
              </a:ext>
            </a:extLst>
          </p:cNvPr>
          <p:cNvSpPr/>
          <p:nvPr/>
        </p:nvSpPr>
        <p:spPr bwMode="auto">
          <a:xfrm rot="5400000">
            <a:off x="3286076" y="3991771"/>
            <a:ext cx="543203" cy="387191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4BBBEC-7461-4466-BEF9-9CA6720656BB}"/>
              </a:ext>
            </a:extLst>
          </p:cNvPr>
          <p:cNvSpPr txBox="1">
            <a:spLocks/>
          </p:cNvSpPr>
          <p:nvPr/>
        </p:nvSpPr>
        <p:spPr>
          <a:xfrm>
            <a:off x="260985" y="2675137"/>
            <a:ext cx="8435975" cy="1512168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lt"/>
              </a:rPr>
              <a:t>根据</a:t>
            </a:r>
            <a:r>
              <a:rPr lang="en-US" altLang="zh-CN" dirty="0">
                <a:latin typeface="+mn-lt"/>
              </a:rPr>
              <a:t>b[j]</a:t>
            </a:r>
            <a:r>
              <a:rPr lang="zh-CN" altLang="en-US" dirty="0">
                <a:latin typeface="+mn-lt"/>
              </a:rPr>
              <a:t>的定义，</a:t>
            </a:r>
            <a:r>
              <a:rPr lang="en-US" altLang="zh-CN" dirty="0">
                <a:latin typeface="+mn-lt"/>
              </a:rPr>
              <a:t>b[j]</a:t>
            </a:r>
            <a:r>
              <a:rPr lang="zh-CN" altLang="en-US" dirty="0">
                <a:latin typeface="+mn-lt"/>
              </a:rPr>
              <a:t>从右端</a:t>
            </a:r>
            <a:r>
              <a:rPr lang="en-US" altLang="zh-CN" dirty="0">
                <a:latin typeface="+mn-lt"/>
              </a:rPr>
              <a:t>a[j]</a:t>
            </a:r>
            <a:r>
              <a:rPr lang="zh-CN" altLang="en-US" dirty="0">
                <a:latin typeface="+mn-lt"/>
              </a:rPr>
              <a:t>处开始，一定包括了</a:t>
            </a:r>
            <a:r>
              <a:rPr lang="en-US" altLang="zh-CN" dirty="0">
                <a:latin typeface="+mn-lt"/>
              </a:rPr>
              <a:t>a[j]</a:t>
            </a:r>
          </a:p>
          <a:p>
            <a:pPr lvl="1"/>
            <a:r>
              <a:rPr lang="en-US" altLang="zh-CN" dirty="0">
                <a:latin typeface="+mn-lt"/>
              </a:rPr>
              <a:t>1. </a:t>
            </a:r>
            <a:r>
              <a:rPr lang="zh-CN" altLang="en-US" dirty="0">
                <a:solidFill>
                  <a:srgbClr val="FF3300"/>
                </a:solidFill>
                <a:latin typeface="+mn-lt"/>
              </a:rPr>
              <a:t>当</a:t>
            </a:r>
            <a:r>
              <a:rPr lang="en-US" altLang="zh-CN" dirty="0">
                <a:solidFill>
                  <a:srgbClr val="FF3300"/>
                </a:solidFill>
                <a:latin typeface="+mn-lt"/>
              </a:rPr>
              <a:t>b[j-1]&gt;0</a:t>
            </a:r>
            <a:r>
              <a:rPr lang="zh-CN" altLang="en-US" dirty="0">
                <a:solidFill>
                  <a:srgbClr val="FF3300"/>
                </a:solidFill>
                <a:latin typeface="+mn-lt"/>
              </a:rPr>
              <a:t>时，</a:t>
            </a:r>
            <a:r>
              <a:rPr lang="en-US" altLang="zh-CN" dirty="0">
                <a:solidFill>
                  <a:srgbClr val="FF3300"/>
                </a:solidFill>
                <a:latin typeface="+mn-lt"/>
              </a:rPr>
              <a:t>b[j]=b[j-1]+a[j]</a:t>
            </a:r>
            <a:r>
              <a:rPr lang="zh-CN" altLang="en-US" dirty="0">
                <a:solidFill>
                  <a:srgbClr val="FF3300"/>
                </a:solidFill>
                <a:latin typeface="+mn-lt"/>
              </a:rPr>
              <a:t>，</a:t>
            </a:r>
            <a:endParaRPr lang="en-US" altLang="zh-CN" dirty="0">
              <a:latin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948D7C-1F97-4E8D-A9BF-4AE689B0164C}"/>
              </a:ext>
            </a:extLst>
          </p:cNvPr>
          <p:cNvGrpSpPr/>
          <p:nvPr/>
        </p:nvGrpSpPr>
        <p:grpSpPr>
          <a:xfrm>
            <a:off x="215106" y="279227"/>
            <a:ext cx="8713788" cy="2248539"/>
            <a:chOff x="260985" y="129160"/>
            <a:chExt cx="8713788" cy="2248539"/>
          </a:xfrm>
        </p:grpSpPr>
        <p:sp>
          <p:nvSpPr>
            <p:cNvPr id="9" name="Text Box 14">
              <a:extLst>
                <a:ext uri="{FF2B5EF4-FFF2-40B4-BE49-F238E27FC236}">
                  <a16:creationId xmlns:a16="http://schemas.microsoft.com/office/drawing/2014/main" id="{9A7EC19C-DD62-490D-A592-503F3FECAE86}"/>
                </a:ext>
              </a:extLst>
            </p:cNvPr>
            <p:cNvSpPr txBox="1"/>
            <p:nvPr/>
          </p:nvSpPr>
          <p:spPr>
            <a:xfrm>
              <a:off x="1627097" y="507007"/>
              <a:ext cx="6418263" cy="463550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问题：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</a:t>
              </a:r>
              <a:r>
                <a:rPr lang="en-US" altLang="zh-CN" sz="24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b[j] </a:t>
              </a:r>
            </a:p>
          </p:txBody>
        </p:sp>
        <p:sp>
          <p:nvSpPr>
            <p:cNvPr id="10" name="Text Box 15">
              <a:extLst>
                <a:ext uri="{FF2B5EF4-FFF2-40B4-BE49-F238E27FC236}">
                  <a16:creationId xmlns:a16="http://schemas.microsoft.com/office/drawing/2014/main" id="{035AE251-D9FD-4858-877C-2190700D7152}"/>
                </a:ext>
              </a:extLst>
            </p:cNvPr>
            <p:cNvSpPr txBox="1"/>
            <p:nvPr/>
          </p:nvSpPr>
          <p:spPr>
            <a:xfrm>
              <a:off x="260985" y="1914149"/>
              <a:ext cx="5329238" cy="463550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b[j-1] </a:t>
              </a:r>
            </a:p>
          </p:txBody>
        </p:sp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id="{76D19AF0-1DAB-4F88-9235-B02327BA630E}"/>
                </a:ext>
              </a:extLst>
            </p:cNvPr>
            <p:cNvSpPr txBox="1"/>
            <p:nvPr/>
          </p:nvSpPr>
          <p:spPr>
            <a:xfrm>
              <a:off x="5799773" y="1914149"/>
              <a:ext cx="3175000" cy="463550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3565600E-4695-4535-8563-C6C4D9FD782E}"/>
                </a:ext>
              </a:extLst>
            </p:cNvPr>
            <p:cNvSpPr/>
            <p:nvPr/>
          </p:nvSpPr>
          <p:spPr>
            <a:xfrm flipH="1">
              <a:off x="2550159" y="938808"/>
              <a:ext cx="1191487" cy="973404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A52183E2-5CCF-43FD-B215-38976ED72B4A}"/>
                </a:ext>
              </a:extLst>
            </p:cNvPr>
            <p:cNvSpPr/>
            <p:nvPr/>
          </p:nvSpPr>
          <p:spPr>
            <a:xfrm>
              <a:off x="4895760" y="938808"/>
              <a:ext cx="2195920" cy="973404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7C997F32-B718-4A47-AD55-D574A178DBAB}"/>
                </a:ext>
              </a:extLst>
            </p:cNvPr>
            <p:cNvSpPr txBox="1"/>
            <p:nvPr/>
          </p:nvSpPr>
          <p:spPr>
            <a:xfrm>
              <a:off x="3271964" y="129160"/>
              <a:ext cx="307327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ea typeface="微软雅黑 Light" panose="020B0502040204020203" pitchFamily="34" charset="-122"/>
                </a:rPr>
                <a:t>问题分解</a:t>
              </a:r>
              <a:r>
                <a:rPr lang="en-US" altLang="zh-CN" dirty="0">
                  <a:ea typeface="微软雅黑 Light" panose="020B0502040204020203" pitchFamily="34" charset="-122"/>
                </a:rPr>
                <a:t>—</a:t>
              </a:r>
              <a:r>
                <a:rPr lang="zh-CN" altLang="en-US" dirty="0">
                  <a:ea typeface="微软雅黑 Light" panose="020B0502040204020203" pitchFamily="34" charset="-122"/>
                </a:rPr>
                <a:t>递推式</a:t>
              </a:r>
              <a:r>
                <a:rPr lang="en-US" altLang="zh-CN" dirty="0">
                  <a:ea typeface="微软雅黑 Light" panose="020B0502040204020203" pitchFamily="34" charset="-122"/>
                </a:rPr>
                <a:t>-</a:t>
              </a:r>
              <a:r>
                <a:rPr lang="zh-CN" altLang="en-US" dirty="0">
                  <a:ea typeface="微软雅黑 Light" panose="020B0502040204020203" pitchFamily="34" charset="-122"/>
                </a:rPr>
                <a:t>状态方程</a:t>
              </a:r>
            </a:p>
          </p:txBody>
        </p:sp>
      </p:grp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FDBEFB0-25B0-4747-BB65-039698476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44764"/>
              </p:ext>
            </p:extLst>
          </p:nvPr>
        </p:nvGraphicFramePr>
        <p:xfrm>
          <a:off x="1589577" y="4430991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2">
            <a:extLst>
              <a:ext uri="{FF2B5EF4-FFF2-40B4-BE49-F238E27FC236}">
                <a16:creationId xmlns:a16="http://schemas.microsoft.com/office/drawing/2014/main" id="{66E1F036-5EAC-4A60-82D6-13F7FCEA16D8}"/>
              </a:ext>
            </a:extLst>
          </p:cNvPr>
          <p:cNvSpPr txBox="1"/>
          <p:nvPr/>
        </p:nvSpPr>
        <p:spPr>
          <a:xfrm>
            <a:off x="4475790" y="381603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j=6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399C1-DE44-49D0-92CE-51119873643B}"/>
              </a:ext>
            </a:extLst>
          </p:cNvPr>
          <p:cNvSpPr/>
          <p:nvPr/>
        </p:nvSpPr>
        <p:spPr>
          <a:xfrm>
            <a:off x="2709952" y="3713293"/>
            <a:ext cx="134684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b[j]=b[6]=18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5C34671B-2F2F-4D47-B6FF-D04579B51595}"/>
              </a:ext>
            </a:extLst>
          </p:cNvPr>
          <p:cNvSpPr/>
          <p:nvPr/>
        </p:nvSpPr>
        <p:spPr bwMode="auto">
          <a:xfrm rot="16200000">
            <a:off x="3006229" y="5735728"/>
            <a:ext cx="543204" cy="387191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34D49A2A-070A-4AA8-AF36-2FE65078F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15909"/>
              </p:ext>
            </p:extLst>
          </p:nvPr>
        </p:nvGraphicFramePr>
        <p:xfrm>
          <a:off x="1556959" y="5267425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20">
            <a:extLst>
              <a:ext uri="{FF2B5EF4-FFF2-40B4-BE49-F238E27FC236}">
                <a16:creationId xmlns:a16="http://schemas.microsoft.com/office/drawing/2014/main" id="{4DB02B38-C196-458E-818C-A5AF522CF86B}"/>
              </a:ext>
            </a:extLst>
          </p:cNvPr>
          <p:cNvSpPr txBox="1"/>
          <p:nvPr/>
        </p:nvSpPr>
        <p:spPr>
          <a:xfrm>
            <a:off x="3798731" y="491905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j-1=5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3CECBF-B506-43EA-91E9-D00D5C6FD3B0}"/>
              </a:ext>
            </a:extLst>
          </p:cNvPr>
          <p:cNvSpPr/>
          <p:nvPr/>
        </p:nvSpPr>
        <p:spPr>
          <a:xfrm>
            <a:off x="2504767" y="6209441"/>
            <a:ext cx="153439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b[j-1]=b[5]=23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93EEE3B-2F36-4709-9FE6-713A5AB4CB51}"/>
              </a:ext>
            </a:extLst>
          </p:cNvPr>
          <p:cNvSpPr txBox="1"/>
          <p:nvPr/>
        </p:nvSpPr>
        <p:spPr>
          <a:xfrm>
            <a:off x="6526376" y="4000701"/>
            <a:ext cx="2376264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j=6, 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b[j]=b[6]=18, 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b[j-1]=b[5]=23&gt;0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a[j]=a[6]=-5</a:t>
            </a:r>
          </a:p>
          <a:p>
            <a:r>
              <a:rPr lang="zh-CN" altLang="en-US" dirty="0">
                <a:ea typeface="微软雅黑 Light" panose="020B0502040204020203" pitchFamily="34" charset="-122"/>
              </a:rPr>
              <a:t>故：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en-US" altLang="zh-CN" dirty="0">
                <a:ea typeface="微软雅黑 Light" panose="020B0502040204020203" pitchFamily="34" charset="-122"/>
              </a:rPr>
              <a:t>b[6]=b[5]+a[6]=23-5</a:t>
            </a:r>
          </a:p>
        </p:txBody>
      </p:sp>
    </p:spTree>
    <p:extLst>
      <p:ext uri="{BB962C8B-B14F-4D97-AF65-F5344CB8AC3E}">
        <p14:creationId xmlns:p14="http://schemas.microsoft.com/office/powerpoint/2010/main" val="2894038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930180-0BBB-4339-A3A6-126913312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sz="2400" dirty="0">
                <a:latin typeface="+mn-lt"/>
              </a:rPr>
              <a:t>2. </a:t>
            </a:r>
            <a:r>
              <a:rPr lang="zh-CN" altLang="en-US" sz="2400" dirty="0">
                <a:solidFill>
                  <a:srgbClr val="FF3300"/>
                </a:solidFill>
                <a:latin typeface="+mn-lt"/>
              </a:rPr>
              <a:t>当</a:t>
            </a:r>
            <a:r>
              <a:rPr lang="en-US" altLang="zh-CN" sz="2400" dirty="0">
                <a:solidFill>
                  <a:srgbClr val="FF3300"/>
                </a:solidFill>
                <a:latin typeface="+mn-lt"/>
              </a:rPr>
              <a:t>b[j-1]&lt;=0</a:t>
            </a:r>
            <a:r>
              <a:rPr lang="zh-CN" altLang="en-US" sz="2400" dirty="0">
                <a:solidFill>
                  <a:srgbClr val="FF3300"/>
                </a:solidFill>
                <a:latin typeface="+mn-lt"/>
              </a:rPr>
              <a:t>时</a:t>
            </a:r>
            <a:r>
              <a:rPr lang="en-US" altLang="zh-CN" sz="2400" dirty="0">
                <a:solidFill>
                  <a:srgbClr val="FF3300"/>
                </a:solidFill>
                <a:latin typeface="+mn-lt"/>
              </a:rPr>
              <a:t>,  b[j]=a[j]</a:t>
            </a:r>
            <a:endParaRPr lang="zh-CN" altLang="en-US" sz="2400" dirty="0">
              <a:solidFill>
                <a:srgbClr val="FF3300"/>
              </a:solidFill>
              <a:latin typeface="+mn-lt"/>
            </a:endParaRPr>
          </a:p>
          <a:p>
            <a:pPr lvl="1"/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73C23-BBD2-4921-95CE-9DEA7DB5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A7FD42-88C6-4E4E-872D-1A144E15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32E0EE-DA6E-4D6B-ACE9-4EE8C645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7477F2A-2224-4A78-8FFC-AF018D049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33566"/>
              </p:ext>
            </p:extLst>
          </p:nvPr>
        </p:nvGraphicFramePr>
        <p:xfrm>
          <a:off x="1265248" y="4146698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u="sng" dirty="0">
                          <a:solidFill>
                            <a:schemeClr val="tx1"/>
                          </a:solidFill>
                        </a:rPr>
                        <a:t>-13</a:t>
                      </a:r>
                      <a:endParaRPr lang="zh-CN" altLang="en-US" sz="2000" u="sn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4FFED3D-10AA-4AF9-BFA3-C449315279D2}"/>
              </a:ext>
            </a:extLst>
          </p:cNvPr>
          <p:cNvSpPr/>
          <p:nvPr/>
        </p:nvSpPr>
        <p:spPr>
          <a:xfrm>
            <a:off x="3530943" y="3502700"/>
            <a:ext cx="1697901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j=6, b[j]=b[6]=-5</a:t>
            </a:r>
            <a:endParaRPr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3877C561-64DA-4B30-8309-CA0F3F456DB2}"/>
              </a:ext>
            </a:extLst>
          </p:cNvPr>
          <p:cNvSpPr/>
          <p:nvPr/>
        </p:nvSpPr>
        <p:spPr bwMode="auto">
          <a:xfrm rot="16200000">
            <a:off x="2681900" y="5451435"/>
            <a:ext cx="543204" cy="387191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A80E806-795D-4076-BB08-98AC0FC19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66351"/>
              </p:ext>
            </p:extLst>
          </p:nvPr>
        </p:nvGraphicFramePr>
        <p:xfrm>
          <a:off x="1232630" y="4983132"/>
          <a:ext cx="45730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8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-13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21">
            <a:extLst>
              <a:ext uri="{FF2B5EF4-FFF2-40B4-BE49-F238E27FC236}">
                <a16:creationId xmlns:a16="http://schemas.microsoft.com/office/drawing/2014/main" id="{1FB028BB-6E50-4531-851B-C7AD11FA9720}"/>
              </a:ext>
            </a:extLst>
          </p:cNvPr>
          <p:cNvSpPr txBox="1"/>
          <p:nvPr/>
        </p:nvSpPr>
        <p:spPr>
          <a:xfrm>
            <a:off x="3474402" y="463476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j-1=5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4FE7C7-DF2A-4CA3-BF8C-E00A1F388C7D}"/>
              </a:ext>
            </a:extLst>
          </p:cNvPr>
          <p:cNvSpPr/>
          <p:nvPr/>
        </p:nvSpPr>
        <p:spPr>
          <a:xfrm>
            <a:off x="2180438" y="5925148"/>
            <a:ext cx="172034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b[j-1]=b[5]=-3&lt;0</a:t>
            </a:r>
            <a:endParaRPr lang="zh-CN" altLang="en-US" dirty="0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9637CC2F-79AA-408F-A0C2-6329F14DA8D2}"/>
              </a:ext>
            </a:extLst>
          </p:cNvPr>
          <p:cNvSpPr txBox="1"/>
          <p:nvPr/>
        </p:nvSpPr>
        <p:spPr>
          <a:xfrm>
            <a:off x="6202047" y="3716408"/>
            <a:ext cx="2088232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j=6, </a:t>
            </a:r>
          </a:p>
          <a:p>
            <a:r>
              <a:rPr lang="en-US" altLang="zh-CN" dirty="0"/>
              <a:t>b[j]=b[6]=-5, </a:t>
            </a:r>
          </a:p>
          <a:p>
            <a:r>
              <a:rPr lang="en-US" altLang="zh-CN" dirty="0"/>
              <a:t>b[j-1]=b[5]=-3&lt;0</a:t>
            </a:r>
          </a:p>
          <a:p>
            <a:r>
              <a:rPr lang="en-US" altLang="zh-CN" dirty="0"/>
              <a:t>a[j]=a[6]=-5</a:t>
            </a:r>
          </a:p>
          <a:p>
            <a:r>
              <a:rPr lang="zh-CN" altLang="en-US" dirty="0"/>
              <a:t>故：</a:t>
            </a:r>
            <a:endParaRPr lang="en-US" altLang="zh-CN" dirty="0"/>
          </a:p>
          <a:p>
            <a:r>
              <a:rPr lang="en-US" altLang="zh-CN" dirty="0"/>
              <a:t>b[6]=a[6]=-5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BA21C0D-A90E-49E4-AB30-02B38E45323B}"/>
              </a:ext>
            </a:extLst>
          </p:cNvPr>
          <p:cNvCxnSpPr/>
          <p:nvPr/>
        </p:nvCxnSpPr>
        <p:spPr bwMode="auto">
          <a:xfrm>
            <a:off x="4427984" y="3872032"/>
            <a:ext cx="0" cy="2770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grpSp>
        <p:nvGrpSpPr>
          <p:cNvPr id="14" name="Group 19">
            <a:extLst>
              <a:ext uri="{FF2B5EF4-FFF2-40B4-BE49-F238E27FC236}">
                <a16:creationId xmlns:a16="http://schemas.microsoft.com/office/drawing/2014/main" id="{B7CCABC8-68FC-4970-890C-9A88931201D0}"/>
              </a:ext>
            </a:extLst>
          </p:cNvPr>
          <p:cNvGrpSpPr/>
          <p:nvPr/>
        </p:nvGrpSpPr>
        <p:grpSpPr>
          <a:xfrm>
            <a:off x="250825" y="620713"/>
            <a:ext cx="8713788" cy="2046287"/>
            <a:chOff x="158" y="391"/>
            <a:chExt cx="5489" cy="1289"/>
          </a:xfrm>
        </p:grpSpPr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C57E72E2-0659-42F9-B709-6AA6E9AFF73E}"/>
                </a:ext>
              </a:extLst>
            </p:cNvPr>
            <p:cNvSpPr txBox="1"/>
            <p:nvPr/>
          </p:nvSpPr>
          <p:spPr>
            <a:xfrm>
              <a:off x="1048" y="391"/>
              <a:ext cx="4043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问题：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</a:t>
              </a:r>
              <a:r>
                <a:rPr lang="en-US" altLang="zh-CN" sz="24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b[j] 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F0697933-C6B0-4D1E-879F-22D0A06E8D6F}"/>
                </a:ext>
              </a:extLst>
            </p:cNvPr>
            <p:cNvSpPr txBox="1"/>
            <p:nvPr/>
          </p:nvSpPr>
          <p:spPr>
            <a:xfrm>
              <a:off x="158" y="1388"/>
              <a:ext cx="3357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b[j-1] 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53D34E4B-C2D3-441C-A307-FD8D7EE2C0DE}"/>
                </a:ext>
              </a:extLst>
            </p:cNvPr>
            <p:cNvSpPr txBox="1"/>
            <p:nvPr/>
          </p:nvSpPr>
          <p:spPr>
            <a:xfrm>
              <a:off x="3647" y="1388"/>
              <a:ext cx="2000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5D0A137B-A853-4F0C-BB50-D753E70ECD7C}"/>
                </a:ext>
              </a:extLst>
            </p:cNvPr>
            <p:cNvSpPr/>
            <p:nvPr/>
          </p:nvSpPr>
          <p:spPr>
            <a:xfrm flipH="1">
              <a:off x="1670" y="663"/>
              <a:ext cx="710" cy="725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E3C15017-1FE3-4683-9848-01D61CB0970F}"/>
                </a:ext>
              </a:extLst>
            </p:cNvPr>
            <p:cNvSpPr/>
            <p:nvPr/>
          </p:nvSpPr>
          <p:spPr>
            <a:xfrm>
              <a:off x="3107" y="663"/>
              <a:ext cx="1496" cy="725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73A94721-2ABB-4C53-81BE-B78679AA9611}"/>
              </a:ext>
            </a:extLst>
          </p:cNvPr>
          <p:cNvSpPr txBox="1"/>
          <p:nvPr/>
        </p:nvSpPr>
        <p:spPr>
          <a:xfrm>
            <a:off x="3530943" y="205467"/>
            <a:ext cx="30732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问题分解</a:t>
            </a:r>
            <a:r>
              <a:rPr lang="en-US" altLang="zh-CN" dirty="0">
                <a:ea typeface="微软雅黑 Light" panose="020B0502040204020203" pitchFamily="34" charset="-122"/>
              </a:rPr>
              <a:t>—</a:t>
            </a:r>
            <a:r>
              <a:rPr lang="zh-CN" altLang="en-US" dirty="0">
                <a:ea typeface="微软雅黑 Light" panose="020B0502040204020203" pitchFamily="34" charset="-122"/>
              </a:rPr>
              <a:t>递推式</a:t>
            </a:r>
            <a:r>
              <a:rPr lang="en-US" altLang="zh-CN" dirty="0"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ea typeface="微软雅黑 Light" panose="020B0502040204020203" pitchFamily="34" charset="-122"/>
              </a:rPr>
              <a:t>状态方程</a:t>
            </a:r>
          </a:p>
        </p:txBody>
      </p:sp>
    </p:spTree>
    <p:extLst>
      <p:ext uri="{BB962C8B-B14F-4D97-AF65-F5344CB8AC3E}">
        <p14:creationId xmlns:p14="http://schemas.microsoft.com/office/powerpoint/2010/main" val="1130543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537AE3-58C1-4936-BF62-B956C6F4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故得到如下递归方程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680DF8-B16E-47C0-98D0-DC8704A8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57F911-DEFF-4196-9752-0F6B44ED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CA1E35-C4DD-4F8F-95E0-CB57D00A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7BA6E107-2514-41C1-AAF7-645E276CE0F3}"/>
              </a:ext>
            </a:extLst>
          </p:cNvPr>
          <p:cNvGrpSpPr/>
          <p:nvPr/>
        </p:nvGrpSpPr>
        <p:grpSpPr>
          <a:xfrm>
            <a:off x="215106" y="889953"/>
            <a:ext cx="8713788" cy="2046287"/>
            <a:chOff x="158" y="391"/>
            <a:chExt cx="5489" cy="1289"/>
          </a:xfrm>
        </p:grpSpPr>
        <p:sp>
          <p:nvSpPr>
            <p:cNvPr id="7" name="Text Box 14">
              <a:extLst>
                <a:ext uri="{FF2B5EF4-FFF2-40B4-BE49-F238E27FC236}">
                  <a16:creationId xmlns:a16="http://schemas.microsoft.com/office/drawing/2014/main" id="{FBE82219-DB42-4363-85CD-BC93BFA08E19}"/>
                </a:ext>
              </a:extLst>
            </p:cNvPr>
            <p:cNvSpPr txBox="1"/>
            <p:nvPr/>
          </p:nvSpPr>
          <p:spPr>
            <a:xfrm>
              <a:off x="1048" y="391"/>
              <a:ext cx="4043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问题：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</a:t>
              </a:r>
              <a:r>
                <a:rPr lang="en-US" altLang="zh-CN" sz="24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000066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指标：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b[j] </a:t>
              </a:r>
            </a:p>
          </p:txBody>
        </p:sp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415D8B02-F5AB-4ED4-9AED-1E2968F25599}"/>
                </a:ext>
              </a:extLst>
            </p:cNvPr>
            <p:cNvSpPr txBox="1"/>
            <p:nvPr/>
          </p:nvSpPr>
          <p:spPr>
            <a:xfrm>
              <a:off x="158" y="1388"/>
              <a:ext cx="3357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2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, …, 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j-1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 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b[j-1] </a:t>
              </a: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C51E3CE4-B099-4BE7-8CDB-2A137F7EC9EC}"/>
                </a:ext>
              </a:extLst>
            </p:cNvPr>
            <p:cNvSpPr txBox="1"/>
            <p:nvPr/>
          </p:nvSpPr>
          <p:spPr>
            <a:xfrm>
              <a:off x="3647" y="1388"/>
              <a:ext cx="2000" cy="292"/>
            </a:xfrm>
            <a:prstGeom prst="rect">
              <a:avLst/>
            </a:prstGeom>
            <a:noFill/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zh-CN" altLang="en-US" sz="2400" dirty="0">
                  <a:ea typeface="微软雅黑 Light" panose="020B0502040204020203" pitchFamily="34" charset="-122"/>
                </a:rPr>
                <a:t>子问题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{</a:t>
              </a:r>
              <a:r>
                <a:rPr lang="en-US" altLang="zh-CN" sz="24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a</a:t>
              </a:r>
              <a:r>
                <a:rPr lang="en-US" altLang="zh-CN" sz="2400" baseline="-25000" dirty="0">
                  <a:solidFill>
                    <a:srgbClr val="FF3300"/>
                  </a:solidFill>
                  <a:ea typeface="微软雅黑 Light" panose="020B0502040204020203" pitchFamily="34" charset="-122"/>
                </a:rPr>
                <a:t>j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}, 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指标</a:t>
              </a:r>
              <a:r>
                <a:rPr lang="en-US" altLang="zh-CN" sz="2400" dirty="0">
                  <a:ea typeface="微软雅黑 Light" panose="020B0502040204020203" pitchFamily="34" charset="-122"/>
                </a:rPr>
                <a:t>: a</a:t>
              </a:r>
              <a:r>
                <a:rPr lang="en-US" altLang="zh-CN" sz="2400" baseline="-25000" dirty="0"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ED84DC2F-34FA-4F7B-AAA9-74C21EF25373}"/>
                </a:ext>
              </a:extLst>
            </p:cNvPr>
            <p:cNvSpPr/>
            <p:nvPr/>
          </p:nvSpPr>
          <p:spPr>
            <a:xfrm flipH="1">
              <a:off x="1670" y="663"/>
              <a:ext cx="710" cy="725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B548F2B2-CA99-47D8-A1D0-966B08F36AAB}"/>
                </a:ext>
              </a:extLst>
            </p:cNvPr>
            <p:cNvSpPr/>
            <p:nvPr/>
          </p:nvSpPr>
          <p:spPr>
            <a:xfrm>
              <a:off x="3107" y="663"/>
              <a:ext cx="1496" cy="725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62CE82F3-99AF-44CD-8342-6AD4F10A1EE8}"/>
              </a:ext>
            </a:extLst>
          </p:cNvPr>
          <p:cNvSpPr txBox="1"/>
          <p:nvPr/>
        </p:nvSpPr>
        <p:spPr>
          <a:xfrm>
            <a:off x="3752825" y="385872"/>
            <a:ext cx="30732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问题分解</a:t>
            </a:r>
            <a:r>
              <a:rPr lang="en-US" altLang="zh-CN" dirty="0">
                <a:ea typeface="微软雅黑 Light" panose="020B0502040204020203" pitchFamily="34" charset="-122"/>
              </a:rPr>
              <a:t>—</a:t>
            </a:r>
            <a:r>
              <a:rPr lang="zh-CN" altLang="en-US" dirty="0">
                <a:ea typeface="微软雅黑 Light" panose="020B0502040204020203" pitchFamily="34" charset="-122"/>
              </a:rPr>
              <a:t>递推式</a:t>
            </a:r>
            <a:r>
              <a:rPr lang="en-US" altLang="zh-CN" dirty="0"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ea typeface="微软雅黑 Light" panose="020B0502040204020203" pitchFamily="34" charset="-122"/>
              </a:rPr>
              <a:t>状态方程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5934B158-0030-41F6-A44A-DA3C25B25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85136"/>
              </p:ext>
            </p:extLst>
          </p:nvPr>
        </p:nvGraphicFramePr>
        <p:xfrm>
          <a:off x="1016953" y="4175369"/>
          <a:ext cx="63309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5" r:id="rId3" imgW="2832100" imgH="215900" progId="Equation.DSMT4">
                  <p:embed/>
                </p:oleObj>
              </mc:Choice>
              <mc:Fallback>
                <p:oleObj r:id="rId3" imgW="2832100" imgH="215900" progId="Equation.DSMT4">
                  <p:embed/>
                  <p:pic>
                    <p:nvPicPr>
                      <p:cNvPr id="66563" name="Object 4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1016953" y="4175369"/>
                        <a:ext cx="6330950" cy="4826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944CC73-C29C-46FA-BDBE-98AA38A61A55}"/>
              </a:ext>
            </a:extLst>
          </p:cNvPr>
          <p:cNvCxnSpPr/>
          <p:nvPr/>
        </p:nvCxnSpPr>
        <p:spPr bwMode="auto">
          <a:xfrm>
            <a:off x="2740432" y="4679425"/>
            <a:ext cx="172819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68D4A-79C4-425F-86DB-03DE17DC2232}"/>
              </a:ext>
            </a:extLst>
          </p:cNvPr>
          <p:cNvCxnSpPr/>
          <p:nvPr/>
        </p:nvCxnSpPr>
        <p:spPr bwMode="auto">
          <a:xfrm>
            <a:off x="4621024" y="4686767"/>
            <a:ext cx="63968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538B822F-C28A-4881-B485-8D0265B098DC}"/>
              </a:ext>
            </a:extLst>
          </p:cNvPr>
          <p:cNvSpPr txBox="1"/>
          <p:nvPr/>
        </p:nvSpPr>
        <p:spPr>
          <a:xfrm>
            <a:off x="3008918" y="5034127"/>
            <a:ext cx="109517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b[j-1]&gt;=0</a:t>
            </a:r>
            <a:endParaRPr lang="zh-CN" altLang="en-US" dirty="0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A84F9129-2D55-4A14-B3F3-25DFEEB9A283}"/>
              </a:ext>
            </a:extLst>
          </p:cNvPr>
          <p:cNvSpPr txBox="1"/>
          <p:nvPr/>
        </p:nvSpPr>
        <p:spPr>
          <a:xfrm>
            <a:off x="4540632" y="5034127"/>
            <a:ext cx="9605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b[j-1]&lt;0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6C208D9-44AE-44D2-84CD-3DF8CF0D5AD4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3556504" y="4679425"/>
            <a:ext cx="120032" cy="35470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CD44FF4-4C57-4E5E-82BC-4B513D7C6586}"/>
              </a:ext>
            </a:extLst>
          </p:cNvPr>
          <p:cNvCxnSpPr>
            <a:stCxn id="17" idx="0"/>
          </p:cNvCxnSpPr>
          <p:nvPr/>
        </p:nvCxnSpPr>
        <p:spPr bwMode="auto">
          <a:xfrm flipH="1" flipV="1">
            <a:off x="4946520" y="4689545"/>
            <a:ext cx="74372" cy="34458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66744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EB7C9B-45FB-4369-BB85-07FCE2CE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F2918A-4409-496F-A139-E46806FC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E402E8-DD52-48E1-A794-AB80ED8B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288452-A4F7-4B87-97E3-4FD5D1D18C96}"/>
              </a:ext>
            </a:extLst>
          </p:cNvPr>
          <p:cNvSpPr/>
          <p:nvPr/>
        </p:nvSpPr>
        <p:spPr>
          <a:xfrm>
            <a:off x="3764024" y="287632"/>
            <a:ext cx="800100" cy="465137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F(6)</a:t>
            </a:r>
          </a:p>
        </p:txBody>
      </p:sp>
      <p:cxnSp>
        <p:nvCxnSpPr>
          <p:cNvPr id="7" name="AutoShape 7">
            <a:extLst>
              <a:ext uri="{FF2B5EF4-FFF2-40B4-BE49-F238E27FC236}">
                <a16:creationId xmlns:a16="http://schemas.microsoft.com/office/drawing/2014/main" id="{F22E6049-B8B6-4CE9-BAAA-1AE1CAB24C19}"/>
              </a:ext>
            </a:extLst>
          </p:cNvPr>
          <p:cNvCxnSpPr>
            <a:stCxn id="6" idx="4"/>
            <a:endCxn id="26" idx="0"/>
          </p:cNvCxnSpPr>
          <p:nvPr/>
        </p:nvCxnSpPr>
        <p:spPr>
          <a:xfrm flipH="1">
            <a:off x="1550255" y="752769"/>
            <a:ext cx="2613819" cy="56753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" name="AutoShape 9">
            <a:extLst>
              <a:ext uri="{FF2B5EF4-FFF2-40B4-BE49-F238E27FC236}">
                <a16:creationId xmlns:a16="http://schemas.microsoft.com/office/drawing/2014/main" id="{8ED83687-0932-4C45-BE95-3F135530E033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4164074" y="752769"/>
            <a:ext cx="2459831" cy="567532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9" name="Oval 25">
            <a:extLst>
              <a:ext uri="{FF2B5EF4-FFF2-40B4-BE49-F238E27FC236}">
                <a16:creationId xmlns:a16="http://schemas.microsoft.com/office/drawing/2014/main" id="{B5D0D144-82E5-4248-8EE3-0BB5FFC19255}"/>
              </a:ext>
            </a:extLst>
          </p:cNvPr>
          <p:cNvSpPr/>
          <p:nvPr/>
        </p:nvSpPr>
        <p:spPr>
          <a:xfrm>
            <a:off x="6288149" y="1320301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F(4)</a:t>
            </a:r>
          </a:p>
        </p:txBody>
      </p:sp>
      <p:cxnSp>
        <p:nvCxnSpPr>
          <p:cNvPr id="10" name="AutoShape 27">
            <a:extLst>
              <a:ext uri="{FF2B5EF4-FFF2-40B4-BE49-F238E27FC236}">
                <a16:creationId xmlns:a16="http://schemas.microsoft.com/office/drawing/2014/main" id="{5FF87E88-57D1-4909-A10D-D1DFFCB3A5BB}"/>
              </a:ext>
            </a:extLst>
          </p:cNvPr>
          <p:cNvCxnSpPr>
            <a:endCxn id="12" idx="0"/>
          </p:cNvCxnSpPr>
          <p:nvPr/>
        </p:nvCxnSpPr>
        <p:spPr>
          <a:xfrm flipH="1">
            <a:off x="5975411" y="1855288"/>
            <a:ext cx="681038" cy="5365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585C31FB-8A56-4971-B97F-C36CD0B5E0B7}"/>
              </a:ext>
            </a:extLst>
          </p:cNvPr>
          <p:cNvCxnSpPr>
            <a:stCxn id="9" idx="4"/>
            <a:endCxn id="13" idx="0"/>
          </p:cNvCxnSpPr>
          <p:nvPr/>
        </p:nvCxnSpPr>
        <p:spPr>
          <a:xfrm>
            <a:off x="6624699" y="1825126"/>
            <a:ext cx="1223962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2" name="Oval 44">
            <a:extLst>
              <a:ext uri="{FF2B5EF4-FFF2-40B4-BE49-F238E27FC236}">
                <a16:creationId xmlns:a16="http://schemas.microsoft.com/office/drawing/2014/main" id="{D11E292A-4CC7-4C89-B5D7-51B40D0F7EF7}"/>
              </a:ext>
            </a:extLst>
          </p:cNvPr>
          <p:cNvSpPr/>
          <p:nvPr/>
        </p:nvSpPr>
        <p:spPr>
          <a:xfrm>
            <a:off x="5638861" y="2401388"/>
            <a:ext cx="671513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13" name="Oval 45">
            <a:extLst>
              <a:ext uri="{FF2B5EF4-FFF2-40B4-BE49-F238E27FC236}">
                <a16:creationId xmlns:a16="http://schemas.microsoft.com/office/drawing/2014/main" id="{D14653A4-0158-4FA6-AAD1-F6DD23B20EF6}"/>
              </a:ext>
            </a:extLst>
          </p:cNvPr>
          <p:cNvSpPr/>
          <p:nvPr/>
        </p:nvSpPr>
        <p:spPr>
          <a:xfrm>
            <a:off x="7512111" y="2472826"/>
            <a:ext cx="671513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14" name="Oval 46">
            <a:extLst>
              <a:ext uri="{FF2B5EF4-FFF2-40B4-BE49-F238E27FC236}">
                <a16:creationId xmlns:a16="http://schemas.microsoft.com/office/drawing/2014/main" id="{72ECC7F5-4EAA-4C9F-94DA-0FB2AC41166D}"/>
              </a:ext>
            </a:extLst>
          </p:cNvPr>
          <p:cNvSpPr/>
          <p:nvPr/>
        </p:nvSpPr>
        <p:spPr>
          <a:xfrm>
            <a:off x="7480361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15" name="Oval 47">
            <a:extLst>
              <a:ext uri="{FF2B5EF4-FFF2-40B4-BE49-F238E27FC236}">
                <a16:creationId xmlns:a16="http://schemas.microsoft.com/office/drawing/2014/main" id="{D7374484-18CE-4818-A366-110994BBA315}"/>
              </a:ext>
            </a:extLst>
          </p:cNvPr>
          <p:cNvSpPr/>
          <p:nvPr/>
        </p:nvSpPr>
        <p:spPr>
          <a:xfrm>
            <a:off x="8326006" y="3623763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16" name="AutoShape 48">
            <a:extLst>
              <a:ext uri="{FF2B5EF4-FFF2-40B4-BE49-F238E27FC236}">
                <a16:creationId xmlns:a16="http://schemas.microsoft.com/office/drawing/2014/main" id="{E5511D6C-AA62-4E81-BB64-4B93DA73D9FA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7816911" y="2977651"/>
            <a:ext cx="31750" cy="6365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7" name="AutoShape 49">
            <a:extLst>
              <a:ext uri="{FF2B5EF4-FFF2-40B4-BE49-F238E27FC236}">
                <a16:creationId xmlns:a16="http://schemas.microsoft.com/office/drawing/2014/main" id="{79AA8EC1-508F-4AEE-BD08-02229711F4A6}"/>
              </a:ext>
            </a:extLst>
          </p:cNvPr>
          <p:cNvCxnSpPr>
            <a:stCxn id="13" idx="4"/>
            <a:endCxn id="15" idx="0"/>
          </p:cNvCxnSpPr>
          <p:nvPr/>
        </p:nvCxnSpPr>
        <p:spPr>
          <a:xfrm>
            <a:off x="7847868" y="2968126"/>
            <a:ext cx="813894" cy="65563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8" name="Oval 50">
            <a:extLst>
              <a:ext uri="{FF2B5EF4-FFF2-40B4-BE49-F238E27FC236}">
                <a16:creationId xmlns:a16="http://schemas.microsoft.com/office/drawing/2014/main" id="{60C13924-A6AD-4394-B545-34EAA918EB7C}"/>
              </a:ext>
            </a:extLst>
          </p:cNvPr>
          <p:cNvSpPr/>
          <p:nvPr/>
        </p:nvSpPr>
        <p:spPr>
          <a:xfrm>
            <a:off x="5535674" y="3623763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19" name="Oval 51">
            <a:extLst>
              <a:ext uri="{FF2B5EF4-FFF2-40B4-BE49-F238E27FC236}">
                <a16:creationId xmlns:a16="http://schemas.microsoft.com/office/drawing/2014/main" id="{88DB13ED-4A24-43F4-955A-38F45CC60C00}"/>
              </a:ext>
            </a:extLst>
          </p:cNvPr>
          <p:cNvSpPr/>
          <p:nvPr/>
        </p:nvSpPr>
        <p:spPr>
          <a:xfrm>
            <a:off x="5535674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20" name="Oval 52">
            <a:extLst>
              <a:ext uri="{FF2B5EF4-FFF2-40B4-BE49-F238E27FC236}">
                <a16:creationId xmlns:a16="http://schemas.microsoft.com/office/drawing/2014/main" id="{F5B2EF5C-482D-40AA-BE2D-D5384C940402}"/>
              </a:ext>
            </a:extLst>
          </p:cNvPr>
          <p:cNvSpPr/>
          <p:nvPr/>
        </p:nvSpPr>
        <p:spPr>
          <a:xfrm>
            <a:off x="6472299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21" name="AutoShape 53">
            <a:extLst>
              <a:ext uri="{FF2B5EF4-FFF2-40B4-BE49-F238E27FC236}">
                <a16:creationId xmlns:a16="http://schemas.microsoft.com/office/drawing/2014/main" id="{4CE54C78-26B0-4D03-944F-46C5603A5F74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5872224" y="4128588"/>
            <a:ext cx="0" cy="7096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2" name="AutoShape 54">
            <a:extLst>
              <a:ext uri="{FF2B5EF4-FFF2-40B4-BE49-F238E27FC236}">
                <a16:creationId xmlns:a16="http://schemas.microsoft.com/office/drawing/2014/main" id="{5587C9A1-3942-4465-BAB5-52EF658F31EB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>
            <a:off x="5872224" y="4128588"/>
            <a:ext cx="936625" cy="7096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3" name="Oval 55">
            <a:extLst>
              <a:ext uri="{FF2B5EF4-FFF2-40B4-BE49-F238E27FC236}">
                <a16:creationId xmlns:a16="http://schemas.microsoft.com/office/drawing/2014/main" id="{9F530AC1-6461-426C-820F-76CD5CE7C233}"/>
              </a:ext>
            </a:extLst>
          </p:cNvPr>
          <p:cNvSpPr/>
          <p:nvPr/>
        </p:nvSpPr>
        <p:spPr>
          <a:xfrm>
            <a:off x="6543736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24" name="AutoShape 56">
            <a:extLst>
              <a:ext uri="{FF2B5EF4-FFF2-40B4-BE49-F238E27FC236}">
                <a16:creationId xmlns:a16="http://schemas.microsoft.com/office/drawing/2014/main" id="{8B5B3C97-646E-4ECD-B478-3B2BDC39A049}"/>
              </a:ext>
            </a:extLst>
          </p:cNvPr>
          <p:cNvCxnSpPr>
            <a:stCxn id="12" idx="4"/>
          </p:cNvCxnSpPr>
          <p:nvPr/>
        </p:nvCxnSpPr>
        <p:spPr>
          <a:xfrm flipH="1">
            <a:off x="5896036" y="2906213"/>
            <a:ext cx="79375" cy="75088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5" name="AutoShape 57">
            <a:extLst>
              <a:ext uri="{FF2B5EF4-FFF2-40B4-BE49-F238E27FC236}">
                <a16:creationId xmlns:a16="http://schemas.microsoft.com/office/drawing/2014/main" id="{5A4E0558-7679-456E-8646-C426FFA6E205}"/>
              </a:ext>
            </a:extLst>
          </p:cNvPr>
          <p:cNvCxnSpPr>
            <a:stCxn id="12" idx="4"/>
          </p:cNvCxnSpPr>
          <p:nvPr/>
        </p:nvCxnSpPr>
        <p:spPr>
          <a:xfrm>
            <a:off x="5975411" y="2906213"/>
            <a:ext cx="857250" cy="75088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6" name="Oval 58">
            <a:extLst>
              <a:ext uri="{FF2B5EF4-FFF2-40B4-BE49-F238E27FC236}">
                <a16:creationId xmlns:a16="http://schemas.microsoft.com/office/drawing/2014/main" id="{D1ACB96F-6949-4557-A358-D33A840834E2}"/>
              </a:ext>
            </a:extLst>
          </p:cNvPr>
          <p:cNvSpPr/>
          <p:nvPr/>
        </p:nvSpPr>
        <p:spPr>
          <a:xfrm>
            <a:off x="1214499" y="1320301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F(5)</a:t>
            </a:r>
          </a:p>
        </p:txBody>
      </p:sp>
      <p:cxnSp>
        <p:nvCxnSpPr>
          <p:cNvPr id="27" name="AutoShape 59">
            <a:extLst>
              <a:ext uri="{FF2B5EF4-FFF2-40B4-BE49-F238E27FC236}">
                <a16:creationId xmlns:a16="http://schemas.microsoft.com/office/drawing/2014/main" id="{F4793A74-0452-423C-BB1F-60A1F828B741}"/>
              </a:ext>
            </a:extLst>
          </p:cNvPr>
          <p:cNvCxnSpPr>
            <a:stCxn id="26" idx="4"/>
          </p:cNvCxnSpPr>
          <p:nvPr/>
        </p:nvCxnSpPr>
        <p:spPr>
          <a:xfrm flipH="1">
            <a:off x="689036" y="1825126"/>
            <a:ext cx="862013" cy="64293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8" name="AutoShape 60">
            <a:extLst>
              <a:ext uri="{FF2B5EF4-FFF2-40B4-BE49-F238E27FC236}">
                <a16:creationId xmlns:a16="http://schemas.microsoft.com/office/drawing/2014/main" id="{F3A9C338-C0D3-43CE-92F1-451E2C72C7D4}"/>
              </a:ext>
            </a:extLst>
          </p:cNvPr>
          <p:cNvCxnSpPr>
            <a:stCxn id="26" idx="4"/>
            <a:endCxn id="30" idx="0"/>
          </p:cNvCxnSpPr>
          <p:nvPr/>
        </p:nvCxnSpPr>
        <p:spPr>
          <a:xfrm>
            <a:off x="1551049" y="1825126"/>
            <a:ext cx="2520950" cy="56515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9" name="Oval 61">
            <a:extLst>
              <a:ext uri="{FF2B5EF4-FFF2-40B4-BE49-F238E27FC236}">
                <a16:creationId xmlns:a16="http://schemas.microsoft.com/office/drawing/2014/main" id="{953D46BF-E046-4D7D-955F-266CC74F0ADD}"/>
              </a:ext>
            </a:extLst>
          </p:cNvPr>
          <p:cNvSpPr/>
          <p:nvPr/>
        </p:nvSpPr>
        <p:spPr>
          <a:xfrm>
            <a:off x="349311" y="24728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F(4)</a:t>
            </a:r>
          </a:p>
        </p:txBody>
      </p:sp>
      <p:sp>
        <p:nvSpPr>
          <p:cNvPr id="30" name="Oval 75">
            <a:extLst>
              <a:ext uri="{FF2B5EF4-FFF2-40B4-BE49-F238E27FC236}">
                <a16:creationId xmlns:a16="http://schemas.microsoft.com/office/drawing/2014/main" id="{3CB9597C-9601-4D99-B411-0FBEA3E32C99}"/>
              </a:ext>
            </a:extLst>
          </p:cNvPr>
          <p:cNvSpPr/>
          <p:nvPr/>
        </p:nvSpPr>
        <p:spPr>
          <a:xfrm>
            <a:off x="3735449" y="2399801"/>
            <a:ext cx="671512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31" name="Oval 76">
            <a:extLst>
              <a:ext uri="{FF2B5EF4-FFF2-40B4-BE49-F238E27FC236}">
                <a16:creationId xmlns:a16="http://schemas.microsoft.com/office/drawing/2014/main" id="{304975CC-8F1F-4BD7-A275-60603986CAB5}"/>
              </a:ext>
            </a:extLst>
          </p:cNvPr>
          <p:cNvSpPr/>
          <p:nvPr/>
        </p:nvSpPr>
        <p:spPr>
          <a:xfrm>
            <a:off x="3735449" y="3623763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32" name="Oval 77">
            <a:extLst>
              <a:ext uri="{FF2B5EF4-FFF2-40B4-BE49-F238E27FC236}">
                <a16:creationId xmlns:a16="http://schemas.microsoft.com/office/drawing/2014/main" id="{B85A00BF-0837-4822-89B7-2854F262BB04}"/>
              </a:ext>
            </a:extLst>
          </p:cNvPr>
          <p:cNvSpPr/>
          <p:nvPr/>
        </p:nvSpPr>
        <p:spPr>
          <a:xfrm>
            <a:off x="3627499" y="48604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33" name="Oval 78">
            <a:extLst>
              <a:ext uri="{FF2B5EF4-FFF2-40B4-BE49-F238E27FC236}">
                <a16:creationId xmlns:a16="http://schemas.microsoft.com/office/drawing/2014/main" id="{3B4F3E96-8210-407D-8E2A-5BF1B64E7A45}"/>
              </a:ext>
            </a:extLst>
          </p:cNvPr>
          <p:cNvSpPr/>
          <p:nvPr/>
        </p:nvSpPr>
        <p:spPr>
          <a:xfrm>
            <a:off x="4564124" y="48604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34" name="AutoShape 79">
            <a:extLst>
              <a:ext uri="{FF2B5EF4-FFF2-40B4-BE49-F238E27FC236}">
                <a16:creationId xmlns:a16="http://schemas.microsoft.com/office/drawing/2014/main" id="{4B289484-58B6-4394-BF9A-4045B25D1310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 flipH="1">
            <a:off x="3964049" y="4128588"/>
            <a:ext cx="107950" cy="7223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" name="AutoShape 80">
            <a:extLst>
              <a:ext uri="{FF2B5EF4-FFF2-40B4-BE49-F238E27FC236}">
                <a16:creationId xmlns:a16="http://schemas.microsoft.com/office/drawing/2014/main" id="{7C2FE575-7743-4EB6-B971-D7EF3BD66A4D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4071999" y="4128588"/>
            <a:ext cx="828675" cy="72231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6" name="Oval 81">
            <a:extLst>
              <a:ext uri="{FF2B5EF4-FFF2-40B4-BE49-F238E27FC236}">
                <a16:creationId xmlns:a16="http://schemas.microsoft.com/office/drawing/2014/main" id="{B5434886-28B1-42A8-A678-6608AF05B905}"/>
              </a:ext>
            </a:extLst>
          </p:cNvPr>
          <p:cNvSpPr/>
          <p:nvPr/>
        </p:nvSpPr>
        <p:spPr>
          <a:xfrm>
            <a:off x="4689520" y="3623763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37" name="AutoShape 82">
            <a:extLst>
              <a:ext uri="{FF2B5EF4-FFF2-40B4-BE49-F238E27FC236}">
                <a16:creationId xmlns:a16="http://schemas.microsoft.com/office/drawing/2014/main" id="{57C810C8-85CA-4D8F-B90F-499B4FA0F223}"/>
              </a:ext>
            </a:extLst>
          </p:cNvPr>
          <p:cNvCxnSpPr>
            <a:stCxn id="30" idx="4"/>
          </p:cNvCxnSpPr>
          <p:nvPr/>
        </p:nvCxnSpPr>
        <p:spPr>
          <a:xfrm flipH="1">
            <a:off x="3992624" y="2904626"/>
            <a:ext cx="79375" cy="7508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6215C343-BC2B-498D-A236-D8487DF1F837}"/>
              </a:ext>
            </a:extLst>
          </p:cNvPr>
          <p:cNvCxnSpPr>
            <a:stCxn id="30" idx="4"/>
          </p:cNvCxnSpPr>
          <p:nvPr/>
        </p:nvCxnSpPr>
        <p:spPr>
          <a:xfrm>
            <a:off x="4071999" y="2904626"/>
            <a:ext cx="857250" cy="7508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9" name="AutoShape 84">
            <a:extLst>
              <a:ext uri="{FF2B5EF4-FFF2-40B4-BE49-F238E27FC236}">
                <a16:creationId xmlns:a16="http://schemas.microsoft.com/office/drawing/2014/main" id="{516AE84F-8B69-4AF6-AC91-663DF173D620}"/>
              </a:ext>
            </a:extLst>
          </p:cNvPr>
          <p:cNvCxnSpPr>
            <a:stCxn id="29" idx="4"/>
            <a:endCxn id="41" idx="0"/>
          </p:cNvCxnSpPr>
          <p:nvPr/>
        </p:nvCxnSpPr>
        <p:spPr>
          <a:xfrm flipH="1">
            <a:off x="542986" y="2977651"/>
            <a:ext cx="142875" cy="636587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" name="AutoShape 85">
            <a:extLst>
              <a:ext uri="{FF2B5EF4-FFF2-40B4-BE49-F238E27FC236}">
                <a16:creationId xmlns:a16="http://schemas.microsoft.com/office/drawing/2014/main" id="{24EFCC21-8841-48EC-90C1-2C34B9CD7A2C}"/>
              </a:ext>
            </a:extLst>
          </p:cNvPr>
          <p:cNvCxnSpPr>
            <a:stCxn id="29" idx="4"/>
            <a:endCxn id="42" idx="0"/>
          </p:cNvCxnSpPr>
          <p:nvPr/>
        </p:nvCxnSpPr>
        <p:spPr>
          <a:xfrm>
            <a:off x="685861" y="2977651"/>
            <a:ext cx="1657350" cy="70802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1" name="Oval 86">
            <a:extLst>
              <a:ext uri="{FF2B5EF4-FFF2-40B4-BE49-F238E27FC236}">
                <a16:creationId xmlns:a16="http://schemas.microsoft.com/office/drawing/2014/main" id="{D4B922B7-8723-46B8-88B6-9EA66139E389}"/>
              </a:ext>
            </a:extLst>
          </p:cNvPr>
          <p:cNvSpPr/>
          <p:nvPr/>
        </p:nvSpPr>
        <p:spPr>
          <a:xfrm>
            <a:off x="206436" y="3623763"/>
            <a:ext cx="671513" cy="495300"/>
          </a:xfrm>
          <a:prstGeom prst="ellipse">
            <a:avLst/>
          </a:prstGeom>
          <a:solidFill>
            <a:srgbClr val="FFFF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F(3)</a:t>
            </a:r>
          </a:p>
        </p:txBody>
      </p:sp>
      <p:sp>
        <p:nvSpPr>
          <p:cNvPr id="42" name="Oval 87">
            <a:extLst>
              <a:ext uri="{FF2B5EF4-FFF2-40B4-BE49-F238E27FC236}">
                <a16:creationId xmlns:a16="http://schemas.microsoft.com/office/drawing/2014/main" id="{E2B4CB94-916B-4346-8D5E-53EED0872F7E}"/>
              </a:ext>
            </a:extLst>
          </p:cNvPr>
          <p:cNvSpPr/>
          <p:nvPr/>
        </p:nvSpPr>
        <p:spPr>
          <a:xfrm>
            <a:off x="2006661" y="3695201"/>
            <a:ext cx="671513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43" name="Oval 88">
            <a:extLst>
              <a:ext uri="{FF2B5EF4-FFF2-40B4-BE49-F238E27FC236}">
                <a16:creationId xmlns:a16="http://schemas.microsoft.com/office/drawing/2014/main" id="{B3210231-544F-470B-A6EF-B77D9A25AEA4}"/>
              </a:ext>
            </a:extLst>
          </p:cNvPr>
          <p:cNvSpPr/>
          <p:nvPr/>
        </p:nvSpPr>
        <p:spPr>
          <a:xfrm>
            <a:off x="188974" y="4860426"/>
            <a:ext cx="671512" cy="495300"/>
          </a:xfrm>
          <a:prstGeom prst="ellipse">
            <a:avLst/>
          </a:prstGeom>
          <a:solidFill>
            <a:srgbClr val="FFC000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F(2)</a:t>
            </a:r>
          </a:p>
        </p:txBody>
      </p:sp>
      <p:sp>
        <p:nvSpPr>
          <p:cNvPr id="44" name="Oval 89">
            <a:extLst>
              <a:ext uri="{FF2B5EF4-FFF2-40B4-BE49-F238E27FC236}">
                <a16:creationId xmlns:a16="http://schemas.microsoft.com/office/drawing/2014/main" id="{1D4B902B-6E74-4C49-A327-589E6D0AB632}"/>
              </a:ext>
            </a:extLst>
          </p:cNvPr>
          <p:cNvSpPr/>
          <p:nvPr/>
        </p:nvSpPr>
        <p:spPr>
          <a:xfrm>
            <a:off x="183417" y="6045874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45" name="Oval 90">
            <a:extLst>
              <a:ext uri="{FF2B5EF4-FFF2-40B4-BE49-F238E27FC236}">
                <a16:creationId xmlns:a16="http://schemas.microsoft.com/office/drawing/2014/main" id="{BFB8661E-743B-4E54-A9E9-C5AB978C8567}"/>
              </a:ext>
            </a:extLst>
          </p:cNvPr>
          <p:cNvSpPr/>
          <p:nvPr/>
        </p:nvSpPr>
        <p:spPr>
          <a:xfrm>
            <a:off x="1040566" y="6045874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46" name="AutoShape 91">
            <a:extLst>
              <a:ext uri="{FF2B5EF4-FFF2-40B4-BE49-F238E27FC236}">
                <a16:creationId xmlns:a16="http://schemas.microsoft.com/office/drawing/2014/main" id="{DB210541-168C-4173-9388-E2A063DA022E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519173" y="5355726"/>
            <a:ext cx="5557" cy="69014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7" name="AutoShape 92">
            <a:extLst>
              <a:ext uri="{FF2B5EF4-FFF2-40B4-BE49-F238E27FC236}">
                <a16:creationId xmlns:a16="http://schemas.microsoft.com/office/drawing/2014/main" id="{BCB5E961-774D-498B-95D9-45974ED10A55}"/>
              </a:ext>
            </a:extLst>
          </p:cNvPr>
          <p:cNvCxnSpPr>
            <a:stCxn id="43" idx="4"/>
            <a:endCxn id="45" idx="0"/>
          </p:cNvCxnSpPr>
          <p:nvPr/>
        </p:nvCxnSpPr>
        <p:spPr>
          <a:xfrm>
            <a:off x="524730" y="5355726"/>
            <a:ext cx="851592" cy="690148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" name="Oval 93">
            <a:extLst>
              <a:ext uri="{FF2B5EF4-FFF2-40B4-BE49-F238E27FC236}">
                <a16:creationId xmlns:a16="http://schemas.microsoft.com/office/drawing/2014/main" id="{B2BEA6BB-0696-4233-B146-1DB708546281}"/>
              </a:ext>
            </a:extLst>
          </p:cNvPr>
          <p:cNvSpPr/>
          <p:nvPr/>
        </p:nvSpPr>
        <p:spPr>
          <a:xfrm>
            <a:off x="1143061" y="48477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cxnSp>
        <p:nvCxnSpPr>
          <p:cNvPr id="49" name="AutoShape 94">
            <a:extLst>
              <a:ext uri="{FF2B5EF4-FFF2-40B4-BE49-F238E27FC236}">
                <a16:creationId xmlns:a16="http://schemas.microsoft.com/office/drawing/2014/main" id="{B1197E68-CB13-42AE-8CDE-5D8DBEA7F8B3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 flipH="1">
            <a:off x="524730" y="4119063"/>
            <a:ext cx="17463" cy="741363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" name="AutoShape 95">
            <a:extLst>
              <a:ext uri="{FF2B5EF4-FFF2-40B4-BE49-F238E27FC236}">
                <a16:creationId xmlns:a16="http://schemas.microsoft.com/office/drawing/2014/main" id="{AEE6B168-9979-4BCE-B39B-6147906ED719}"/>
              </a:ext>
            </a:extLst>
          </p:cNvPr>
          <p:cNvCxnSpPr>
            <a:stCxn id="41" idx="4"/>
          </p:cNvCxnSpPr>
          <p:nvPr/>
        </p:nvCxnSpPr>
        <p:spPr>
          <a:xfrm>
            <a:off x="542986" y="4128588"/>
            <a:ext cx="889000" cy="70802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1" name="Oval 101">
            <a:extLst>
              <a:ext uri="{FF2B5EF4-FFF2-40B4-BE49-F238E27FC236}">
                <a16:creationId xmlns:a16="http://schemas.microsoft.com/office/drawing/2014/main" id="{F9B42306-58C0-4A75-8332-7F6B8BB0AEF3}"/>
              </a:ext>
            </a:extLst>
          </p:cNvPr>
          <p:cNvSpPr/>
          <p:nvPr/>
        </p:nvSpPr>
        <p:spPr>
          <a:xfrm>
            <a:off x="2079686" y="4847726"/>
            <a:ext cx="671513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F(1)</a:t>
            </a:r>
          </a:p>
        </p:txBody>
      </p:sp>
      <p:sp>
        <p:nvSpPr>
          <p:cNvPr id="52" name="Oval 102">
            <a:extLst>
              <a:ext uri="{FF2B5EF4-FFF2-40B4-BE49-F238E27FC236}">
                <a16:creationId xmlns:a16="http://schemas.microsoft.com/office/drawing/2014/main" id="{66AA6E14-5982-4183-8EC8-EE67B1B56CB8}"/>
              </a:ext>
            </a:extLst>
          </p:cNvPr>
          <p:cNvSpPr/>
          <p:nvPr/>
        </p:nvSpPr>
        <p:spPr>
          <a:xfrm>
            <a:off x="2798824" y="4847726"/>
            <a:ext cx="671512" cy="4953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0" hangingPunct="0"/>
            <a:r>
              <a:rPr lang="en-US" altLang="zh-CN" sz="2000" dirty="0">
                <a:ea typeface="微软雅黑 Light" panose="020B0502040204020203" pitchFamily="34" charset="-122"/>
              </a:rPr>
              <a:t>F(0)</a:t>
            </a:r>
          </a:p>
        </p:txBody>
      </p:sp>
      <p:cxnSp>
        <p:nvCxnSpPr>
          <p:cNvPr id="53" name="AutoShape 103">
            <a:extLst>
              <a:ext uri="{FF2B5EF4-FFF2-40B4-BE49-F238E27FC236}">
                <a16:creationId xmlns:a16="http://schemas.microsoft.com/office/drawing/2014/main" id="{122A2BDE-469B-42E1-9C69-97D1C8E20627}"/>
              </a:ext>
            </a:extLst>
          </p:cNvPr>
          <p:cNvCxnSpPr>
            <a:stCxn id="42" idx="4"/>
            <a:endCxn id="51" idx="0"/>
          </p:cNvCxnSpPr>
          <p:nvPr/>
        </p:nvCxnSpPr>
        <p:spPr>
          <a:xfrm>
            <a:off x="2343211" y="4200026"/>
            <a:ext cx="73025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4" name="AutoShape 104">
            <a:extLst>
              <a:ext uri="{FF2B5EF4-FFF2-40B4-BE49-F238E27FC236}">
                <a16:creationId xmlns:a16="http://schemas.microsoft.com/office/drawing/2014/main" id="{E42E6ACD-1847-4256-8529-A8595F074676}"/>
              </a:ext>
            </a:extLst>
          </p:cNvPr>
          <p:cNvCxnSpPr>
            <a:stCxn id="42" idx="4"/>
            <a:endCxn id="52" idx="0"/>
          </p:cNvCxnSpPr>
          <p:nvPr/>
        </p:nvCxnSpPr>
        <p:spPr>
          <a:xfrm>
            <a:off x="2343211" y="4200026"/>
            <a:ext cx="792163" cy="638175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5" name="Text Box 105">
            <a:extLst>
              <a:ext uri="{FF2B5EF4-FFF2-40B4-BE49-F238E27FC236}">
                <a16:creationId xmlns:a16="http://schemas.microsoft.com/office/drawing/2014/main" id="{97DD86A9-F67E-43EE-AB49-CF1E41042E4F}"/>
              </a:ext>
            </a:extLst>
          </p:cNvPr>
          <p:cNvSpPr txBox="1"/>
          <p:nvPr/>
        </p:nvSpPr>
        <p:spPr>
          <a:xfrm>
            <a:off x="3735449" y="5700800"/>
            <a:ext cx="2571750" cy="6413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F(3)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重复计算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</a:t>
            </a:r>
          </a:p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子问题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F(2)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重复计算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</a:t>
            </a:r>
          </a:p>
        </p:txBody>
      </p:sp>
      <p:sp>
        <p:nvSpPr>
          <p:cNvPr id="56" name="AutoShape 106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3BB700C-0FBF-4A70-B5F8-EB01170E726E}"/>
              </a:ext>
            </a:extLst>
          </p:cNvPr>
          <p:cNvSpPr/>
          <p:nvPr/>
        </p:nvSpPr>
        <p:spPr>
          <a:xfrm>
            <a:off x="8620812" y="6184829"/>
            <a:ext cx="319001" cy="177372"/>
          </a:xfrm>
          <a:prstGeom prst="actionButtonBackPrevious">
            <a:avLst/>
          </a:prstGeom>
          <a:solidFill>
            <a:srgbClr val="DDDDDD"/>
          </a:solidFill>
          <a:ln w="63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09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FF47BD-AECF-4FF6-BB5E-82CC577D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50F292-5BA3-4477-A8BB-DA8A76E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5D47F1-CF13-4EE8-A473-F10D01F5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0E58CC-FE9D-4BDE-9169-0988EAAE8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8" y="291512"/>
            <a:ext cx="8435975" cy="5005387"/>
          </a:xfrm>
          <a:ln/>
        </p:spPr>
        <p:txBody>
          <a:bodyPr vert="horz" wrap="square" lIns="91440" tIns="45720" rIns="91440" bIns="4572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latin typeface="+mn-lt"/>
              </a:rPr>
              <a:t>int MaxSum(int n,  int *a)        </a:t>
            </a:r>
            <a:r>
              <a:rPr lang="en-US" altLang="zh-CN" sz="2400" dirty="0">
                <a:latin typeface="+mn-lt"/>
              </a:rPr>
              <a:t>/*</a:t>
            </a:r>
            <a:r>
              <a:rPr lang="zh-CN" altLang="en-US" sz="2400" dirty="0">
                <a:latin typeface="+mn-lt"/>
              </a:rPr>
              <a:t>计算长度为</a:t>
            </a:r>
            <a:r>
              <a:rPr lang="en-US" altLang="zh-CN" sz="2400" dirty="0">
                <a:latin typeface="+mn-lt"/>
              </a:rPr>
              <a:t>n</a:t>
            </a:r>
            <a:r>
              <a:rPr lang="zh-CN" altLang="en-US" sz="2400" dirty="0">
                <a:latin typeface="+mn-lt"/>
              </a:rPr>
              <a:t>的最大子段和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{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int sum=0; b=0;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for (int i = 1; i &lt;= n; i++) {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       if (b&gt;0)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        </a:t>
            </a:r>
            <a:r>
              <a:rPr lang="en-US" altLang="zh-CN" sz="2600" dirty="0">
                <a:solidFill>
                  <a:srgbClr val="CC0000"/>
                </a:solidFill>
                <a:latin typeface="+mn-lt"/>
              </a:rPr>
              <a:t>b+=a[i];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       </a:t>
            </a:r>
            <a:r>
              <a:rPr lang="en-US" altLang="zh-CN" sz="2600" dirty="0">
                <a:solidFill>
                  <a:srgbClr val="FF3300"/>
                </a:solidFill>
                <a:latin typeface="+mn-lt"/>
              </a:rPr>
              <a:t>else b=a[i];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       if  (b&gt;sum) sum=b;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}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   return sum;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600" dirty="0">
                <a:latin typeface="+mn-lt"/>
              </a:rPr>
              <a:t>    }</a:t>
            </a:r>
            <a:endParaRPr lang="zh-CN" altLang="en-US" sz="2600" dirty="0">
              <a:latin typeface="+mn-lt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46B2FBC-1E0B-416E-9C3C-ABCABEB82833}"/>
              </a:ext>
            </a:extLst>
          </p:cNvPr>
          <p:cNvSpPr txBox="1"/>
          <p:nvPr/>
        </p:nvSpPr>
        <p:spPr>
          <a:xfrm>
            <a:off x="5207923" y="1227467"/>
            <a:ext cx="3333750" cy="2677656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从序列左端第</a:t>
            </a:r>
            <a:r>
              <a:rPr lang="en-US" altLang="zh-CN" sz="2400" dirty="0">
                <a:ea typeface="微软雅黑 Light" panose="020B0502040204020203" pitchFamily="34" charset="-122"/>
              </a:rPr>
              <a:t>1</a:t>
            </a:r>
            <a:r>
              <a:rPr lang="zh-CN" altLang="en-US" sz="2400" dirty="0">
                <a:ea typeface="微软雅黑 Light" panose="020B0502040204020203" pitchFamily="34" charset="-122"/>
              </a:rPr>
              <a:t>个元素</a:t>
            </a:r>
            <a:r>
              <a:rPr lang="en-US" altLang="zh-CN" sz="2400" dirty="0">
                <a:ea typeface="微软雅黑 Light" panose="020B0502040204020203" pitchFamily="34" charset="-122"/>
              </a:rPr>
              <a:t>a[1]</a:t>
            </a:r>
            <a:r>
              <a:rPr lang="zh-CN" altLang="en-US" sz="2400" dirty="0">
                <a:ea typeface="微软雅黑 Light" panose="020B0502040204020203" pitchFamily="34" charset="-122"/>
              </a:rPr>
              <a:t>开始，自左向右，根据递归方程，逐步计算</a:t>
            </a:r>
            <a:r>
              <a:rPr lang="en-US" altLang="zh-CN" sz="2400" dirty="0">
                <a:ea typeface="微软雅黑 Light" panose="020B0502040204020203" pitchFamily="34" charset="-122"/>
              </a:rPr>
              <a:t>b[i], 1≤i≤n</a:t>
            </a:r>
            <a:r>
              <a:rPr lang="zh-CN" altLang="en-US" sz="2400" dirty="0">
                <a:ea typeface="微软雅黑 Light" panose="020B0502040204020203" pitchFamily="34" charset="-122"/>
              </a:rPr>
              <a:t>。</a:t>
            </a:r>
          </a:p>
          <a:p>
            <a:pPr lvl="0" eaLnBrk="1" hangingPunct="1"/>
            <a:endParaRPr lang="zh-CN" altLang="en-US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     算法时间、空间复杂性均为</a:t>
            </a:r>
            <a:r>
              <a:rPr lang="en-US" altLang="zh-CN" sz="2400" i="1" dirty="0">
                <a:ea typeface="微软雅黑 Light" panose="020B0502040204020203" pitchFamily="34" charset="-122"/>
              </a:rPr>
              <a:t>O</a:t>
            </a:r>
            <a:r>
              <a:rPr lang="en-US" altLang="zh-CN" sz="2400" dirty="0">
                <a:ea typeface="微软雅黑 Light" panose="020B0502040204020203" pitchFamily="34" charset="-122"/>
              </a:rPr>
              <a:t>(n)</a:t>
            </a:r>
            <a:r>
              <a:rPr lang="zh-CN" altLang="en-US" sz="2400" dirty="0"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2829817-55DB-422B-9E13-F675DB853430}"/>
              </a:ext>
            </a:extLst>
          </p:cNvPr>
          <p:cNvSpPr txBox="1"/>
          <p:nvPr/>
        </p:nvSpPr>
        <p:spPr>
          <a:xfrm>
            <a:off x="4546283" y="4395819"/>
            <a:ext cx="4465637" cy="2246769"/>
          </a:xfrm>
          <a:prstGeom prst="rect">
            <a:avLst/>
          </a:prstGeom>
          <a:noFill/>
          <a:ln w="9525" cap="flat" cmpd="sng">
            <a:solidFill>
              <a:srgbClr val="92D05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b=0,               b[i]        sum=0    </a:t>
            </a:r>
            <a:r>
              <a:rPr lang="zh-CN" altLang="en-US" sz="2000" dirty="0">
                <a:ea typeface="微软雅黑 Light" panose="020B0502040204020203" pitchFamily="34" charset="-122"/>
              </a:rPr>
              <a:t>初始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b=a[1]= -2,     &lt;0         sum=0,    i=1  </a:t>
            </a:r>
          </a:p>
          <a:p>
            <a:pPr lvl="0" eaLnBrk="1" hangingPunct="1"/>
            <a:r>
              <a:rPr lang="en-US" altLang="zh-CN" sz="2000" dirty="0">
                <a:solidFill>
                  <a:srgbClr val="0066FF"/>
                </a:solidFill>
                <a:ea typeface="微软雅黑 Light" panose="020B0502040204020203" pitchFamily="34" charset="-122"/>
              </a:rPr>
              <a:t>b=a[2]=11</a:t>
            </a:r>
            <a:r>
              <a:rPr lang="en-US" altLang="zh-CN" sz="2000" dirty="0">
                <a:ea typeface="微软雅黑 Light" panose="020B0502040204020203" pitchFamily="34" charset="-122"/>
              </a:rPr>
              <a:t>,      &gt;0         sum=11,  i=2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b+a</a:t>
            </a:r>
            <a:r>
              <a:rPr lang="en-US" altLang="zh-CN" sz="2000" dirty="0">
                <a:ea typeface="微软雅黑 Light" panose="020B0502040204020203" pitchFamily="34" charset="-122"/>
              </a:rPr>
              <a:t>[3]=7,    &gt;0        sum=11,  i=3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b+a</a:t>
            </a:r>
            <a:r>
              <a:rPr lang="en-US" altLang="zh-CN" sz="2000" dirty="0">
                <a:ea typeface="微软雅黑 Light" panose="020B0502040204020203" pitchFamily="34" charset="-122"/>
              </a:rPr>
              <a:t>[4]=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20</a:t>
            </a:r>
            <a:r>
              <a:rPr lang="en-US" altLang="zh-CN" sz="2000" dirty="0">
                <a:ea typeface="微软雅黑 Light" panose="020B0502040204020203" pitchFamily="34" charset="-122"/>
              </a:rPr>
              <a:t>,  &gt;0        sum=20,  i=4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b+a</a:t>
            </a:r>
            <a:r>
              <a:rPr lang="en-US" altLang="zh-CN" sz="2000" dirty="0">
                <a:ea typeface="微软雅黑 Light" panose="020B0502040204020203" pitchFamily="34" charset="-122"/>
              </a:rPr>
              <a:t>[5]=15,  &gt;0        sum=20,  i=5</a:t>
            </a:r>
          </a:p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b=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b+a</a:t>
            </a:r>
            <a:r>
              <a:rPr lang="en-US" altLang="zh-CN" sz="2000" dirty="0">
                <a:ea typeface="微软雅黑 Light" panose="020B0502040204020203" pitchFamily="34" charset="-122"/>
              </a:rPr>
              <a:t>[6]=13,              sum=20,  i=6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7A76581-9094-4F2B-B207-0ED8DB51A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722707"/>
              </p:ext>
            </p:extLst>
          </p:nvPr>
        </p:nvGraphicFramePr>
        <p:xfrm>
          <a:off x="695504" y="5423898"/>
          <a:ext cx="341365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5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75FB7891-56B0-4165-B33C-84826A881D5A}"/>
              </a:ext>
            </a:extLst>
          </p:cNvPr>
          <p:cNvSpPr txBox="1"/>
          <p:nvPr/>
        </p:nvSpPr>
        <p:spPr>
          <a:xfrm>
            <a:off x="698842" y="583597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a[1]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D6940BF-2070-426F-A721-3954D894D4DF}"/>
              </a:ext>
            </a:extLst>
          </p:cNvPr>
          <p:cNvSpPr txBox="1"/>
          <p:nvPr/>
        </p:nvSpPr>
        <p:spPr>
          <a:xfrm>
            <a:off x="3575824" y="584217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a[6]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759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3F3E5-E0AD-46CE-873E-3D2080E6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3.5 </a:t>
            </a:r>
            <a:r>
              <a:rPr lang="zh-CN" altLang="en-US" dirty="0"/>
              <a:t>凸多边形最优三角剖分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D42D5-AA02-49FA-9A10-427C2F6C6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问题定义</a:t>
            </a:r>
            <a:endParaRPr lang="en-US" altLang="zh-CN" dirty="0"/>
          </a:p>
          <a:p>
            <a:r>
              <a:rPr lang="zh-CN" altLang="en-US" dirty="0"/>
              <a:t>三角剖分与矩阵连乘</a:t>
            </a:r>
            <a:endParaRPr lang="en-US" altLang="zh-CN" dirty="0"/>
          </a:p>
          <a:p>
            <a:r>
              <a:rPr lang="zh-CN" altLang="en-US" dirty="0"/>
              <a:t>最优子结构性质</a:t>
            </a:r>
            <a:endParaRPr lang="en-US" altLang="zh-CN" dirty="0"/>
          </a:p>
          <a:p>
            <a:r>
              <a:rPr lang="zh-CN" altLang="en-US" dirty="0"/>
              <a:t>递归结构与状态方程</a:t>
            </a:r>
            <a:endParaRPr lang="en-US" altLang="zh-CN" dirty="0"/>
          </a:p>
          <a:p>
            <a:r>
              <a:rPr lang="zh-CN" altLang="en-US" sz="2400" dirty="0"/>
              <a:t>三角剖分算法及复杂性</a:t>
            </a:r>
            <a:endParaRPr lang="en-US" altLang="zh-CN" sz="2400" dirty="0"/>
          </a:p>
          <a:p>
            <a:r>
              <a:rPr lang="zh-CN" altLang="en-US" dirty="0"/>
              <a:t>应用示例</a:t>
            </a:r>
            <a:endParaRPr lang="en-US" altLang="zh-CN" dirty="0"/>
          </a:p>
          <a:p>
            <a:r>
              <a:rPr lang="zh-CN" altLang="en-US" dirty="0"/>
              <a:t>算法改进</a:t>
            </a:r>
            <a:endParaRPr lang="en-US" altLang="zh-CN" dirty="0"/>
          </a:p>
          <a:p>
            <a:pPr lvl="1"/>
            <a:r>
              <a:rPr lang="zh-CN" altLang="en-US" dirty="0"/>
              <a:t>启发式三角剖分</a:t>
            </a:r>
            <a:endParaRPr lang="en-US" altLang="zh-CN" dirty="0"/>
          </a:p>
          <a:p>
            <a:pPr lvl="1"/>
            <a:r>
              <a:rPr lang="zh-CN" altLang="en-US" dirty="0"/>
              <a:t>并行三角剖分</a:t>
            </a:r>
            <a:endParaRPr lang="en-US" altLang="zh-CN" dirty="0"/>
          </a:p>
          <a:p>
            <a:pPr lvl="0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A32C8-E4D1-4B53-9357-1B89F90F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FAE60-A80C-4577-AD57-1A81DCF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A4F22-4B74-4E84-99D0-B5616F72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882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3F3E5-E0AD-46CE-873E-3D2080E6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凸多边形最优三角剖分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D42D5-AA02-49FA-9A10-427C2F6C6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用多边形顶点的逆时针序列表示凸多边形，即</a:t>
            </a:r>
            <a:r>
              <a:rPr lang="en-US" altLang="zh-CN" sz="2400" dirty="0"/>
              <a:t>P={v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,…,v</a:t>
            </a:r>
            <a:r>
              <a:rPr lang="en-US" altLang="zh-CN" sz="2400" baseline="-25000" dirty="0"/>
              <a:t>n-1</a:t>
            </a:r>
            <a:r>
              <a:rPr lang="en-US" altLang="zh-CN" sz="2400" dirty="0"/>
              <a:t>}</a:t>
            </a:r>
            <a:r>
              <a:rPr lang="zh-CN" altLang="en-US" sz="2400" dirty="0"/>
              <a:t>表示具有</a:t>
            </a:r>
            <a:r>
              <a:rPr lang="en-US" altLang="zh-CN" sz="2400" dirty="0"/>
              <a:t>n</a:t>
            </a:r>
            <a:r>
              <a:rPr lang="zh-CN" altLang="en-US" sz="2400" dirty="0"/>
              <a:t>条边的凸多边形</a:t>
            </a:r>
            <a:endParaRPr lang="en-US" altLang="zh-CN" sz="2400" dirty="0"/>
          </a:p>
          <a:p>
            <a:pPr lvl="1"/>
            <a:r>
              <a:rPr lang="en-US" altLang="zh-CN" dirty="0"/>
              <a:t>e.g. n=7</a:t>
            </a:r>
            <a:r>
              <a:rPr lang="zh-CN" altLang="en-US" dirty="0"/>
              <a:t>个顶点</a:t>
            </a:r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,…,v</a:t>
            </a:r>
            <a:r>
              <a:rPr lang="en-US" altLang="zh-CN" baseline="-25000" dirty="0"/>
              <a:t>6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n=7</a:t>
            </a:r>
            <a:r>
              <a:rPr lang="zh-CN" altLang="en-US" dirty="0"/>
              <a:t>条边</a:t>
            </a:r>
            <a:endParaRPr lang="en-US" altLang="zh-CN" dirty="0"/>
          </a:p>
          <a:p>
            <a:pPr lvl="0"/>
            <a:r>
              <a:rPr lang="en-US" altLang="zh-CN" sz="2400" dirty="0"/>
              <a:t> </a:t>
            </a:r>
            <a:r>
              <a:rPr lang="zh-CN" altLang="en-US" sz="2400" dirty="0"/>
              <a:t>若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zh-CN" altLang="en-US" sz="2400" dirty="0"/>
              <a:t>是多边形上不相邻的</a:t>
            </a:r>
            <a:r>
              <a:rPr lang="en-US" altLang="zh-CN" sz="2400" dirty="0"/>
              <a:t>2</a:t>
            </a:r>
            <a:r>
              <a:rPr lang="zh-CN" altLang="en-US" sz="2400" dirty="0"/>
              <a:t>个顶点，则线段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i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j</a:t>
            </a:r>
            <a:r>
              <a:rPr lang="zh-CN" altLang="en-US" sz="2400" dirty="0"/>
              <a:t>称为多边形的一条弦</a:t>
            </a:r>
            <a:endParaRPr lang="en-US" altLang="zh-CN" dirty="0"/>
          </a:p>
          <a:p>
            <a:pPr lvl="1"/>
            <a:r>
              <a:rPr lang="zh-CN" altLang="en-US" dirty="0"/>
              <a:t>弦将多边形分割成</a:t>
            </a:r>
            <a:r>
              <a:rPr lang="en-US" altLang="zh-CN" dirty="0"/>
              <a:t>2</a:t>
            </a:r>
            <a:r>
              <a:rPr lang="zh-CN" altLang="en-US" dirty="0"/>
              <a:t>个多边形</a:t>
            </a:r>
            <a:r>
              <a:rPr lang="en-US" altLang="zh-CN" dirty="0"/>
              <a:t>{v</a:t>
            </a:r>
            <a:r>
              <a:rPr lang="en-US" altLang="zh-CN" baseline="-25000" dirty="0"/>
              <a:t>i</a:t>
            </a:r>
            <a:r>
              <a:rPr lang="en-US" altLang="zh-CN" dirty="0"/>
              <a:t>,v</a:t>
            </a:r>
            <a:r>
              <a:rPr lang="en-US" altLang="zh-CN" baseline="-25000" dirty="0"/>
              <a:t>i+1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}</a:t>
            </a:r>
            <a:r>
              <a:rPr lang="zh-CN" altLang="en-US" dirty="0"/>
              <a:t>和</a:t>
            </a:r>
            <a:r>
              <a:rPr lang="en-US" altLang="zh-CN" dirty="0"/>
              <a:t>{v</a:t>
            </a:r>
            <a:r>
              <a:rPr lang="en-US" altLang="zh-CN" baseline="-25000" dirty="0"/>
              <a:t>j</a:t>
            </a:r>
            <a:r>
              <a:rPr lang="en-US" altLang="zh-CN" dirty="0"/>
              <a:t>,v</a:t>
            </a:r>
            <a:r>
              <a:rPr lang="en-US" altLang="zh-CN" baseline="-25000" dirty="0"/>
              <a:t>j+1</a:t>
            </a:r>
            <a:r>
              <a:rPr lang="en-US" altLang="zh-CN" dirty="0"/>
              <a:t>,…v</a:t>
            </a:r>
            <a:r>
              <a:rPr lang="en-US" altLang="zh-CN" baseline="-25000" dirty="0"/>
              <a:t>i</a:t>
            </a:r>
            <a:r>
              <a:rPr lang="en-US" altLang="zh-CN" dirty="0"/>
              <a:t>}</a:t>
            </a:r>
          </a:p>
          <a:p>
            <a:pPr lvl="1"/>
            <a:r>
              <a:rPr lang="en-US" altLang="zh-CN" dirty="0"/>
              <a:t>e.g. </a:t>
            </a:r>
            <a:r>
              <a:rPr lang="zh-CN" altLang="en-US" dirty="0"/>
              <a:t>弦</a:t>
            </a:r>
            <a:r>
              <a:rPr lang="en-US" altLang="zh-CN" dirty="0"/>
              <a:t>&lt;v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3</a:t>
            </a:r>
            <a:r>
              <a:rPr lang="en-US" altLang="zh-CN" dirty="0"/>
              <a:t>&gt;, &lt;v</a:t>
            </a:r>
            <a:r>
              <a:rPr lang="en-US" altLang="zh-CN" baseline="-25000" dirty="0"/>
              <a:t>1</a:t>
            </a:r>
            <a:r>
              <a:rPr lang="en-US" altLang="zh-CN" dirty="0"/>
              <a:t>,v</a:t>
            </a:r>
            <a:r>
              <a:rPr lang="en-US" altLang="zh-CN" baseline="-25000" dirty="0"/>
              <a:t>4</a:t>
            </a:r>
            <a:r>
              <a:rPr lang="en-US" altLang="zh-CN" dirty="0"/>
              <a:t>&gt;</a:t>
            </a:r>
          </a:p>
          <a:p>
            <a:pPr lvl="0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A32C8-E4D1-4B53-9357-1B89F90F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FAE60-A80C-4577-AD57-1A81DCFC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FA4F22-4B74-4E84-99D0-B5616F72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pic>
        <p:nvPicPr>
          <p:cNvPr id="7" name="Picture 4" descr="t33">
            <a:extLst>
              <a:ext uri="{FF2B5EF4-FFF2-40B4-BE49-F238E27FC236}">
                <a16:creationId xmlns:a16="http://schemas.microsoft.com/office/drawing/2014/main" id="{3A76AF7B-4BB4-4E42-A979-7E543F4F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1" y="4045899"/>
            <a:ext cx="6341439" cy="2541919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629F989-CF99-4E3F-8802-5CF72E0FFEA5}"/>
              </a:ext>
            </a:extLst>
          </p:cNvPr>
          <p:cNvCxnSpPr>
            <a:cxnSpLocks/>
          </p:cNvCxnSpPr>
          <p:nvPr/>
        </p:nvCxnSpPr>
        <p:spPr bwMode="auto">
          <a:xfrm flipH="1">
            <a:off x="1659817" y="4378960"/>
            <a:ext cx="778960" cy="18998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2790B30-0F7B-4C99-A4DA-FE4994459F06}"/>
              </a:ext>
            </a:extLst>
          </p:cNvPr>
          <p:cNvCxnSpPr>
            <a:cxnSpLocks/>
          </p:cNvCxnSpPr>
          <p:nvPr/>
        </p:nvCxnSpPr>
        <p:spPr bwMode="auto">
          <a:xfrm>
            <a:off x="4664473" y="4563113"/>
            <a:ext cx="1522967" cy="160129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9876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88CDD-380C-4C64-AFAE-A772A40B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凸多边形最优三角剖分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2098B-AC6F-4205-97BC-0A9738A2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凸多边形的</a:t>
            </a:r>
            <a:r>
              <a:rPr lang="zh-CN" altLang="en-US" sz="2400" b="1" dirty="0">
                <a:solidFill>
                  <a:srgbClr val="FF0000"/>
                </a:solidFill>
              </a:rPr>
              <a:t>三角剖分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将多边形分割成互不相交的</a:t>
            </a:r>
            <a:r>
              <a:rPr lang="zh-CN" altLang="en-US" b="1" dirty="0">
                <a:solidFill>
                  <a:srgbClr val="0066FF"/>
                </a:solidFill>
              </a:rPr>
              <a:t>三角形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弦的集合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</a:p>
          <a:p>
            <a:pPr lvl="2"/>
            <a:r>
              <a:rPr lang="zh-CN" altLang="en-US" b="1" dirty="0">
                <a:solidFill>
                  <a:srgbClr val="0066FF"/>
                </a:solidFill>
              </a:rPr>
              <a:t>顶点</a:t>
            </a:r>
            <a:r>
              <a:rPr lang="zh-CN" altLang="en-US" dirty="0"/>
              <a:t>：凸多边形顶点；</a:t>
            </a:r>
            <a:r>
              <a:rPr lang="zh-CN" altLang="en-US" b="1" dirty="0">
                <a:solidFill>
                  <a:srgbClr val="0066FF"/>
                </a:solidFill>
              </a:rPr>
              <a:t>边</a:t>
            </a:r>
            <a:r>
              <a:rPr lang="zh-CN" altLang="en-US" dirty="0"/>
              <a:t>：凸多边形边、弦</a:t>
            </a:r>
            <a:endParaRPr lang="en-US" altLang="zh-CN" sz="2400" dirty="0"/>
          </a:p>
          <a:p>
            <a:pPr lvl="0"/>
            <a:r>
              <a:rPr lang="zh-CN" altLang="en-US" dirty="0"/>
              <a:t>最优三角剖分</a:t>
            </a:r>
            <a:r>
              <a:rPr lang="en-US" altLang="zh-CN" dirty="0"/>
              <a:t>——</a:t>
            </a:r>
            <a:r>
              <a:rPr lang="zh-CN" altLang="en-US" dirty="0"/>
              <a:t>最优值</a:t>
            </a:r>
            <a:endParaRPr lang="en-US" altLang="zh-CN" dirty="0"/>
          </a:p>
          <a:p>
            <a:pPr lvl="1"/>
            <a:r>
              <a:rPr lang="zh-CN" altLang="en-US" dirty="0"/>
              <a:t>给定凸多边形</a:t>
            </a:r>
            <a:r>
              <a:rPr lang="en-US" altLang="zh-CN" dirty="0"/>
              <a:t>P</a:t>
            </a:r>
            <a:r>
              <a:rPr lang="zh-CN" altLang="en-US" dirty="0"/>
              <a:t>，以及定义在由多边形的边和弦组成的三角形上的权函数</a:t>
            </a:r>
            <a:r>
              <a:rPr lang="en-US" altLang="zh-CN" dirty="0"/>
              <a:t>w</a:t>
            </a:r>
            <a:r>
              <a:rPr lang="zh-CN" altLang="en-US" dirty="0"/>
              <a:t>（如欧氏距离），要求：</a:t>
            </a:r>
            <a:endParaRPr lang="en-US" altLang="zh-CN" dirty="0"/>
          </a:p>
          <a:p>
            <a:pPr lvl="2"/>
            <a:r>
              <a:rPr lang="zh-CN" altLang="en-US" dirty="0"/>
              <a:t>确定该凸多边形的三角剖分，使得即该三角剖分中诸三角形上权之和为最小</a:t>
            </a:r>
            <a:r>
              <a:rPr lang="en-US" altLang="zh-CN" dirty="0"/>
              <a:t>——</a:t>
            </a:r>
            <a:r>
              <a:rPr lang="zh-CN" altLang="en-US" dirty="0"/>
              <a:t>最优值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94344-3B6F-421D-8E63-CCCBB1BC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8A9B6F-16D6-43C9-AF4D-C38C2366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446E43-25FF-4224-96BB-F34DFB6B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7" name="Picture 4" descr="t33">
            <a:extLst>
              <a:ext uri="{FF2B5EF4-FFF2-40B4-BE49-F238E27FC236}">
                <a16:creationId xmlns:a16="http://schemas.microsoft.com/office/drawing/2014/main" id="{E53238F6-919B-4C18-A3BB-C86C201D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94" y="4592638"/>
            <a:ext cx="5651500" cy="226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30D8BB8-3AF2-424E-B47A-BDC63F0E2561}"/>
              </a:ext>
            </a:extLst>
          </p:cNvPr>
          <p:cNvSpPr txBox="1"/>
          <p:nvPr/>
        </p:nvSpPr>
        <p:spPr>
          <a:xfrm>
            <a:off x="123432" y="4625556"/>
            <a:ext cx="2023072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zh-CN" altLang="en-US" sz="2400" b="0" dirty="0">
                <a:ea typeface="微软雅黑 Light" panose="020B0502040204020203" pitchFamily="34" charset="-122"/>
              </a:rPr>
              <a:t>注意：</a:t>
            </a:r>
            <a:endParaRPr lang="en-US" altLang="zh-CN" sz="2400" b="0" dirty="0">
              <a:ea typeface="微软雅黑 Light" panose="020B0502040204020203" pitchFamily="34" charset="-122"/>
            </a:endParaRPr>
          </a:p>
          <a:p>
            <a:r>
              <a:rPr lang="zh-CN" altLang="en-US" sz="2400" b="0" dirty="0">
                <a:ea typeface="微软雅黑 Light" panose="020B0502040204020203" pitchFamily="34" charset="-122"/>
              </a:rPr>
              <a:t>实际应用中，</a:t>
            </a:r>
            <a:r>
              <a:rPr lang="zh-CN" altLang="en-US" sz="2400" b="0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弦上权重</a:t>
            </a:r>
            <a:r>
              <a:rPr lang="zh-CN" altLang="en-US" sz="2400" b="0" dirty="0">
                <a:ea typeface="微软雅黑 Light" panose="020B0502040204020203" pitchFamily="34" charset="-122"/>
              </a:rPr>
              <a:t>不应当重复计算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E2447D8-193C-447D-8616-5FAB34B765D2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>
            <a:off x="2146504" y="5410386"/>
            <a:ext cx="1314078" cy="31493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953324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42EC2-C889-4939-8DA2-E8EC38FC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凸多边形最优三角剖分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2AF6A-F043-4BB2-87AE-6474326F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应用</a:t>
            </a:r>
            <a:endParaRPr lang="en-US" altLang="zh-CN" dirty="0"/>
          </a:p>
          <a:p>
            <a:pPr lvl="1"/>
            <a:r>
              <a:rPr lang="en-US" altLang="zh-CN" dirty="0"/>
              <a:t>1. Delaunay</a:t>
            </a:r>
            <a:r>
              <a:rPr lang="zh-CN" altLang="en-US" dirty="0"/>
              <a:t>三角网格与光线追踪渲染</a:t>
            </a:r>
            <a:endParaRPr lang="en-US" altLang="zh-CN" dirty="0"/>
          </a:p>
          <a:p>
            <a:pPr lvl="2"/>
            <a:r>
              <a:rPr lang="zh-CN" altLang="en-US" dirty="0"/>
              <a:t>计算机图形学、计算机游戏、虚拟现实、图像处理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计算几何中的</a:t>
            </a:r>
            <a:r>
              <a:rPr lang="en-US" altLang="zh-CN" dirty="0"/>
              <a:t>Voronoi</a:t>
            </a:r>
            <a:r>
              <a:rPr lang="zh-CN" altLang="en-US" dirty="0"/>
              <a:t>图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B3AF8-6C7D-4E85-BC0E-E2E3A99B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C11341-C483-4BF9-A7DC-25A004E4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46879-64B2-4C89-8A34-2D58C7A6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7" name="AutoShape 7">
            <a:hlinkClick r:id="rId2" action="ppaction://hlinksldjump"/>
            <a:extLst>
              <a:ext uri="{FF2B5EF4-FFF2-40B4-BE49-F238E27FC236}">
                <a16:creationId xmlns:a16="http://schemas.microsoft.com/office/drawing/2014/main" id="{955DBF65-840A-4275-9B75-451CA025E5D9}"/>
              </a:ext>
            </a:extLst>
          </p:cNvPr>
          <p:cNvSpPr/>
          <p:nvPr/>
        </p:nvSpPr>
        <p:spPr>
          <a:xfrm>
            <a:off x="5880830" y="1270522"/>
            <a:ext cx="591211" cy="369332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803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D2491-F0E2-49E9-B54E-A76D7207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三角剖分与矩阵连乘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B3D02-6BA7-4086-85E9-80CA99D2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矩阵连乘</a:t>
            </a:r>
            <a:r>
              <a:rPr lang="en-US" altLang="zh-CN" sz="2400" dirty="0"/>
              <a:t>/</a:t>
            </a:r>
            <a:r>
              <a:rPr lang="zh-CN" altLang="en-US" sz="2400" dirty="0"/>
              <a:t>表达式的完全加括号方式问题与三角剖分问题具有相似性</a:t>
            </a:r>
            <a:r>
              <a:rPr lang="zh-CN" altLang="en-US" dirty="0"/>
              <a:t>，对应相同理论模型，</a:t>
            </a:r>
            <a:r>
              <a:rPr lang="zh-CN" altLang="en-US" sz="2400" dirty="0"/>
              <a:t>可相互归结、转换</a:t>
            </a:r>
            <a:r>
              <a:rPr lang="en-US" altLang="zh-CN" sz="2400" dirty="0"/>
              <a:t>(reduction):</a:t>
            </a:r>
          </a:p>
          <a:p>
            <a:pPr lvl="1"/>
            <a:r>
              <a:rPr lang="zh-CN" altLang="en-US" dirty="0"/>
              <a:t>多个矩阵的排列顺序 对应于图中顶点排列顺序</a:t>
            </a:r>
          </a:p>
          <a:p>
            <a:pPr lvl="1"/>
            <a:r>
              <a:rPr lang="zh-CN" altLang="en-US" dirty="0"/>
              <a:t>序列中</a:t>
            </a:r>
            <a:r>
              <a:rPr lang="en-US" altLang="zh-CN" dirty="0"/>
              <a:t>2</a:t>
            </a:r>
            <a:r>
              <a:rPr lang="zh-CN" altLang="en-US" dirty="0"/>
              <a:t>个矩阵的加括号 </a:t>
            </a:r>
            <a:r>
              <a:rPr lang="en-US" altLang="zh-CN" dirty="0"/>
              <a:t>(A</a:t>
            </a:r>
            <a:r>
              <a:rPr lang="en-US" altLang="zh-CN" baseline="-25000" dirty="0"/>
              <a:t>i</a:t>
            </a:r>
            <a:r>
              <a:rPr lang="en-US" altLang="zh-CN" dirty="0"/>
              <a:t> ×… ×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j</a:t>
            </a:r>
            <a:r>
              <a:rPr lang="en-US" altLang="zh-CN" dirty="0"/>
              <a:t>)   </a:t>
            </a:r>
            <a:r>
              <a:rPr lang="zh-CN" altLang="en-US" dirty="0"/>
              <a:t>对应于</a:t>
            </a:r>
            <a:r>
              <a:rPr lang="zh-CN" altLang="en-US" sz="2400" dirty="0"/>
              <a:t>顶点</a:t>
            </a:r>
            <a:r>
              <a:rPr lang="en-US" altLang="zh-CN" sz="2400" dirty="0"/>
              <a:t>A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A</a:t>
            </a:r>
            <a:r>
              <a:rPr lang="en-US" altLang="zh-CN" sz="2400" baseline="-25000" dirty="0" err="1"/>
              <a:t>j</a:t>
            </a:r>
            <a:r>
              <a:rPr lang="zh-CN" altLang="en-US" sz="2400" dirty="0"/>
              <a:t>间的边或弦</a:t>
            </a:r>
          </a:p>
          <a:p>
            <a:pPr lvl="0"/>
            <a:r>
              <a:rPr lang="zh-CN" altLang="en-US" dirty="0"/>
              <a:t>矩阵连乘表达式的完全加括号问题可以表示为一棵完全二叉树，称为表达式的语法树</a:t>
            </a:r>
            <a:endParaRPr lang="en-US" altLang="zh-CN" dirty="0"/>
          </a:p>
          <a:p>
            <a:pPr lvl="1"/>
            <a:r>
              <a:rPr lang="en-US" altLang="zh-CN" dirty="0"/>
              <a:t>e.g. </a:t>
            </a:r>
            <a:r>
              <a:rPr lang="zh-CN" altLang="en-US" dirty="0"/>
              <a:t>完全加括号的矩阵连乘积</a:t>
            </a:r>
            <a:r>
              <a:rPr lang="en-US" altLang="zh-CN" dirty="0"/>
              <a:t>((A</a:t>
            </a:r>
            <a:r>
              <a:rPr lang="en-US" altLang="zh-CN" baseline="-25000" dirty="0"/>
              <a:t>1</a:t>
            </a:r>
            <a:r>
              <a:rPr lang="en-US" altLang="zh-CN" dirty="0"/>
              <a:t>(A</a:t>
            </a:r>
            <a:r>
              <a:rPr lang="en-US" altLang="zh-CN" baseline="-25000" dirty="0"/>
              <a:t>2</a:t>
            </a:r>
            <a:r>
              <a:rPr lang="en-US" altLang="zh-CN" dirty="0"/>
              <a:t>A</a:t>
            </a:r>
            <a:r>
              <a:rPr lang="en-US" altLang="zh-CN" baseline="-25000" dirty="0"/>
              <a:t>3</a:t>
            </a:r>
            <a:r>
              <a:rPr lang="en-US" altLang="zh-CN" dirty="0"/>
              <a:t>))(A</a:t>
            </a:r>
            <a:r>
              <a:rPr lang="en-US" altLang="zh-CN" baseline="-25000" dirty="0"/>
              <a:t>4</a:t>
            </a:r>
            <a:r>
              <a:rPr lang="en-US" altLang="zh-CN" dirty="0"/>
              <a:t>(A</a:t>
            </a:r>
            <a:r>
              <a:rPr lang="en-US" altLang="zh-CN" baseline="-25000" dirty="0"/>
              <a:t>5</a:t>
            </a:r>
            <a:r>
              <a:rPr lang="en-US" altLang="zh-CN" dirty="0"/>
              <a:t>A</a:t>
            </a:r>
            <a:r>
              <a:rPr lang="en-US" altLang="zh-CN" baseline="-25000" dirty="0"/>
              <a:t>6</a:t>
            </a:r>
            <a:r>
              <a:rPr lang="en-US" altLang="zh-CN" dirty="0"/>
              <a:t>)))</a:t>
            </a:r>
            <a:r>
              <a:rPr lang="zh-CN" altLang="en-US" dirty="0"/>
              <a:t>所相应的语法树如图</a:t>
            </a:r>
            <a:r>
              <a:rPr lang="en-US" altLang="zh-CN" dirty="0"/>
              <a:t> (a)</a:t>
            </a:r>
            <a:r>
              <a:rPr lang="zh-CN" altLang="en-US" dirty="0"/>
              <a:t>所示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B527D-EEA6-4E72-B2F4-C63CD4DE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ADCDB3-E119-4828-96AA-7DDA6404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5A3F2-56F3-486D-9134-FB10CA11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0649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18AB593-76B9-4B96-A9D4-04798D84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个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矩阵连乘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A[1,n]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对应于凸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(n+1)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边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形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={v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,…, v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n-1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n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}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的三角剖分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endParaRPr lang="zh-CN" altLang="en-US" sz="2400" dirty="0">
              <a:latin typeface="+mn-lt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C04463-CC4F-46ED-BC9A-56429DB2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7D0619-CB6F-470F-BC88-68BD8164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012D71-11AE-4AF3-90B2-EEDA2716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F571C25-8316-4F2E-84F2-8C25A82BDA49}"/>
              </a:ext>
            </a:extLst>
          </p:cNvPr>
          <p:cNvGrpSpPr/>
          <p:nvPr/>
        </p:nvGrpSpPr>
        <p:grpSpPr>
          <a:xfrm>
            <a:off x="43962" y="1573569"/>
            <a:ext cx="9144000" cy="4465637"/>
            <a:chOff x="748" y="1979"/>
            <a:chExt cx="4671" cy="2171"/>
          </a:xfrm>
        </p:grpSpPr>
        <p:pic>
          <p:nvPicPr>
            <p:cNvPr id="7" name="Picture 5" descr="t34">
              <a:extLst>
                <a:ext uri="{FF2B5EF4-FFF2-40B4-BE49-F238E27FC236}">
                  <a16:creationId xmlns:a16="http://schemas.microsoft.com/office/drawing/2014/main" id="{21BC825C-1191-4F0F-97C6-0115255E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" y="1979"/>
              <a:ext cx="4671" cy="217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0FD095BE-9A4D-4F75-9BD4-C1FB6958F0B3}"/>
                </a:ext>
              </a:extLst>
            </p:cNvPr>
            <p:cNvSpPr/>
            <p:nvPr/>
          </p:nvSpPr>
          <p:spPr>
            <a:xfrm>
              <a:off x="3651" y="3430"/>
              <a:ext cx="318" cy="318"/>
            </a:xfrm>
            <a:prstGeom prst="wedgeEllipseCallout">
              <a:avLst>
                <a:gd name="adj1" fmla="val -140565"/>
                <a:gd name="adj2" fmla="val 106287"/>
              </a:avLst>
            </a:prstGeom>
            <a:noFill/>
            <a:ln w="6350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/>
              <a:endParaRPr lang="zh-CN" altLang="en-US" dirty="0">
                <a:ea typeface="微软雅黑 Light" panose="020B0502040204020203" pitchFamily="34" charset="-122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7A7C30D2-EAA5-43F2-A092-4054DFE31B9F}"/>
                </a:ext>
              </a:extLst>
            </p:cNvPr>
            <p:cNvSpPr txBox="1"/>
            <p:nvPr/>
          </p:nvSpPr>
          <p:spPr>
            <a:xfrm>
              <a:off x="3198" y="3838"/>
              <a:ext cx="221" cy="22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v</a:t>
              </a:r>
              <a:r>
                <a:rPr lang="en-US" altLang="zh-CN" sz="2400" baseline="-250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k</a:t>
              </a:r>
            </a:p>
          </p:txBody>
        </p:sp>
      </p:grpSp>
      <p:sp>
        <p:nvSpPr>
          <p:cNvPr id="10" name="Text Box 8">
            <a:extLst>
              <a:ext uri="{FF2B5EF4-FFF2-40B4-BE49-F238E27FC236}">
                <a16:creationId xmlns:a16="http://schemas.microsoft.com/office/drawing/2014/main" id="{327CEDFD-81B6-449E-AEB6-C74FDF146302}"/>
              </a:ext>
            </a:extLst>
          </p:cNvPr>
          <p:cNvSpPr txBox="1"/>
          <p:nvPr/>
        </p:nvSpPr>
        <p:spPr>
          <a:xfrm>
            <a:off x="728175" y="2092945"/>
            <a:ext cx="3114955" cy="461665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((A1(A2A3))(A4(A5A6)))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0CFF5504-A99F-4AE4-B7D9-D620AC184EFE}"/>
              </a:ext>
            </a:extLst>
          </p:cNvPr>
          <p:cNvSpPr/>
          <p:nvPr/>
        </p:nvSpPr>
        <p:spPr>
          <a:xfrm>
            <a:off x="7500565" y="1206719"/>
            <a:ext cx="1418734" cy="733700"/>
          </a:xfrm>
          <a:prstGeom prst="wedgeRoundRectCallout">
            <a:avLst>
              <a:gd name="adj1" fmla="val -55655"/>
              <a:gd name="adj2" fmla="val 111092"/>
              <a:gd name="adj3" fmla="val 16667"/>
            </a:avLst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dirty="0">
                <a:ea typeface="微软雅黑 Light" panose="020B0502040204020203" pitchFamily="34" charset="-122"/>
              </a:rPr>
              <a:t>多出的一条边：</a:t>
            </a:r>
            <a:r>
              <a:rPr lang="zh-CN" altLang="en-US" b="1" dirty="0">
                <a:ea typeface="微软雅黑 Light" panose="020B0502040204020203" pitchFamily="34" charset="-122"/>
              </a:rPr>
              <a:t>根结点</a:t>
            </a:r>
          </a:p>
        </p:txBody>
      </p:sp>
      <p:sp>
        <p:nvSpPr>
          <p:cNvPr id="12" name="AutoShape 11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C3557B5-5CAA-4C47-998D-B92B4BA760E7}"/>
              </a:ext>
            </a:extLst>
          </p:cNvPr>
          <p:cNvSpPr/>
          <p:nvPr/>
        </p:nvSpPr>
        <p:spPr>
          <a:xfrm>
            <a:off x="8492636" y="5872746"/>
            <a:ext cx="538297" cy="250014"/>
          </a:xfrm>
          <a:prstGeom prst="actionButtonBackPrevious">
            <a:avLst/>
          </a:prstGeom>
          <a:solidFill>
            <a:schemeClr val="bg2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2B9E6B31-2DB9-4973-95AE-F970C0DD976A}"/>
              </a:ext>
            </a:extLst>
          </p:cNvPr>
          <p:cNvSpPr/>
          <p:nvPr/>
        </p:nvSpPr>
        <p:spPr>
          <a:xfrm flipH="1">
            <a:off x="6055825" y="2235820"/>
            <a:ext cx="1081087" cy="266541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F7B32C79-0F01-46A3-8DB8-834456FF8193}"/>
              </a:ext>
            </a:extLst>
          </p:cNvPr>
          <p:cNvSpPr/>
          <p:nvPr/>
        </p:nvSpPr>
        <p:spPr>
          <a:xfrm flipH="1">
            <a:off x="6055825" y="2740645"/>
            <a:ext cx="2016125" cy="2160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953B239F-AA15-4932-83D5-E2C2151FA90F}"/>
              </a:ext>
            </a:extLst>
          </p:cNvPr>
          <p:cNvSpPr/>
          <p:nvPr/>
        </p:nvSpPr>
        <p:spPr>
          <a:xfrm>
            <a:off x="7136912" y="2235820"/>
            <a:ext cx="935038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19D79BA3-FFEF-4273-A8A3-A10ECC88CE9C}"/>
              </a:ext>
            </a:extLst>
          </p:cNvPr>
          <p:cNvSpPr txBox="1"/>
          <p:nvPr/>
        </p:nvSpPr>
        <p:spPr>
          <a:xfrm>
            <a:off x="2963976" y="1482658"/>
            <a:ext cx="1933543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边</a:t>
            </a:r>
            <a:r>
              <a:rPr lang="en-US" altLang="zh-CN" sz="2400" dirty="0">
                <a:ea typeface="微软雅黑 Light" panose="020B0502040204020203" pitchFamily="34" charset="-122"/>
              </a:rPr>
              <a:t>A</a:t>
            </a:r>
            <a:r>
              <a:rPr lang="en-US" altLang="zh-CN" sz="2400" i="1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=&lt;V</a:t>
            </a:r>
            <a:r>
              <a:rPr lang="en-US" altLang="zh-CN" sz="2400" i="1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-1</a:t>
            </a:r>
            <a:r>
              <a:rPr lang="en-US" altLang="zh-CN" sz="2400" dirty="0">
                <a:ea typeface="微软雅黑 Light" panose="020B0502040204020203" pitchFamily="34" charset="-122"/>
              </a:rPr>
              <a:t>, V</a:t>
            </a:r>
            <a:r>
              <a:rPr lang="en-US" altLang="zh-CN" sz="2400" i="1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&gt;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D89BB1-F655-4D8B-94F1-31E398B15AA9}"/>
              </a:ext>
            </a:extLst>
          </p:cNvPr>
          <p:cNvCxnSpPr/>
          <p:nvPr/>
        </p:nvCxnSpPr>
        <p:spPr bwMode="auto">
          <a:xfrm>
            <a:off x="2283967" y="1640962"/>
            <a:ext cx="0" cy="12243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9C93896-2A56-43BF-A7E3-EB949B2BB955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2285653" y="2554610"/>
            <a:ext cx="3441253" cy="2490117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C00000"/>
            </a:solidFill>
            <a:prstDash val="lgDash"/>
            <a:round/>
            <a:headEnd type="none" w="med" len="med"/>
            <a:tailEnd type="arrow"/>
          </a:ln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66B09BA-3E5E-4219-AA69-23E446482A98}"/>
              </a:ext>
            </a:extLst>
          </p:cNvPr>
          <p:cNvCxnSpPr/>
          <p:nvPr/>
        </p:nvCxnSpPr>
        <p:spPr bwMode="auto">
          <a:xfrm>
            <a:off x="1314327" y="1909829"/>
            <a:ext cx="0" cy="686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38FF148-B4B8-46A8-8D7A-877FC015AEE2}"/>
              </a:ext>
            </a:extLst>
          </p:cNvPr>
          <p:cNvCxnSpPr>
            <a:cxnSpLocks/>
          </p:cNvCxnSpPr>
          <p:nvPr/>
        </p:nvCxnSpPr>
        <p:spPr bwMode="auto">
          <a:xfrm>
            <a:off x="1314327" y="1986168"/>
            <a:ext cx="3870351" cy="45950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C00000"/>
            </a:solidFill>
            <a:prstDash val="lgDash"/>
            <a:round/>
            <a:headEnd type="none" w="med" len="med"/>
            <a:tailEnd type="arrow"/>
          </a:ln>
        </p:spPr>
      </p:cxnSp>
      <p:sp>
        <p:nvSpPr>
          <p:cNvPr id="21" name="AutoShape 6">
            <a:extLst>
              <a:ext uri="{FF2B5EF4-FFF2-40B4-BE49-F238E27FC236}">
                <a16:creationId xmlns:a16="http://schemas.microsoft.com/office/drawing/2014/main" id="{A4D69613-C183-4B75-8459-005BB39CAAFF}"/>
              </a:ext>
            </a:extLst>
          </p:cNvPr>
          <p:cNvSpPr/>
          <p:nvPr/>
        </p:nvSpPr>
        <p:spPr>
          <a:xfrm flipV="1">
            <a:off x="5433305" y="2307527"/>
            <a:ext cx="622520" cy="433117"/>
          </a:xfrm>
          <a:prstGeom prst="wedgeEllipseCallout">
            <a:avLst>
              <a:gd name="adj1" fmla="val -94301"/>
              <a:gd name="adj2" fmla="val 14698"/>
            </a:avLst>
          </a:prstGeom>
          <a:noFill/>
          <a:ln w="63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6E8DD65-F12E-4792-8562-4E874F63ED51}"/>
              </a:ext>
            </a:extLst>
          </p:cNvPr>
          <p:cNvCxnSpPr/>
          <p:nvPr/>
        </p:nvCxnSpPr>
        <p:spPr bwMode="auto">
          <a:xfrm>
            <a:off x="2694520" y="1898841"/>
            <a:ext cx="0" cy="686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EFEB257-ADAB-4295-A91C-C07220DF92F8}"/>
              </a:ext>
            </a:extLst>
          </p:cNvPr>
          <p:cNvCxnSpPr>
            <a:cxnSpLocks/>
          </p:cNvCxnSpPr>
          <p:nvPr/>
        </p:nvCxnSpPr>
        <p:spPr bwMode="auto">
          <a:xfrm>
            <a:off x="2692835" y="2513368"/>
            <a:ext cx="5153214" cy="221647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C00000"/>
            </a:solidFill>
            <a:prstDash val="lgDash"/>
            <a:round/>
            <a:headEnd type="none" w="med" len="me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742988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ADC93-B069-4903-9EF1-1F5E4927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三角剖分与矩阵连乘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FC2BC-7DB7-4D81-BEE7-E89E45631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50224"/>
            <a:ext cx="8897136" cy="614077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800" dirty="0"/>
              <a:t>凸多边形</a:t>
            </a:r>
            <a:r>
              <a:rPr lang="en-US" altLang="zh-CN" sz="2800" dirty="0"/>
              <a:t>{v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,v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,…</a:t>
            </a:r>
            <a:r>
              <a:rPr lang="en-US" altLang="zh-CN" sz="2800" dirty="0" err="1"/>
              <a:t>v</a:t>
            </a:r>
            <a:r>
              <a:rPr lang="en-US" altLang="zh-CN" sz="2800" baseline="-25000" dirty="0" err="1"/>
              <a:t>n</a:t>
            </a:r>
            <a:r>
              <a:rPr lang="en-US" altLang="zh-CN" sz="2800" dirty="0"/>
              <a:t>}</a:t>
            </a:r>
            <a:r>
              <a:rPr lang="zh-CN" altLang="en-US" sz="2800" dirty="0"/>
              <a:t>的三角剖分用语法树表示，例如</a:t>
            </a:r>
            <a:endParaRPr lang="en-US" altLang="zh-CN" sz="2800" dirty="0"/>
          </a:p>
          <a:p>
            <a:pPr marL="0" lvl="0" indent="0" eaLnBrk="1" hangingPunct="1">
              <a:buNone/>
            </a:pPr>
            <a:r>
              <a:rPr lang="en-US" altLang="zh-CN" sz="2800" dirty="0"/>
              <a:t>         </a:t>
            </a:r>
            <a:r>
              <a:rPr lang="zh-CN" altLang="en-US" sz="2800" dirty="0"/>
              <a:t>图</a:t>
            </a:r>
            <a:r>
              <a:rPr lang="en-US" altLang="zh-CN" sz="2800" dirty="0"/>
              <a:t> (b)</a:t>
            </a:r>
            <a:r>
              <a:rPr lang="zh-CN" altLang="en-US" sz="2800" dirty="0"/>
              <a:t>中凸多边形的三角剖分可用图</a:t>
            </a:r>
            <a:r>
              <a:rPr lang="en-US" altLang="zh-CN" sz="2800" dirty="0"/>
              <a:t> (a)</a:t>
            </a:r>
            <a:r>
              <a:rPr lang="zh-CN" altLang="en-US" sz="2800" dirty="0"/>
              <a:t>所示的语法树表示：</a:t>
            </a:r>
          </a:p>
          <a:p>
            <a:pPr lvl="1"/>
            <a:r>
              <a:rPr lang="zh-CN" altLang="en-US" sz="2800" dirty="0"/>
              <a:t>树根节点对应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6</a:t>
            </a:r>
            <a:r>
              <a:rPr lang="zh-CN" altLang="en-US" sz="2800" dirty="0"/>
              <a:t>，即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n</a:t>
            </a:r>
          </a:p>
          <a:p>
            <a:pPr lvl="1"/>
            <a:r>
              <a:rPr lang="zh-CN" altLang="en-US" sz="2800" dirty="0"/>
              <a:t>叶节点对应</a:t>
            </a:r>
            <a:r>
              <a:rPr lang="zh-CN" altLang="en-US" sz="2800" b="1" dirty="0">
                <a:solidFill>
                  <a:srgbClr val="FF0000"/>
                </a:solidFill>
              </a:rPr>
              <a:t>边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i-1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i  </a:t>
            </a:r>
            <a:r>
              <a:rPr lang="en-US" altLang="zh-CN" sz="2800" dirty="0"/>
              <a:t>[: A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]</a:t>
            </a:r>
            <a:endParaRPr lang="zh-CN" altLang="en-US" sz="2800" baseline="-25000" dirty="0"/>
          </a:p>
          <a:p>
            <a:pPr lvl="1"/>
            <a:r>
              <a:rPr lang="zh-CN" altLang="en-US" sz="2800" dirty="0"/>
              <a:t>非叶结点对应剖分多边形的</a:t>
            </a:r>
            <a:r>
              <a:rPr lang="zh-CN" altLang="en-US" sz="2800" b="1" dirty="0">
                <a:solidFill>
                  <a:srgbClr val="FF0000"/>
                </a:solidFill>
              </a:rPr>
              <a:t>弦</a:t>
            </a:r>
            <a:r>
              <a:rPr lang="zh-CN" altLang="en-US" sz="2800" dirty="0"/>
              <a:t>边</a:t>
            </a:r>
            <a:endParaRPr lang="en-US" altLang="zh-CN" sz="2800" dirty="0"/>
          </a:p>
          <a:p>
            <a:pPr lvl="0" eaLnBrk="1" hangingPunct="1">
              <a:buChar char="•"/>
            </a:pPr>
            <a:endParaRPr lang="zh-CN" altLang="en-US" sz="2800" dirty="0"/>
          </a:p>
          <a:p>
            <a:pPr lvl="0" eaLnBrk="1" hangingPunct="1">
              <a:buChar char="•"/>
            </a:pPr>
            <a:endParaRPr lang="en-US" altLang="zh-CN" sz="2800" dirty="0"/>
          </a:p>
          <a:p>
            <a:pPr lvl="0" eaLnBrk="1" hangingPunct="1">
              <a:buChar char="•"/>
            </a:pPr>
            <a:endParaRPr lang="en-US" altLang="zh-CN" sz="2800" dirty="0"/>
          </a:p>
          <a:p>
            <a:pPr lvl="0" eaLnBrk="1" hangingPunct="1"/>
            <a:r>
              <a:rPr lang="zh-CN" altLang="en-US" sz="2800" dirty="0"/>
              <a:t>三角剖分与矩阵连乘积对应关系</a:t>
            </a:r>
            <a:endParaRPr lang="en-US" altLang="zh-CN" sz="2800" dirty="0"/>
          </a:p>
          <a:p>
            <a:pPr lvl="1"/>
            <a:r>
              <a:rPr lang="zh-CN" altLang="en-US" sz="2800" dirty="0"/>
              <a:t>矩阵连乘积中的每个矩阵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i</a:t>
            </a:r>
            <a:r>
              <a:rPr lang="zh-CN" altLang="en-US" sz="2800" dirty="0"/>
              <a:t>对应于凸</a:t>
            </a:r>
            <a:r>
              <a:rPr lang="en-US" altLang="zh-CN" sz="2800" dirty="0"/>
              <a:t>(n+1)</a:t>
            </a:r>
            <a:r>
              <a:rPr lang="zh-CN" altLang="en-US" sz="2800" dirty="0"/>
              <a:t>边形中的一条</a:t>
            </a:r>
            <a:endParaRPr lang="en-US" altLang="zh-CN" sz="2800" dirty="0"/>
          </a:p>
          <a:p>
            <a:pPr lvl="0" eaLnBrk="1" hangingPunct="1">
              <a:buFont typeface="Wingdings" panose="05000000000000000000" pitchFamily="2" charset="2"/>
              <a:buNone/>
            </a:pPr>
            <a:r>
              <a:rPr lang="en-US" altLang="zh-CN" sz="2800" dirty="0"/>
              <a:t>      </a:t>
            </a:r>
            <a:r>
              <a:rPr lang="zh-CN" altLang="en-US" sz="2800" dirty="0"/>
              <a:t>边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i-1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i</a:t>
            </a:r>
            <a:endParaRPr lang="zh-CN" altLang="en-US" sz="2800" dirty="0"/>
          </a:p>
          <a:p>
            <a:pPr lvl="1"/>
            <a:r>
              <a:rPr lang="zh-CN" altLang="en-US" sz="2800" dirty="0"/>
              <a:t>三角剖分中的一条弦</a:t>
            </a:r>
            <a:r>
              <a:rPr lang="en-US" altLang="zh-CN" sz="2800" dirty="0" err="1"/>
              <a:t>v</a:t>
            </a:r>
            <a:r>
              <a:rPr lang="en-US" altLang="zh-CN" sz="2800" baseline="-25000" dirty="0" err="1"/>
              <a:t>i</a:t>
            </a:r>
            <a:r>
              <a:rPr lang="en-US" altLang="zh-CN" sz="2800" dirty="0" err="1"/>
              <a:t>v</a:t>
            </a:r>
            <a:r>
              <a:rPr lang="en-US" altLang="zh-CN" sz="2800" baseline="-25000" dirty="0" err="1"/>
              <a:t>j</a:t>
            </a:r>
            <a:r>
              <a:rPr lang="zh-CN" altLang="en-US" sz="2800" dirty="0"/>
              <a:t>，</a:t>
            </a:r>
            <a:r>
              <a:rPr lang="en-US" altLang="zh-CN" sz="2800" dirty="0"/>
              <a:t>i+1&lt;j</a:t>
            </a:r>
            <a:r>
              <a:rPr lang="zh-CN" altLang="en-US" sz="2800" dirty="0"/>
              <a:t>，对应于矩阵连乘积</a:t>
            </a:r>
            <a:r>
              <a:rPr lang="en-US" altLang="zh-CN" sz="2800" dirty="0"/>
              <a:t>A[i+1:j],</a:t>
            </a:r>
          </a:p>
          <a:p>
            <a:pPr lvl="2"/>
            <a:r>
              <a:rPr lang="en-US" altLang="zh-CN" sz="2800" dirty="0">
                <a:solidFill>
                  <a:srgbClr val="FF0000"/>
                </a:solidFill>
              </a:rPr>
              <a:t>e.g. v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0</a:t>
            </a:r>
            <a:r>
              <a:rPr lang="en-US" altLang="zh-CN" sz="2800" dirty="0">
                <a:solidFill>
                  <a:srgbClr val="FF0000"/>
                </a:solidFill>
              </a:rPr>
              <a:t>v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vs</a:t>
            </a:r>
            <a:r>
              <a:rPr lang="zh-CN" altLang="en-US" sz="2800" dirty="0">
                <a:solidFill>
                  <a:srgbClr val="FF0000"/>
                </a:solidFill>
              </a:rPr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A[1:3]=A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800" dirty="0">
                <a:solidFill>
                  <a:srgbClr val="FF0000"/>
                </a:solidFill>
              </a:rPr>
              <a:t>(A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3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endParaRPr lang="en-US" altLang="zh-CN" sz="2800" baseline="-250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2E046-A8C9-4D51-A321-D896681C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59401-6E5A-4984-B8A2-6A926801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EDA954-33CB-4FA5-A78B-4A75DA6C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BC2E84-7687-4993-BE2F-4F329358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40" y="1656702"/>
            <a:ext cx="3923928" cy="311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58816F65-E77C-448C-8184-78E9898BF2D8}"/>
              </a:ext>
            </a:extLst>
          </p:cNvPr>
          <p:cNvSpPr txBox="1"/>
          <p:nvPr/>
        </p:nvSpPr>
        <p:spPr>
          <a:xfrm>
            <a:off x="1627514" y="5166149"/>
            <a:ext cx="2085379" cy="40011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000" dirty="0">
                <a:ea typeface="微软雅黑 Light" panose="020B0502040204020203" pitchFamily="34" charset="-122"/>
              </a:rPr>
              <a:t>e.g. </a:t>
            </a:r>
            <a:r>
              <a:rPr lang="zh-CN" altLang="en-US" sz="2000" dirty="0">
                <a:ea typeface="微软雅黑 Light" panose="020B0502040204020203" pitchFamily="34" charset="-122"/>
              </a:rPr>
              <a:t>边</a:t>
            </a:r>
            <a:r>
              <a:rPr lang="en-US" altLang="zh-CN" sz="2000" dirty="0">
                <a:ea typeface="微软雅黑 Light" panose="020B0502040204020203" pitchFamily="34" charset="-122"/>
              </a:rPr>
              <a:t>A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=&lt;V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sz="2000" dirty="0">
                <a:ea typeface="微软雅黑 Light" panose="020B0502040204020203" pitchFamily="34" charset="-122"/>
              </a:rPr>
              <a:t>, V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sz="2000" dirty="0">
                <a:ea typeface="微软雅黑 Light" panose="020B0502040204020203" pitchFamily="34" charset="-122"/>
              </a:rPr>
              <a:t>&gt;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283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E0904-74DF-4D6A-80BE-70628310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最优子结构性质  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185E2-145C-4215-BC16-536F611E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340758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n+1</a:t>
            </a:r>
            <a:r>
              <a:rPr lang="zh-CN" altLang="en-US" sz="2400" dirty="0">
                <a:solidFill>
                  <a:srgbClr val="FF0000"/>
                </a:solidFill>
              </a:rPr>
              <a:t>条边</a:t>
            </a:r>
            <a:r>
              <a:rPr lang="zh-CN" altLang="en-US" sz="2400" dirty="0"/>
              <a:t>的凸多边形的最优三角剖分问题有最优子结构性质</a:t>
            </a:r>
            <a:endParaRPr lang="en-US" altLang="zh-CN" sz="2400" dirty="0"/>
          </a:p>
          <a:p>
            <a:pPr lvl="1"/>
            <a:r>
              <a:rPr lang="zh-CN" altLang="en-US" dirty="0"/>
              <a:t>根据顶点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zh-CN" altLang="en-US" dirty="0"/>
              <a:t>，将序列分为</a:t>
            </a:r>
            <a:r>
              <a:rPr lang="en-US" altLang="zh-CN" dirty="0"/>
              <a:t>2</a:t>
            </a:r>
            <a:r>
              <a:rPr lang="zh-CN" altLang="en-US" dirty="0"/>
              <a:t>部分</a:t>
            </a:r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/>
              <a:t>、 </a:t>
            </a:r>
            <a:r>
              <a:rPr lang="en-US" altLang="zh-CN" dirty="0"/>
              <a:t>{v</a:t>
            </a:r>
            <a:r>
              <a:rPr lang="en-US" altLang="zh-CN" baseline="-25000" dirty="0"/>
              <a:t>k+1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n</a:t>
            </a:r>
            <a:r>
              <a:rPr lang="en-US" altLang="zh-CN" dirty="0"/>
              <a:t>}</a:t>
            </a:r>
          </a:p>
          <a:p>
            <a:pPr lvl="1"/>
            <a:r>
              <a:rPr lang="zh-CN" altLang="en-US" sz="2400" dirty="0"/>
              <a:t>若凸</a:t>
            </a:r>
            <a:r>
              <a:rPr lang="en-US" altLang="zh-CN" sz="2400" dirty="0"/>
              <a:t>(n+1)</a:t>
            </a:r>
            <a:r>
              <a:rPr lang="zh-CN" altLang="en-US" sz="2400" dirty="0"/>
              <a:t>边形</a:t>
            </a:r>
            <a:r>
              <a:rPr lang="en-US" altLang="zh-CN" sz="2400" dirty="0"/>
              <a:t>P={v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n</a:t>
            </a:r>
            <a:r>
              <a:rPr lang="en-US" altLang="zh-CN" sz="2400" dirty="0"/>
              <a:t>}</a:t>
            </a:r>
            <a:r>
              <a:rPr lang="zh-CN" altLang="en-US" sz="2400" dirty="0"/>
              <a:t>的最优三角剖分</a:t>
            </a:r>
            <a:r>
              <a:rPr lang="en-US" altLang="zh-CN" sz="2400" dirty="0"/>
              <a:t>T</a:t>
            </a:r>
            <a:r>
              <a:rPr lang="zh-CN" altLang="en-US" sz="2400" dirty="0"/>
              <a:t>包含三角形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，</a:t>
            </a:r>
            <a:r>
              <a:rPr lang="en-US" altLang="zh-CN" sz="2400" dirty="0"/>
              <a:t>1≤k≤n-1</a:t>
            </a:r>
            <a:r>
              <a:rPr lang="zh-CN" altLang="en-US" sz="2400" dirty="0"/>
              <a:t>，例如图</a:t>
            </a:r>
            <a:r>
              <a:rPr lang="en-US" altLang="zh-CN" sz="2400" dirty="0"/>
              <a:t>(b)</a:t>
            </a:r>
            <a:r>
              <a:rPr lang="zh-CN" altLang="en-US" sz="2400" dirty="0"/>
              <a:t>中的</a:t>
            </a:r>
            <a:r>
              <a:rPr lang="en-US" altLang="zh-CN" sz="2400" dirty="0" err="1"/>
              <a:t>v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=v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，则</a:t>
            </a:r>
            <a:r>
              <a:rPr lang="en-US" altLang="zh-CN" sz="2400" dirty="0"/>
              <a:t>T</a:t>
            </a:r>
            <a:r>
              <a:rPr lang="zh-CN" altLang="en-US" sz="2400" dirty="0"/>
              <a:t>的权为</a:t>
            </a:r>
            <a:r>
              <a:rPr lang="en-US" altLang="zh-CN" sz="2400" dirty="0"/>
              <a:t>3</a:t>
            </a:r>
            <a:r>
              <a:rPr lang="zh-CN" altLang="en-US" sz="2400" dirty="0"/>
              <a:t>部分权之和：</a:t>
            </a:r>
          </a:p>
          <a:p>
            <a:pPr lvl="2"/>
            <a:r>
              <a:rPr lang="zh-CN" altLang="en-US" dirty="0"/>
              <a:t>三角形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k</a:t>
            </a:r>
            <a:r>
              <a:rPr lang="en-US" altLang="zh-CN" dirty="0"/>
              <a:t>v</a:t>
            </a:r>
            <a:r>
              <a:rPr lang="en-US" altLang="zh-CN" baseline="-25000" dirty="0"/>
              <a:t>n</a:t>
            </a:r>
            <a:r>
              <a:rPr lang="zh-CN" altLang="en-US" dirty="0"/>
              <a:t>的权， </a:t>
            </a:r>
            <a:r>
              <a:rPr lang="en-US" altLang="zh-CN" dirty="0"/>
              <a:t>e.g. 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</a:p>
          <a:p>
            <a:pPr lvl="2"/>
            <a:r>
              <a:rPr lang="zh-CN" altLang="en-US" dirty="0"/>
              <a:t>子多边形</a:t>
            </a:r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/>
              <a:t>权，</a:t>
            </a:r>
            <a:r>
              <a:rPr lang="en-US" altLang="zh-CN" sz="2400" dirty="0"/>
              <a:t>e.g. </a:t>
            </a:r>
            <a:r>
              <a:rPr lang="en-US" altLang="zh-CN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dirty="0"/>
              <a:t>v</a:t>
            </a:r>
            <a:r>
              <a:rPr lang="en-US" altLang="zh-CN" sz="2400" baseline="-25000" dirty="0"/>
              <a:t>1</a:t>
            </a:r>
            <a:r>
              <a:rPr lang="en-US" altLang="zh-CN" dirty="0"/>
              <a:t>v</a:t>
            </a:r>
            <a:r>
              <a:rPr lang="en-US" altLang="zh-CN" sz="2400" baseline="-25000" dirty="0"/>
              <a:t>2</a:t>
            </a:r>
            <a:r>
              <a:rPr lang="en-US" altLang="zh-CN" dirty="0"/>
              <a:t>v</a:t>
            </a:r>
            <a:r>
              <a:rPr lang="en-US" altLang="zh-CN" sz="2400" baseline="-25000" dirty="0"/>
              <a:t>3</a:t>
            </a:r>
          </a:p>
          <a:p>
            <a:pPr lvl="2"/>
            <a:r>
              <a:rPr lang="zh-CN" altLang="en-US" dirty="0"/>
              <a:t>子多边形</a:t>
            </a:r>
            <a:r>
              <a:rPr lang="en-US" altLang="zh-CN" dirty="0"/>
              <a:t>{v</a:t>
            </a:r>
            <a:r>
              <a:rPr lang="en-US" altLang="zh-CN" baseline="-25000" dirty="0"/>
              <a:t>k</a:t>
            </a:r>
            <a:r>
              <a:rPr lang="en-US" altLang="zh-CN" dirty="0"/>
              <a:t>,v</a:t>
            </a:r>
            <a:r>
              <a:rPr lang="en-US" altLang="zh-CN" baseline="-25000" dirty="0"/>
              <a:t>k+1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n</a:t>
            </a:r>
            <a:r>
              <a:rPr lang="en-US" altLang="zh-CN" dirty="0"/>
              <a:t>}</a:t>
            </a:r>
            <a:r>
              <a:rPr lang="zh-CN" altLang="en-US" dirty="0"/>
              <a:t>权，</a:t>
            </a:r>
            <a:r>
              <a:rPr lang="en-US" altLang="zh-CN" sz="2400" dirty="0"/>
              <a:t>e.g.</a:t>
            </a:r>
            <a:r>
              <a:rPr lang="en-US" altLang="zh-CN" dirty="0"/>
              <a:t>v</a:t>
            </a:r>
            <a:r>
              <a:rPr lang="en-US" altLang="zh-CN" sz="2400" baseline="-25000" dirty="0"/>
              <a:t>3</a:t>
            </a:r>
            <a:r>
              <a:rPr lang="en-US" altLang="zh-CN" dirty="0"/>
              <a:t>v</a:t>
            </a:r>
            <a:r>
              <a:rPr lang="en-US" altLang="zh-CN" sz="2400" baseline="-25000" dirty="0"/>
              <a:t>4</a:t>
            </a:r>
            <a:r>
              <a:rPr lang="en-US" altLang="zh-CN" dirty="0"/>
              <a:t>v</a:t>
            </a:r>
            <a:r>
              <a:rPr lang="en-US" altLang="zh-CN" sz="2400" baseline="-25000" dirty="0"/>
              <a:t>5</a:t>
            </a:r>
            <a:r>
              <a:rPr lang="en-US" altLang="zh-CN" dirty="0"/>
              <a:t>v</a:t>
            </a:r>
            <a:r>
              <a:rPr lang="en-US" altLang="zh-CN" sz="2400" baseline="-25000" dirty="0"/>
              <a:t>6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5828E-3B3D-460E-A884-EE447778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56BCCB-59B9-40C8-A850-3E818B1B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A78D8E-6AD9-4CD2-8FFC-F5DF2A0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3FB812D-BE65-4925-B517-60655DD39337}"/>
              </a:ext>
            </a:extLst>
          </p:cNvPr>
          <p:cNvGrpSpPr/>
          <p:nvPr/>
        </p:nvGrpSpPr>
        <p:grpSpPr>
          <a:xfrm>
            <a:off x="5849009" y="3214638"/>
            <a:ext cx="3380717" cy="2759735"/>
            <a:chOff x="5211658" y="2741210"/>
            <a:chExt cx="4079953" cy="331236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01651BF-D631-4E4E-BD02-9D71CA286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658" y="2741210"/>
              <a:ext cx="4079953" cy="3312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D088078-F01B-4F4E-9580-1375D0359434}"/>
                </a:ext>
              </a:extLst>
            </p:cNvPr>
            <p:cNvCxnSpPr/>
            <p:nvPr/>
          </p:nvCxnSpPr>
          <p:spPr bwMode="auto">
            <a:xfrm flipH="1">
              <a:off x="6519811" y="3173259"/>
              <a:ext cx="1008112" cy="244827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D7557B0-D382-45DB-A379-637FDC3B112C}"/>
                </a:ext>
              </a:extLst>
            </p:cNvPr>
            <p:cNvCxnSpPr/>
            <p:nvPr/>
          </p:nvCxnSpPr>
          <p:spPr bwMode="auto">
            <a:xfrm flipH="1" flipV="1">
              <a:off x="7527923" y="3101251"/>
              <a:ext cx="1008039" cy="43204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85B3AC-EB21-4F30-A73B-9E47C74A3E7C}"/>
                </a:ext>
              </a:extLst>
            </p:cNvPr>
            <p:cNvCxnSpPr/>
            <p:nvPr/>
          </p:nvCxnSpPr>
          <p:spPr bwMode="auto">
            <a:xfrm flipH="1">
              <a:off x="6519811" y="3533299"/>
              <a:ext cx="2016152" cy="208823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C0F71C1-77A6-49AD-B813-82C0C5AEA903}"/>
                </a:ext>
              </a:extLst>
            </p:cNvPr>
            <p:cNvSpPr/>
            <p:nvPr/>
          </p:nvSpPr>
          <p:spPr bwMode="auto">
            <a:xfrm>
              <a:off x="6148435" y="5477515"/>
              <a:ext cx="864096" cy="504056"/>
            </a:xfrm>
            <a:prstGeom prst="ellipse">
              <a:avLst/>
            </a:prstGeom>
            <a:noFill/>
            <a:ln w="63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110A4139-6537-44FA-AFD5-AF6537D9DD4D}"/>
              </a:ext>
            </a:extLst>
          </p:cNvPr>
          <p:cNvSpPr txBox="1"/>
          <p:nvPr/>
        </p:nvSpPr>
        <p:spPr>
          <a:xfrm>
            <a:off x="8430509" y="2898519"/>
            <a:ext cx="713491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n=6</a:t>
            </a:r>
          </a:p>
          <a:p>
            <a:r>
              <a:rPr lang="en-US" altLang="zh-CN" dirty="0" err="1"/>
              <a:t>v</a:t>
            </a:r>
            <a:r>
              <a:rPr lang="en-US" altLang="zh-CN" baseline="-25000" dirty="0" err="1"/>
              <a:t>n</a:t>
            </a:r>
            <a:r>
              <a:rPr lang="en-US" altLang="zh-CN" dirty="0"/>
              <a:t>=v</a:t>
            </a:r>
            <a:r>
              <a:rPr lang="en-US" altLang="zh-CN" baseline="-25000" dirty="0"/>
              <a:t>6</a:t>
            </a:r>
            <a:endParaRPr lang="zh-CN" altLang="en-US" dirty="0"/>
          </a:p>
        </p:txBody>
      </p:sp>
      <p:sp>
        <p:nvSpPr>
          <p:cNvPr id="9" name="AutoShape 4">
            <a:hlinkClick r:id="rId3" action="ppaction://hlinksldjump"/>
            <a:extLst>
              <a:ext uri="{FF2B5EF4-FFF2-40B4-BE49-F238E27FC236}">
                <a16:creationId xmlns:a16="http://schemas.microsoft.com/office/drawing/2014/main" id="{EDC69B39-9030-45D5-B042-1140FA6FAFD1}"/>
              </a:ext>
            </a:extLst>
          </p:cNvPr>
          <p:cNvSpPr/>
          <p:nvPr/>
        </p:nvSpPr>
        <p:spPr>
          <a:xfrm>
            <a:off x="9421230" y="1880704"/>
            <a:ext cx="360363" cy="215900"/>
          </a:xfrm>
          <a:prstGeom prst="actionButtonForwardNext">
            <a:avLst/>
          </a:prstGeom>
          <a:solidFill>
            <a:srgbClr val="DDDDDD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4366884-4DFA-47CD-ADF6-3AE72BDD809F}"/>
              </a:ext>
            </a:extLst>
          </p:cNvPr>
          <p:cNvSpPr txBox="1"/>
          <p:nvPr/>
        </p:nvSpPr>
        <p:spPr>
          <a:xfrm>
            <a:off x="6625238" y="5944891"/>
            <a:ext cx="213079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zh-CN" altLang="en-US" sz="16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endParaRPr lang="en-US" altLang="zh-CN" sz="1600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本书定义的问题中，</a:t>
            </a:r>
            <a:r>
              <a:rPr lang="zh-CN" altLang="en-US" sz="1600" b="0" u="sng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弦上权重</a:t>
            </a:r>
            <a:r>
              <a:rPr lang="zh-CN" altLang="en-US" sz="1600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重复计算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095AF24-FD24-4D22-9596-86E2E22F721C}"/>
              </a:ext>
            </a:extLst>
          </p:cNvPr>
          <p:cNvSpPr txBox="1">
            <a:spLocks/>
          </p:cNvSpPr>
          <p:nvPr/>
        </p:nvSpPr>
        <p:spPr>
          <a:xfrm>
            <a:off x="148171" y="4016051"/>
            <a:ext cx="5692011" cy="2825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结论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T</a:t>
            </a:r>
            <a:r>
              <a:rPr lang="zh-CN" altLang="en-US" dirty="0"/>
              <a:t>所确定的这</a:t>
            </a:r>
            <a:r>
              <a:rPr lang="en-US" altLang="zh-CN" dirty="0"/>
              <a:t>2</a:t>
            </a:r>
            <a:r>
              <a:rPr lang="zh-CN" altLang="en-US" dirty="0"/>
              <a:t>个子多边形的三角剖分也是最优的</a:t>
            </a:r>
            <a:endParaRPr lang="en-US" altLang="zh-CN" dirty="0"/>
          </a:p>
          <a:p>
            <a:pPr lvl="2"/>
            <a:r>
              <a:rPr lang="zh-CN" altLang="en-US" dirty="0"/>
              <a:t>因为，若有</a:t>
            </a:r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/>
              <a:t>或</a:t>
            </a:r>
            <a:r>
              <a:rPr lang="en-US" altLang="zh-CN" dirty="0"/>
              <a:t>{v</a:t>
            </a:r>
            <a:r>
              <a:rPr lang="en-US" altLang="zh-CN" baseline="-25000" dirty="0"/>
              <a:t>k</a:t>
            </a:r>
            <a:r>
              <a:rPr lang="en-US" altLang="zh-CN" dirty="0"/>
              <a:t>,v</a:t>
            </a:r>
            <a:r>
              <a:rPr lang="en-US" altLang="zh-CN" baseline="-25000" dirty="0"/>
              <a:t>k+1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n</a:t>
            </a:r>
            <a:r>
              <a:rPr lang="en-US" altLang="zh-CN" dirty="0"/>
              <a:t>}</a:t>
            </a:r>
            <a:r>
              <a:rPr lang="zh-CN" altLang="en-US" dirty="0"/>
              <a:t>的更小权的三角剖分将导致</a:t>
            </a:r>
            <a:r>
              <a:rPr lang="en-US" altLang="zh-CN" dirty="0"/>
              <a:t>T</a:t>
            </a:r>
            <a:r>
              <a:rPr lang="zh-CN" altLang="en-US" dirty="0"/>
              <a:t>不是最优三角剖分的矛盾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582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33">
            <a:extLst>
              <a:ext uri="{FF2B5EF4-FFF2-40B4-BE49-F238E27FC236}">
                <a16:creationId xmlns:a16="http://schemas.microsoft.com/office/drawing/2014/main" id="{F840A451-9906-42F6-A061-C92BA3D7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5" y="3569652"/>
            <a:ext cx="7234071" cy="300282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67FD8C-5EFD-4B84-AE96-A165BD1E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5B9572-F9D0-449E-81A8-C3A1C6CD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EEDC2-89B0-415C-8A09-450C5E2B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pic>
        <p:nvPicPr>
          <p:cNvPr id="6" name="Picture 5" descr="t34">
            <a:extLst>
              <a:ext uri="{FF2B5EF4-FFF2-40B4-BE49-F238E27FC236}">
                <a16:creationId xmlns:a16="http://schemas.microsoft.com/office/drawing/2014/main" id="{80E575BB-195B-416B-99B6-467D2BA0C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3" y="185647"/>
            <a:ext cx="7371163" cy="35998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7837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20021-8BD1-4703-820B-1CB8F769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1BF2F-F4E8-4C44-9A3C-D4474189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dirty="0"/>
              <a:t>算法</a:t>
            </a:r>
            <a:r>
              <a:rPr lang="en-US" altLang="zh-CN" sz="2400" dirty="0"/>
              <a:t>2</a:t>
            </a:r>
            <a:r>
              <a:rPr lang="zh-CN" altLang="en-US" sz="2400" dirty="0"/>
              <a:t>：递归的分治算法</a:t>
            </a:r>
            <a:endParaRPr lang="en-US" altLang="zh-CN" sz="2400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保存子问题计算结果，只计算</a:t>
            </a:r>
            <a:r>
              <a:rPr lang="en-US" altLang="zh-CN" dirty="0"/>
              <a:t>1</a:t>
            </a:r>
            <a:r>
              <a:rPr lang="zh-CN" altLang="en-US" dirty="0"/>
              <a:t>次，以后碰到同样子问题时，直接调用已有结果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F1(n)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0.  </a:t>
            </a:r>
            <a:r>
              <a:rPr lang="zh-CN" altLang="en-US" sz="2400" dirty="0"/>
              <a:t>初始化数组 </a:t>
            </a:r>
            <a:r>
              <a:rPr lang="en-US" altLang="zh-CN" sz="2400" dirty="0"/>
              <a:t>v[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← -1,  0 </a:t>
            </a:r>
            <a:r>
              <a:rPr lang="en-US" altLang="zh-CN" sz="2000" dirty="0"/>
              <a:t>≤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en-US" altLang="zh-CN" sz="2000" dirty="0"/>
              <a:t>≤ n</a:t>
            </a:r>
            <a:endParaRPr lang="en-US" altLang="zh-CN" sz="2400" dirty="0">
              <a:highlight>
                <a:srgbClr val="FFFF00"/>
              </a:highlight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      1. if  v[n] &lt; 0 then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2. v[n] ← F1(n-1) + F1(n-2)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   3. return v[n]</a:t>
            </a:r>
          </a:p>
          <a:p>
            <a:pPr eaLnBrk="1" hangingPunct="1">
              <a:lnSpc>
                <a:spcPct val="110000"/>
              </a:lnSpc>
              <a:buNone/>
            </a:pP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问题</a:t>
            </a: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zh-CN" altLang="en-US" dirty="0"/>
              <a:t>自上而下的计算过程中，避免了多次计算同一子问题，但又多次函数调用。每次调用需要花费较多时间用于参数传递和动态链接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buNone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8FDA-DC0F-4B9C-9DB6-E1642251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1E170-B40C-4FE0-BCFD-704580F1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876513-9BFC-455B-AA27-59341E14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2F76AC2-A834-4AB0-BFE9-1DCFA105E428}"/>
              </a:ext>
            </a:extLst>
          </p:cNvPr>
          <p:cNvSpPr/>
          <p:nvPr/>
        </p:nvSpPr>
        <p:spPr>
          <a:xfrm>
            <a:off x="4851644" y="2146175"/>
            <a:ext cx="4097901" cy="2039645"/>
          </a:xfrm>
          <a:prstGeom prst="roundRect">
            <a:avLst>
              <a:gd name="adj" fmla="val 728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数组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v[n]: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存储子问题结果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1. v[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]&gt;0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表示子问题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F[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的解，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n+1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个子问题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问题 </a:t>
            </a: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2. v[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]=-1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表示子问题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F[</a:t>
            </a:r>
            <a:r>
              <a:rPr lang="en-US" altLang="zh-CN" sz="20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]</a:t>
            </a:r>
            <a:r>
              <a:rPr lang="zh-CN" altLang="en-US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还没有被计算</a:t>
            </a:r>
          </a:p>
        </p:txBody>
      </p:sp>
    </p:spTree>
    <p:extLst>
      <p:ext uri="{BB962C8B-B14F-4D97-AF65-F5344CB8AC3E}">
        <p14:creationId xmlns:p14="http://schemas.microsoft.com/office/powerpoint/2010/main" val="9968365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4386B86-C236-4D1D-A5C3-3D5501E57829}"/>
              </a:ext>
            </a:extLst>
          </p:cNvPr>
          <p:cNvGrpSpPr/>
          <p:nvPr/>
        </p:nvGrpSpPr>
        <p:grpSpPr>
          <a:xfrm>
            <a:off x="5689601" y="1848152"/>
            <a:ext cx="3454399" cy="3054888"/>
            <a:chOff x="5029525" y="1755709"/>
            <a:chExt cx="3465088" cy="287344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A189A26-DDA5-426B-B673-16AEC5F9A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525" y="1755709"/>
              <a:ext cx="3465088" cy="2813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任意多边形 1">
              <a:extLst>
                <a:ext uri="{FF2B5EF4-FFF2-40B4-BE49-F238E27FC236}">
                  <a16:creationId xmlns:a16="http://schemas.microsoft.com/office/drawing/2014/main" id="{3C5EF873-FB44-461B-9524-AFF5B2503D10}"/>
                </a:ext>
              </a:extLst>
            </p:cNvPr>
            <p:cNvSpPr/>
            <p:nvPr/>
          </p:nvSpPr>
          <p:spPr>
            <a:xfrm>
              <a:off x="5123442" y="1873250"/>
              <a:ext cx="2452108" cy="2755900"/>
            </a:xfrm>
            <a:custGeom>
              <a:avLst/>
              <a:gdLst>
                <a:gd name="connsiteX0" fmla="*/ 2452108 w 2452108"/>
                <a:gd name="connsiteY0" fmla="*/ 184150 h 2755900"/>
                <a:gd name="connsiteX1" fmla="*/ 2420358 w 2452108"/>
                <a:gd name="connsiteY1" fmla="*/ 177800 h 2755900"/>
                <a:gd name="connsiteX2" fmla="*/ 2369558 w 2452108"/>
                <a:gd name="connsiteY2" fmla="*/ 152400 h 2755900"/>
                <a:gd name="connsiteX3" fmla="*/ 2318758 w 2452108"/>
                <a:gd name="connsiteY3" fmla="*/ 133350 h 2755900"/>
                <a:gd name="connsiteX4" fmla="*/ 2280658 w 2452108"/>
                <a:gd name="connsiteY4" fmla="*/ 120650 h 2755900"/>
                <a:gd name="connsiteX5" fmla="*/ 2255258 w 2452108"/>
                <a:gd name="connsiteY5" fmla="*/ 107950 h 2755900"/>
                <a:gd name="connsiteX6" fmla="*/ 2229858 w 2452108"/>
                <a:gd name="connsiteY6" fmla="*/ 101600 h 2755900"/>
                <a:gd name="connsiteX7" fmla="*/ 2172708 w 2452108"/>
                <a:gd name="connsiteY7" fmla="*/ 88900 h 2755900"/>
                <a:gd name="connsiteX8" fmla="*/ 2121908 w 2452108"/>
                <a:gd name="connsiteY8" fmla="*/ 69850 h 2755900"/>
                <a:gd name="connsiteX9" fmla="*/ 2090158 w 2452108"/>
                <a:gd name="connsiteY9" fmla="*/ 63500 h 2755900"/>
                <a:gd name="connsiteX10" fmla="*/ 2026658 w 2452108"/>
                <a:gd name="connsiteY10" fmla="*/ 44450 h 2755900"/>
                <a:gd name="connsiteX11" fmla="*/ 1836158 w 2452108"/>
                <a:gd name="connsiteY11" fmla="*/ 50800 h 2755900"/>
                <a:gd name="connsiteX12" fmla="*/ 1817108 w 2452108"/>
                <a:gd name="connsiteY12" fmla="*/ 57150 h 2755900"/>
                <a:gd name="connsiteX13" fmla="*/ 1671058 w 2452108"/>
                <a:gd name="connsiteY13" fmla="*/ 63500 h 2755900"/>
                <a:gd name="connsiteX14" fmla="*/ 1613908 w 2452108"/>
                <a:gd name="connsiteY14" fmla="*/ 76200 h 2755900"/>
                <a:gd name="connsiteX15" fmla="*/ 1582158 w 2452108"/>
                <a:gd name="connsiteY15" fmla="*/ 82550 h 2755900"/>
                <a:gd name="connsiteX16" fmla="*/ 1556758 w 2452108"/>
                <a:gd name="connsiteY16" fmla="*/ 95250 h 2755900"/>
                <a:gd name="connsiteX17" fmla="*/ 1505958 w 2452108"/>
                <a:gd name="connsiteY17" fmla="*/ 101600 h 2755900"/>
                <a:gd name="connsiteX18" fmla="*/ 1429758 w 2452108"/>
                <a:gd name="connsiteY18" fmla="*/ 114300 h 2755900"/>
                <a:gd name="connsiteX19" fmla="*/ 1378958 w 2452108"/>
                <a:gd name="connsiteY19" fmla="*/ 127000 h 2755900"/>
                <a:gd name="connsiteX20" fmla="*/ 1353558 w 2452108"/>
                <a:gd name="connsiteY20" fmla="*/ 133350 h 2755900"/>
                <a:gd name="connsiteX21" fmla="*/ 1220208 w 2452108"/>
                <a:gd name="connsiteY21" fmla="*/ 146050 h 2755900"/>
                <a:gd name="connsiteX22" fmla="*/ 1156708 w 2452108"/>
                <a:gd name="connsiteY22" fmla="*/ 152400 h 2755900"/>
                <a:gd name="connsiteX23" fmla="*/ 737608 w 2452108"/>
                <a:gd name="connsiteY23" fmla="*/ 158750 h 2755900"/>
                <a:gd name="connsiteX24" fmla="*/ 712208 w 2452108"/>
                <a:gd name="connsiteY24" fmla="*/ 171450 h 2755900"/>
                <a:gd name="connsiteX25" fmla="*/ 693158 w 2452108"/>
                <a:gd name="connsiteY25" fmla="*/ 184150 h 2755900"/>
                <a:gd name="connsiteX26" fmla="*/ 642358 w 2452108"/>
                <a:gd name="connsiteY26" fmla="*/ 203200 h 2755900"/>
                <a:gd name="connsiteX27" fmla="*/ 616958 w 2452108"/>
                <a:gd name="connsiteY27" fmla="*/ 222250 h 2755900"/>
                <a:gd name="connsiteX28" fmla="*/ 572508 w 2452108"/>
                <a:gd name="connsiteY28" fmla="*/ 247650 h 2755900"/>
                <a:gd name="connsiteX29" fmla="*/ 547108 w 2452108"/>
                <a:gd name="connsiteY29" fmla="*/ 273050 h 2755900"/>
                <a:gd name="connsiteX30" fmla="*/ 521708 w 2452108"/>
                <a:gd name="connsiteY30" fmla="*/ 285750 h 2755900"/>
                <a:gd name="connsiteX31" fmla="*/ 451858 w 2452108"/>
                <a:gd name="connsiteY31" fmla="*/ 336550 h 2755900"/>
                <a:gd name="connsiteX32" fmla="*/ 432808 w 2452108"/>
                <a:gd name="connsiteY32" fmla="*/ 361950 h 2755900"/>
                <a:gd name="connsiteX33" fmla="*/ 388358 w 2452108"/>
                <a:gd name="connsiteY33" fmla="*/ 412750 h 2755900"/>
                <a:gd name="connsiteX34" fmla="*/ 356608 w 2452108"/>
                <a:gd name="connsiteY34" fmla="*/ 463550 h 2755900"/>
                <a:gd name="connsiteX35" fmla="*/ 312158 w 2452108"/>
                <a:gd name="connsiteY35" fmla="*/ 508000 h 2755900"/>
                <a:gd name="connsiteX36" fmla="*/ 293108 w 2452108"/>
                <a:gd name="connsiteY36" fmla="*/ 533400 h 2755900"/>
                <a:gd name="connsiteX37" fmla="*/ 280408 w 2452108"/>
                <a:gd name="connsiteY37" fmla="*/ 565150 h 2755900"/>
                <a:gd name="connsiteX38" fmla="*/ 255008 w 2452108"/>
                <a:gd name="connsiteY38" fmla="*/ 590550 h 2755900"/>
                <a:gd name="connsiteX39" fmla="*/ 242308 w 2452108"/>
                <a:gd name="connsiteY39" fmla="*/ 615950 h 2755900"/>
                <a:gd name="connsiteX40" fmla="*/ 185158 w 2452108"/>
                <a:gd name="connsiteY40" fmla="*/ 666750 h 2755900"/>
                <a:gd name="connsiteX41" fmla="*/ 166108 w 2452108"/>
                <a:gd name="connsiteY41" fmla="*/ 685800 h 2755900"/>
                <a:gd name="connsiteX42" fmla="*/ 147058 w 2452108"/>
                <a:gd name="connsiteY42" fmla="*/ 723900 h 2755900"/>
                <a:gd name="connsiteX43" fmla="*/ 128008 w 2452108"/>
                <a:gd name="connsiteY43" fmla="*/ 742950 h 2755900"/>
                <a:gd name="connsiteX44" fmla="*/ 89908 w 2452108"/>
                <a:gd name="connsiteY44" fmla="*/ 787400 h 2755900"/>
                <a:gd name="connsiteX45" fmla="*/ 83558 w 2452108"/>
                <a:gd name="connsiteY45" fmla="*/ 831850 h 2755900"/>
                <a:gd name="connsiteX46" fmla="*/ 77208 w 2452108"/>
                <a:gd name="connsiteY46" fmla="*/ 850900 h 2755900"/>
                <a:gd name="connsiteX47" fmla="*/ 64508 w 2452108"/>
                <a:gd name="connsiteY47" fmla="*/ 901700 h 2755900"/>
                <a:gd name="connsiteX48" fmla="*/ 58158 w 2452108"/>
                <a:gd name="connsiteY48" fmla="*/ 927100 h 2755900"/>
                <a:gd name="connsiteX49" fmla="*/ 45458 w 2452108"/>
                <a:gd name="connsiteY49" fmla="*/ 984250 h 2755900"/>
                <a:gd name="connsiteX50" fmla="*/ 26408 w 2452108"/>
                <a:gd name="connsiteY50" fmla="*/ 1016000 h 2755900"/>
                <a:gd name="connsiteX51" fmla="*/ 7358 w 2452108"/>
                <a:gd name="connsiteY51" fmla="*/ 1079500 h 2755900"/>
                <a:gd name="connsiteX52" fmla="*/ 1008 w 2452108"/>
                <a:gd name="connsiteY52" fmla="*/ 1136650 h 2755900"/>
                <a:gd name="connsiteX53" fmla="*/ 13708 w 2452108"/>
                <a:gd name="connsiteY53" fmla="*/ 1377950 h 2755900"/>
                <a:gd name="connsiteX54" fmla="*/ 26408 w 2452108"/>
                <a:gd name="connsiteY54" fmla="*/ 1517650 h 2755900"/>
                <a:gd name="connsiteX55" fmla="*/ 45458 w 2452108"/>
                <a:gd name="connsiteY55" fmla="*/ 1574800 h 2755900"/>
                <a:gd name="connsiteX56" fmla="*/ 51808 w 2452108"/>
                <a:gd name="connsiteY56" fmla="*/ 1593850 h 2755900"/>
                <a:gd name="connsiteX57" fmla="*/ 58158 w 2452108"/>
                <a:gd name="connsiteY57" fmla="*/ 1644650 h 2755900"/>
                <a:gd name="connsiteX58" fmla="*/ 83558 w 2452108"/>
                <a:gd name="connsiteY58" fmla="*/ 1689100 h 2755900"/>
                <a:gd name="connsiteX59" fmla="*/ 102608 w 2452108"/>
                <a:gd name="connsiteY59" fmla="*/ 1708150 h 2755900"/>
                <a:gd name="connsiteX60" fmla="*/ 134358 w 2452108"/>
                <a:gd name="connsiteY60" fmla="*/ 1746250 h 2755900"/>
                <a:gd name="connsiteX61" fmla="*/ 166108 w 2452108"/>
                <a:gd name="connsiteY61" fmla="*/ 1803400 h 2755900"/>
                <a:gd name="connsiteX62" fmla="*/ 178808 w 2452108"/>
                <a:gd name="connsiteY62" fmla="*/ 1828800 h 2755900"/>
                <a:gd name="connsiteX63" fmla="*/ 185158 w 2452108"/>
                <a:gd name="connsiteY63" fmla="*/ 1847850 h 2755900"/>
                <a:gd name="connsiteX64" fmla="*/ 204208 w 2452108"/>
                <a:gd name="connsiteY64" fmla="*/ 1860550 h 2755900"/>
                <a:gd name="connsiteX65" fmla="*/ 216908 w 2452108"/>
                <a:gd name="connsiteY65" fmla="*/ 1905000 h 2755900"/>
                <a:gd name="connsiteX66" fmla="*/ 248658 w 2452108"/>
                <a:gd name="connsiteY66" fmla="*/ 1955800 h 2755900"/>
                <a:gd name="connsiteX67" fmla="*/ 261358 w 2452108"/>
                <a:gd name="connsiteY67" fmla="*/ 1993900 h 2755900"/>
                <a:gd name="connsiteX68" fmla="*/ 274058 w 2452108"/>
                <a:gd name="connsiteY68" fmla="*/ 2012950 h 2755900"/>
                <a:gd name="connsiteX69" fmla="*/ 280408 w 2452108"/>
                <a:gd name="connsiteY69" fmla="*/ 2032000 h 2755900"/>
                <a:gd name="connsiteX70" fmla="*/ 324858 w 2452108"/>
                <a:gd name="connsiteY70" fmla="*/ 2082800 h 2755900"/>
                <a:gd name="connsiteX71" fmla="*/ 350258 w 2452108"/>
                <a:gd name="connsiteY71" fmla="*/ 2114550 h 2755900"/>
                <a:gd name="connsiteX72" fmla="*/ 382008 w 2452108"/>
                <a:gd name="connsiteY72" fmla="*/ 2139950 h 2755900"/>
                <a:gd name="connsiteX73" fmla="*/ 401058 w 2452108"/>
                <a:gd name="connsiteY73" fmla="*/ 2165350 h 2755900"/>
                <a:gd name="connsiteX74" fmla="*/ 426458 w 2452108"/>
                <a:gd name="connsiteY74" fmla="*/ 2190750 h 2755900"/>
                <a:gd name="connsiteX75" fmla="*/ 451858 w 2452108"/>
                <a:gd name="connsiteY75" fmla="*/ 2222500 h 2755900"/>
                <a:gd name="connsiteX76" fmla="*/ 483608 w 2452108"/>
                <a:gd name="connsiteY76" fmla="*/ 2247900 h 2755900"/>
                <a:gd name="connsiteX77" fmla="*/ 534408 w 2452108"/>
                <a:gd name="connsiteY77" fmla="*/ 2298700 h 2755900"/>
                <a:gd name="connsiteX78" fmla="*/ 559808 w 2452108"/>
                <a:gd name="connsiteY78" fmla="*/ 2324100 h 2755900"/>
                <a:gd name="connsiteX79" fmla="*/ 642358 w 2452108"/>
                <a:gd name="connsiteY79" fmla="*/ 2400300 h 2755900"/>
                <a:gd name="connsiteX80" fmla="*/ 655058 w 2452108"/>
                <a:gd name="connsiteY80" fmla="*/ 2419350 h 2755900"/>
                <a:gd name="connsiteX81" fmla="*/ 699508 w 2452108"/>
                <a:gd name="connsiteY81" fmla="*/ 2444750 h 2755900"/>
                <a:gd name="connsiteX82" fmla="*/ 731258 w 2452108"/>
                <a:gd name="connsiteY82" fmla="*/ 2476500 h 2755900"/>
                <a:gd name="connsiteX83" fmla="*/ 769358 w 2452108"/>
                <a:gd name="connsiteY83" fmla="*/ 2514600 h 2755900"/>
                <a:gd name="connsiteX84" fmla="*/ 788408 w 2452108"/>
                <a:gd name="connsiteY84" fmla="*/ 2533650 h 2755900"/>
                <a:gd name="connsiteX85" fmla="*/ 801108 w 2452108"/>
                <a:gd name="connsiteY85" fmla="*/ 2552700 h 2755900"/>
                <a:gd name="connsiteX86" fmla="*/ 820158 w 2452108"/>
                <a:gd name="connsiteY86" fmla="*/ 2565400 h 2755900"/>
                <a:gd name="connsiteX87" fmla="*/ 845558 w 2452108"/>
                <a:gd name="connsiteY87" fmla="*/ 2584450 h 2755900"/>
                <a:gd name="connsiteX88" fmla="*/ 883658 w 2452108"/>
                <a:gd name="connsiteY88" fmla="*/ 2622550 h 2755900"/>
                <a:gd name="connsiteX89" fmla="*/ 896358 w 2452108"/>
                <a:gd name="connsiteY89" fmla="*/ 2641600 h 2755900"/>
                <a:gd name="connsiteX90" fmla="*/ 921758 w 2452108"/>
                <a:gd name="connsiteY90" fmla="*/ 2654300 h 2755900"/>
                <a:gd name="connsiteX91" fmla="*/ 934458 w 2452108"/>
                <a:gd name="connsiteY91" fmla="*/ 2673350 h 2755900"/>
                <a:gd name="connsiteX92" fmla="*/ 972558 w 2452108"/>
                <a:gd name="connsiteY92" fmla="*/ 2692400 h 2755900"/>
                <a:gd name="connsiteX93" fmla="*/ 978908 w 2452108"/>
                <a:gd name="connsiteY93" fmla="*/ 2711450 h 2755900"/>
                <a:gd name="connsiteX94" fmla="*/ 1080508 w 2452108"/>
                <a:gd name="connsiteY94" fmla="*/ 2755900 h 2755900"/>
                <a:gd name="connsiteX95" fmla="*/ 1220208 w 2452108"/>
                <a:gd name="connsiteY95" fmla="*/ 2749550 h 2755900"/>
                <a:gd name="connsiteX96" fmla="*/ 1271008 w 2452108"/>
                <a:gd name="connsiteY96" fmla="*/ 2711450 h 2755900"/>
                <a:gd name="connsiteX97" fmla="*/ 1328158 w 2452108"/>
                <a:gd name="connsiteY97" fmla="*/ 2654300 h 2755900"/>
                <a:gd name="connsiteX98" fmla="*/ 1366258 w 2452108"/>
                <a:gd name="connsiteY98" fmla="*/ 2609850 h 2755900"/>
                <a:gd name="connsiteX99" fmla="*/ 1391658 w 2452108"/>
                <a:gd name="connsiteY99" fmla="*/ 2559050 h 2755900"/>
                <a:gd name="connsiteX100" fmla="*/ 1423408 w 2452108"/>
                <a:gd name="connsiteY100" fmla="*/ 2514600 h 2755900"/>
                <a:gd name="connsiteX101" fmla="*/ 1442458 w 2452108"/>
                <a:gd name="connsiteY101" fmla="*/ 2470150 h 2755900"/>
                <a:gd name="connsiteX102" fmla="*/ 1448808 w 2452108"/>
                <a:gd name="connsiteY102" fmla="*/ 2451100 h 2755900"/>
                <a:gd name="connsiteX103" fmla="*/ 1493258 w 2452108"/>
                <a:gd name="connsiteY103" fmla="*/ 2400300 h 2755900"/>
                <a:gd name="connsiteX104" fmla="*/ 1518658 w 2452108"/>
                <a:gd name="connsiteY104" fmla="*/ 2349500 h 2755900"/>
                <a:gd name="connsiteX105" fmla="*/ 1531358 w 2452108"/>
                <a:gd name="connsiteY105" fmla="*/ 2330450 h 2755900"/>
                <a:gd name="connsiteX106" fmla="*/ 1556758 w 2452108"/>
                <a:gd name="connsiteY106" fmla="*/ 2279650 h 2755900"/>
                <a:gd name="connsiteX107" fmla="*/ 1569458 w 2452108"/>
                <a:gd name="connsiteY107" fmla="*/ 2260600 h 2755900"/>
                <a:gd name="connsiteX108" fmla="*/ 1588508 w 2452108"/>
                <a:gd name="connsiteY108" fmla="*/ 2235200 h 2755900"/>
                <a:gd name="connsiteX109" fmla="*/ 1607558 w 2452108"/>
                <a:gd name="connsiteY109" fmla="*/ 2203450 h 2755900"/>
                <a:gd name="connsiteX110" fmla="*/ 1620258 w 2452108"/>
                <a:gd name="connsiteY110" fmla="*/ 2178050 h 2755900"/>
                <a:gd name="connsiteX111" fmla="*/ 1645658 w 2452108"/>
                <a:gd name="connsiteY111" fmla="*/ 2133600 h 2755900"/>
                <a:gd name="connsiteX112" fmla="*/ 1658358 w 2452108"/>
                <a:gd name="connsiteY112" fmla="*/ 2076450 h 2755900"/>
                <a:gd name="connsiteX113" fmla="*/ 1664708 w 2452108"/>
                <a:gd name="connsiteY113" fmla="*/ 2051050 h 2755900"/>
                <a:gd name="connsiteX114" fmla="*/ 1677408 w 2452108"/>
                <a:gd name="connsiteY114" fmla="*/ 2032000 h 2755900"/>
                <a:gd name="connsiteX115" fmla="*/ 1690108 w 2452108"/>
                <a:gd name="connsiteY115" fmla="*/ 1981200 h 2755900"/>
                <a:gd name="connsiteX116" fmla="*/ 1715508 w 2452108"/>
                <a:gd name="connsiteY116" fmla="*/ 1930400 h 2755900"/>
                <a:gd name="connsiteX117" fmla="*/ 1728208 w 2452108"/>
                <a:gd name="connsiteY117" fmla="*/ 1905000 h 2755900"/>
                <a:gd name="connsiteX118" fmla="*/ 1740908 w 2452108"/>
                <a:gd name="connsiteY118" fmla="*/ 1854200 h 2755900"/>
                <a:gd name="connsiteX119" fmla="*/ 1747258 w 2452108"/>
                <a:gd name="connsiteY119" fmla="*/ 1828800 h 2755900"/>
                <a:gd name="connsiteX120" fmla="*/ 1759958 w 2452108"/>
                <a:gd name="connsiteY120" fmla="*/ 1803400 h 2755900"/>
                <a:gd name="connsiteX121" fmla="*/ 1766308 w 2452108"/>
                <a:gd name="connsiteY121" fmla="*/ 1771650 h 2755900"/>
                <a:gd name="connsiteX122" fmla="*/ 1779008 w 2452108"/>
                <a:gd name="connsiteY122" fmla="*/ 1739900 h 2755900"/>
                <a:gd name="connsiteX123" fmla="*/ 1785358 w 2452108"/>
                <a:gd name="connsiteY123" fmla="*/ 1695450 h 2755900"/>
                <a:gd name="connsiteX124" fmla="*/ 1798058 w 2452108"/>
                <a:gd name="connsiteY124" fmla="*/ 1625600 h 2755900"/>
                <a:gd name="connsiteX125" fmla="*/ 1810758 w 2452108"/>
                <a:gd name="connsiteY125" fmla="*/ 1549400 h 2755900"/>
                <a:gd name="connsiteX126" fmla="*/ 1817108 w 2452108"/>
                <a:gd name="connsiteY126" fmla="*/ 1524000 h 2755900"/>
                <a:gd name="connsiteX127" fmla="*/ 1836158 w 2452108"/>
                <a:gd name="connsiteY127" fmla="*/ 1492250 h 2755900"/>
                <a:gd name="connsiteX128" fmla="*/ 1880608 w 2452108"/>
                <a:gd name="connsiteY128" fmla="*/ 1416050 h 2755900"/>
                <a:gd name="connsiteX129" fmla="*/ 1906008 w 2452108"/>
                <a:gd name="connsiteY129" fmla="*/ 1390650 h 2755900"/>
                <a:gd name="connsiteX130" fmla="*/ 1925058 w 2452108"/>
                <a:gd name="connsiteY130" fmla="*/ 1365250 h 2755900"/>
                <a:gd name="connsiteX131" fmla="*/ 1956808 w 2452108"/>
                <a:gd name="connsiteY131" fmla="*/ 1333500 h 2755900"/>
                <a:gd name="connsiteX132" fmla="*/ 1975858 w 2452108"/>
                <a:gd name="connsiteY132" fmla="*/ 1289050 h 2755900"/>
                <a:gd name="connsiteX133" fmla="*/ 1982208 w 2452108"/>
                <a:gd name="connsiteY133" fmla="*/ 1263650 h 2755900"/>
                <a:gd name="connsiteX134" fmla="*/ 2001258 w 2452108"/>
                <a:gd name="connsiteY134" fmla="*/ 1250950 h 2755900"/>
                <a:gd name="connsiteX135" fmla="*/ 2007608 w 2452108"/>
                <a:gd name="connsiteY135" fmla="*/ 1231900 h 2755900"/>
                <a:gd name="connsiteX136" fmla="*/ 2039358 w 2452108"/>
                <a:gd name="connsiteY136" fmla="*/ 1187450 h 2755900"/>
                <a:gd name="connsiteX137" fmla="*/ 2058408 w 2452108"/>
                <a:gd name="connsiteY137" fmla="*/ 1174750 h 2755900"/>
                <a:gd name="connsiteX138" fmla="*/ 2096508 w 2452108"/>
                <a:gd name="connsiteY138" fmla="*/ 1117600 h 2755900"/>
                <a:gd name="connsiteX139" fmla="*/ 2115558 w 2452108"/>
                <a:gd name="connsiteY139" fmla="*/ 1092200 h 2755900"/>
                <a:gd name="connsiteX140" fmla="*/ 2121908 w 2452108"/>
                <a:gd name="connsiteY140" fmla="*/ 1066800 h 2755900"/>
                <a:gd name="connsiteX141" fmla="*/ 2140958 w 2452108"/>
                <a:gd name="connsiteY141" fmla="*/ 1041400 h 2755900"/>
                <a:gd name="connsiteX142" fmla="*/ 2153658 w 2452108"/>
                <a:gd name="connsiteY142" fmla="*/ 1016000 h 2755900"/>
                <a:gd name="connsiteX143" fmla="*/ 2172708 w 2452108"/>
                <a:gd name="connsiteY143" fmla="*/ 990600 h 2755900"/>
                <a:gd name="connsiteX144" fmla="*/ 2191758 w 2452108"/>
                <a:gd name="connsiteY144" fmla="*/ 939800 h 2755900"/>
                <a:gd name="connsiteX145" fmla="*/ 2217158 w 2452108"/>
                <a:gd name="connsiteY145" fmla="*/ 895350 h 2755900"/>
                <a:gd name="connsiteX146" fmla="*/ 2248908 w 2452108"/>
                <a:gd name="connsiteY146" fmla="*/ 825500 h 2755900"/>
                <a:gd name="connsiteX147" fmla="*/ 2255258 w 2452108"/>
                <a:gd name="connsiteY147" fmla="*/ 800100 h 2755900"/>
                <a:gd name="connsiteX148" fmla="*/ 2261608 w 2452108"/>
                <a:gd name="connsiteY148" fmla="*/ 781050 h 2755900"/>
                <a:gd name="connsiteX149" fmla="*/ 2274308 w 2452108"/>
                <a:gd name="connsiteY149" fmla="*/ 730250 h 2755900"/>
                <a:gd name="connsiteX150" fmla="*/ 2299708 w 2452108"/>
                <a:gd name="connsiteY150" fmla="*/ 666750 h 2755900"/>
                <a:gd name="connsiteX151" fmla="*/ 2306058 w 2452108"/>
                <a:gd name="connsiteY151" fmla="*/ 647700 h 2755900"/>
                <a:gd name="connsiteX152" fmla="*/ 2312408 w 2452108"/>
                <a:gd name="connsiteY152" fmla="*/ 628650 h 2755900"/>
                <a:gd name="connsiteX153" fmla="*/ 2318758 w 2452108"/>
                <a:gd name="connsiteY153" fmla="*/ 603250 h 2755900"/>
                <a:gd name="connsiteX154" fmla="*/ 2325108 w 2452108"/>
                <a:gd name="connsiteY154" fmla="*/ 584200 h 2755900"/>
                <a:gd name="connsiteX155" fmla="*/ 2331458 w 2452108"/>
                <a:gd name="connsiteY155" fmla="*/ 552450 h 2755900"/>
                <a:gd name="connsiteX156" fmla="*/ 2337808 w 2452108"/>
                <a:gd name="connsiteY156" fmla="*/ 533400 h 2755900"/>
                <a:gd name="connsiteX157" fmla="*/ 2344158 w 2452108"/>
                <a:gd name="connsiteY157" fmla="*/ 495300 h 2755900"/>
                <a:gd name="connsiteX158" fmla="*/ 2356858 w 2452108"/>
                <a:gd name="connsiteY158" fmla="*/ 457200 h 2755900"/>
                <a:gd name="connsiteX159" fmla="*/ 2363208 w 2452108"/>
                <a:gd name="connsiteY159" fmla="*/ 438150 h 2755900"/>
                <a:gd name="connsiteX160" fmla="*/ 2388608 w 2452108"/>
                <a:gd name="connsiteY160" fmla="*/ 387350 h 2755900"/>
                <a:gd name="connsiteX161" fmla="*/ 2407658 w 2452108"/>
                <a:gd name="connsiteY161" fmla="*/ 336550 h 2755900"/>
                <a:gd name="connsiteX162" fmla="*/ 2420358 w 2452108"/>
                <a:gd name="connsiteY162" fmla="*/ 298450 h 2755900"/>
                <a:gd name="connsiteX163" fmla="*/ 2426708 w 2452108"/>
                <a:gd name="connsiteY163" fmla="*/ 279400 h 2755900"/>
                <a:gd name="connsiteX164" fmla="*/ 2439408 w 2452108"/>
                <a:gd name="connsiteY164" fmla="*/ 234950 h 2755900"/>
                <a:gd name="connsiteX165" fmla="*/ 2426708 w 2452108"/>
                <a:gd name="connsiteY165" fmla="*/ 184150 h 2755900"/>
                <a:gd name="connsiteX166" fmla="*/ 2420358 w 2452108"/>
                <a:gd name="connsiteY166" fmla="*/ 165100 h 2755900"/>
                <a:gd name="connsiteX167" fmla="*/ 2401308 w 2452108"/>
                <a:gd name="connsiteY167" fmla="*/ 146050 h 2755900"/>
                <a:gd name="connsiteX168" fmla="*/ 2388608 w 2452108"/>
                <a:gd name="connsiteY168" fmla="*/ 127000 h 2755900"/>
                <a:gd name="connsiteX169" fmla="*/ 2369558 w 2452108"/>
                <a:gd name="connsiteY169" fmla="*/ 120650 h 2755900"/>
                <a:gd name="connsiteX170" fmla="*/ 2350508 w 2452108"/>
                <a:gd name="connsiteY170" fmla="*/ 107950 h 2755900"/>
                <a:gd name="connsiteX171" fmla="*/ 2318758 w 2452108"/>
                <a:gd name="connsiteY171" fmla="*/ 82550 h 2755900"/>
                <a:gd name="connsiteX172" fmla="*/ 2306058 w 2452108"/>
                <a:gd name="connsiteY172" fmla="*/ 63500 h 2755900"/>
                <a:gd name="connsiteX173" fmla="*/ 2267958 w 2452108"/>
                <a:gd name="connsiteY173" fmla="*/ 44450 h 2755900"/>
                <a:gd name="connsiteX174" fmla="*/ 2261608 w 2452108"/>
                <a:gd name="connsiteY174" fmla="*/ 25400 h 2755900"/>
                <a:gd name="connsiteX175" fmla="*/ 2236208 w 2452108"/>
                <a:gd name="connsiteY175" fmla="*/ 0 h 275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452108" h="2755900">
                  <a:moveTo>
                    <a:pt x="2452108" y="184150"/>
                  </a:moveTo>
                  <a:cubicBezTo>
                    <a:pt x="2441525" y="182033"/>
                    <a:pt x="2430432" y="181674"/>
                    <a:pt x="2420358" y="177800"/>
                  </a:cubicBezTo>
                  <a:cubicBezTo>
                    <a:pt x="2402688" y="171004"/>
                    <a:pt x="2387925" y="156992"/>
                    <a:pt x="2369558" y="152400"/>
                  </a:cubicBezTo>
                  <a:cubicBezTo>
                    <a:pt x="2314565" y="138652"/>
                    <a:pt x="2374101" y="155487"/>
                    <a:pt x="2318758" y="133350"/>
                  </a:cubicBezTo>
                  <a:cubicBezTo>
                    <a:pt x="2306329" y="128378"/>
                    <a:pt x="2292632" y="126637"/>
                    <a:pt x="2280658" y="120650"/>
                  </a:cubicBezTo>
                  <a:cubicBezTo>
                    <a:pt x="2272191" y="116417"/>
                    <a:pt x="2264121" y="111274"/>
                    <a:pt x="2255258" y="107950"/>
                  </a:cubicBezTo>
                  <a:cubicBezTo>
                    <a:pt x="2247086" y="104886"/>
                    <a:pt x="2238249" y="103998"/>
                    <a:pt x="2229858" y="101600"/>
                  </a:cubicBezTo>
                  <a:cubicBezTo>
                    <a:pt x="2186088" y="89094"/>
                    <a:pt x="2241466" y="100360"/>
                    <a:pt x="2172708" y="88900"/>
                  </a:cubicBezTo>
                  <a:cubicBezTo>
                    <a:pt x="2162997" y="85015"/>
                    <a:pt x="2135181" y="73168"/>
                    <a:pt x="2121908" y="69850"/>
                  </a:cubicBezTo>
                  <a:cubicBezTo>
                    <a:pt x="2111437" y="67232"/>
                    <a:pt x="2100496" y="66601"/>
                    <a:pt x="2090158" y="63500"/>
                  </a:cubicBezTo>
                  <a:cubicBezTo>
                    <a:pt x="2006616" y="38437"/>
                    <a:pt x="2109137" y="60946"/>
                    <a:pt x="2026658" y="44450"/>
                  </a:cubicBezTo>
                  <a:cubicBezTo>
                    <a:pt x="1963158" y="46567"/>
                    <a:pt x="1899577" y="46956"/>
                    <a:pt x="1836158" y="50800"/>
                  </a:cubicBezTo>
                  <a:cubicBezTo>
                    <a:pt x="1829477" y="51205"/>
                    <a:pt x="1823782" y="56637"/>
                    <a:pt x="1817108" y="57150"/>
                  </a:cubicBezTo>
                  <a:cubicBezTo>
                    <a:pt x="1768522" y="60887"/>
                    <a:pt x="1719741" y="61383"/>
                    <a:pt x="1671058" y="63500"/>
                  </a:cubicBezTo>
                  <a:cubicBezTo>
                    <a:pt x="1575299" y="82652"/>
                    <a:pt x="1694617" y="58265"/>
                    <a:pt x="1613908" y="76200"/>
                  </a:cubicBezTo>
                  <a:cubicBezTo>
                    <a:pt x="1603372" y="78541"/>
                    <a:pt x="1592741" y="80433"/>
                    <a:pt x="1582158" y="82550"/>
                  </a:cubicBezTo>
                  <a:cubicBezTo>
                    <a:pt x="1573691" y="86783"/>
                    <a:pt x="1565941" y="92954"/>
                    <a:pt x="1556758" y="95250"/>
                  </a:cubicBezTo>
                  <a:cubicBezTo>
                    <a:pt x="1540202" y="99389"/>
                    <a:pt x="1522834" y="99069"/>
                    <a:pt x="1505958" y="101600"/>
                  </a:cubicBezTo>
                  <a:cubicBezTo>
                    <a:pt x="1480493" y="105420"/>
                    <a:pt x="1454740" y="108055"/>
                    <a:pt x="1429758" y="114300"/>
                  </a:cubicBezTo>
                  <a:lnTo>
                    <a:pt x="1378958" y="127000"/>
                  </a:lnTo>
                  <a:cubicBezTo>
                    <a:pt x="1370491" y="129117"/>
                    <a:pt x="1362218" y="132268"/>
                    <a:pt x="1353558" y="133350"/>
                  </a:cubicBezTo>
                  <a:cubicBezTo>
                    <a:pt x="1259136" y="145153"/>
                    <a:pt x="1346032" y="135109"/>
                    <a:pt x="1220208" y="146050"/>
                  </a:cubicBezTo>
                  <a:cubicBezTo>
                    <a:pt x="1199016" y="147893"/>
                    <a:pt x="1177973" y="151840"/>
                    <a:pt x="1156708" y="152400"/>
                  </a:cubicBezTo>
                  <a:cubicBezTo>
                    <a:pt x="1017040" y="156075"/>
                    <a:pt x="877308" y="156633"/>
                    <a:pt x="737608" y="158750"/>
                  </a:cubicBezTo>
                  <a:cubicBezTo>
                    <a:pt x="729141" y="162983"/>
                    <a:pt x="720427" y="166754"/>
                    <a:pt x="712208" y="171450"/>
                  </a:cubicBezTo>
                  <a:cubicBezTo>
                    <a:pt x="705582" y="175236"/>
                    <a:pt x="700173" y="181144"/>
                    <a:pt x="693158" y="184150"/>
                  </a:cubicBezTo>
                  <a:cubicBezTo>
                    <a:pt x="646617" y="204096"/>
                    <a:pt x="688534" y="174340"/>
                    <a:pt x="642358" y="203200"/>
                  </a:cubicBezTo>
                  <a:cubicBezTo>
                    <a:pt x="633383" y="208809"/>
                    <a:pt x="625933" y="216641"/>
                    <a:pt x="616958" y="222250"/>
                  </a:cubicBezTo>
                  <a:cubicBezTo>
                    <a:pt x="594783" y="236109"/>
                    <a:pt x="591331" y="231516"/>
                    <a:pt x="572508" y="247650"/>
                  </a:cubicBezTo>
                  <a:cubicBezTo>
                    <a:pt x="563417" y="255442"/>
                    <a:pt x="556687" y="265866"/>
                    <a:pt x="547108" y="273050"/>
                  </a:cubicBezTo>
                  <a:cubicBezTo>
                    <a:pt x="539535" y="278730"/>
                    <a:pt x="529927" y="281054"/>
                    <a:pt x="521708" y="285750"/>
                  </a:cubicBezTo>
                  <a:cubicBezTo>
                    <a:pt x="505338" y="295104"/>
                    <a:pt x="452485" y="335714"/>
                    <a:pt x="451858" y="336550"/>
                  </a:cubicBezTo>
                  <a:cubicBezTo>
                    <a:pt x="445508" y="345017"/>
                    <a:pt x="439777" y="353985"/>
                    <a:pt x="432808" y="361950"/>
                  </a:cubicBezTo>
                  <a:cubicBezTo>
                    <a:pt x="406962" y="391488"/>
                    <a:pt x="408372" y="380728"/>
                    <a:pt x="388358" y="412750"/>
                  </a:cubicBezTo>
                  <a:cubicBezTo>
                    <a:pt x="367301" y="446442"/>
                    <a:pt x="385390" y="431890"/>
                    <a:pt x="356608" y="463550"/>
                  </a:cubicBezTo>
                  <a:cubicBezTo>
                    <a:pt x="342513" y="479055"/>
                    <a:pt x="324730" y="491237"/>
                    <a:pt x="312158" y="508000"/>
                  </a:cubicBezTo>
                  <a:cubicBezTo>
                    <a:pt x="305808" y="516467"/>
                    <a:pt x="298248" y="524149"/>
                    <a:pt x="293108" y="533400"/>
                  </a:cubicBezTo>
                  <a:cubicBezTo>
                    <a:pt x="287572" y="543364"/>
                    <a:pt x="286731" y="555666"/>
                    <a:pt x="280408" y="565150"/>
                  </a:cubicBezTo>
                  <a:cubicBezTo>
                    <a:pt x="273766" y="575113"/>
                    <a:pt x="262192" y="580971"/>
                    <a:pt x="255008" y="590550"/>
                  </a:cubicBezTo>
                  <a:cubicBezTo>
                    <a:pt x="249328" y="598123"/>
                    <a:pt x="248221" y="608558"/>
                    <a:pt x="242308" y="615950"/>
                  </a:cubicBezTo>
                  <a:cubicBezTo>
                    <a:pt x="192909" y="677699"/>
                    <a:pt x="221660" y="636331"/>
                    <a:pt x="185158" y="666750"/>
                  </a:cubicBezTo>
                  <a:cubicBezTo>
                    <a:pt x="178259" y="672499"/>
                    <a:pt x="172458" y="679450"/>
                    <a:pt x="166108" y="685800"/>
                  </a:cubicBezTo>
                  <a:cubicBezTo>
                    <a:pt x="159744" y="704893"/>
                    <a:pt x="160735" y="707487"/>
                    <a:pt x="147058" y="723900"/>
                  </a:cubicBezTo>
                  <a:cubicBezTo>
                    <a:pt x="141309" y="730799"/>
                    <a:pt x="133852" y="736132"/>
                    <a:pt x="128008" y="742950"/>
                  </a:cubicBezTo>
                  <a:cubicBezTo>
                    <a:pt x="79132" y="799972"/>
                    <a:pt x="137178" y="740130"/>
                    <a:pt x="89908" y="787400"/>
                  </a:cubicBezTo>
                  <a:cubicBezTo>
                    <a:pt x="87791" y="802217"/>
                    <a:pt x="86493" y="817174"/>
                    <a:pt x="83558" y="831850"/>
                  </a:cubicBezTo>
                  <a:cubicBezTo>
                    <a:pt x="82245" y="838414"/>
                    <a:pt x="78969" y="844442"/>
                    <a:pt x="77208" y="850900"/>
                  </a:cubicBezTo>
                  <a:cubicBezTo>
                    <a:pt x="72615" y="867739"/>
                    <a:pt x="68741" y="884767"/>
                    <a:pt x="64508" y="901700"/>
                  </a:cubicBezTo>
                  <a:cubicBezTo>
                    <a:pt x="62391" y="910167"/>
                    <a:pt x="59870" y="918542"/>
                    <a:pt x="58158" y="927100"/>
                  </a:cubicBezTo>
                  <a:cubicBezTo>
                    <a:pt x="57154" y="932121"/>
                    <a:pt x="48719" y="976913"/>
                    <a:pt x="45458" y="984250"/>
                  </a:cubicBezTo>
                  <a:cubicBezTo>
                    <a:pt x="40445" y="995528"/>
                    <a:pt x="31515" y="1004764"/>
                    <a:pt x="26408" y="1016000"/>
                  </a:cubicBezTo>
                  <a:cubicBezTo>
                    <a:pt x="17819" y="1034895"/>
                    <a:pt x="12475" y="1059030"/>
                    <a:pt x="7358" y="1079500"/>
                  </a:cubicBezTo>
                  <a:cubicBezTo>
                    <a:pt x="5241" y="1098550"/>
                    <a:pt x="1008" y="1117483"/>
                    <a:pt x="1008" y="1136650"/>
                  </a:cubicBezTo>
                  <a:cubicBezTo>
                    <a:pt x="1008" y="1323603"/>
                    <a:pt x="-5316" y="1282831"/>
                    <a:pt x="13708" y="1377950"/>
                  </a:cubicBezTo>
                  <a:cubicBezTo>
                    <a:pt x="15436" y="1398689"/>
                    <a:pt x="22854" y="1492769"/>
                    <a:pt x="26408" y="1517650"/>
                  </a:cubicBezTo>
                  <a:cubicBezTo>
                    <a:pt x="29682" y="1540567"/>
                    <a:pt x="37145" y="1552633"/>
                    <a:pt x="45458" y="1574800"/>
                  </a:cubicBezTo>
                  <a:cubicBezTo>
                    <a:pt x="47808" y="1581067"/>
                    <a:pt x="49691" y="1587500"/>
                    <a:pt x="51808" y="1593850"/>
                  </a:cubicBezTo>
                  <a:cubicBezTo>
                    <a:pt x="53925" y="1610783"/>
                    <a:pt x="54019" y="1628094"/>
                    <a:pt x="58158" y="1644650"/>
                  </a:cubicBezTo>
                  <a:cubicBezTo>
                    <a:pt x="60376" y="1653523"/>
                    <a:pt x="76810" y="1681002"/>
                    <a:pt x="83558" y="1689100"/>
                  </a:cubicBezTo>
                  <a:cubicBezTo>
                    <a:pt x="89307" y="1695999"/>
                    <a:pt x="97388" y="1700842"/>
                    <a:pt x="102608" y="1708150"/>
                  </a:cubicBezTo>
                  <a:cubicBezTo>
                    <a:pt x="131904" y="1749165"/>
                    <a:pt x="96803" y="1721213"/>
                    <a:pt x="134358" y="1746250"/>
                  </a:cubicBezTo>
                  <a:cubicBezTo>
                    <a:pt x="151918" y="1798930"/>
                    <a:pt x="122439" y="1716061"/>
                    <a:pt x="166108" y="1803400"/>
                  </a:cubicBezTo>
                  <a:cubicBezTo>
                    <a:pt x="170341" y="1811867"/>
                    <a:pt x="175079" y="1820099"/>
                    <a:pt x="178808" y="1828800"/>
                  </a:cubicBezTo>
                  <a:cubicBezTo>
                    <a:pt x="181445" y="1834952"/>
                    <a:pt x="180977" y="1842623"/>
                    <a:pt x="185158" y="1847850"/>
                  </a:cubicBezTo>
                  <a:cubicBezTo>
                    <a:pt x="189926" y="1853809"/>
                    <a:pt x="197858" y="1856317"/>
                    <a:pt x="204208" y="1860550"/>
                  </a:cubicBezTo>
                  <a:cubicBezTo>
                    <a:pt x="205583" y="1866049"/>
                    <a:pt x="212859" y="1897915"/>
                    <a:pt x="216908" y="1905000"/>
                  </a:cubicBezTo>
                  <a:cubicBezTo>
                    <a:pt x="242382" y="1949580"/>
                    <a:pt x="230559" y="1910552"/>
                    <a:pt x="248658" y="1955800"/>
                  </a:cubicBezTo>
                  <a:cubicBezTo>
                    <a:pt x="253630" y="1968229"/>
                    <a:pt x="253932" y="1982761"/>
                    <a:pt x="261358" y="1993900"/>
                  </a:cubicBezTo>
                  <a:cubicBezTo>
                    <a:pt x="265591" y="2000250"/>
                    <a:pt x="270645" y="2006124"/>
                    <a:pt x="274058" y="2012950"/>
                  </a:cubicBezTo>
                  <a:cubicBezTo>
                    <a:pt x="277051" y="2018937"/>
                    <a:pt x="277087" y="2026188"/>
                    <a:pt x="280408" y="2032000"/>
                  </a:cubicBezTo>
                  <a:cubicBezTo>
                    <a:pt x="294966" y="2057476"/>
                    <a:pt x="305185" y="2060668"/>
                    <a:pt x="324858" y="2082800"/>
                  </a:cubicBezTo>
                  <a:cubicBezTo>
                    <a:pt x="333862" y="2092930"/>
                    <a:pt x="340674" y="2104966"/>
                    <a:pt x="350258" y="2114550"/>
                  </a:cubicBezTo>
                  <a:cubicBezTo>
                    <a:pt x="359842" y="2124134"/>
                    <a:pt x="372424" y="2130366"/>
                    <a:pt x="382008" y="2139950"/>
                  </a:cubicBezTo>
                  <a:cubicBezTo>
                    <a:pt x="389492" y="2147434"/>
                    <a:pt x="394089" y="2157385"/>
                    <a:pt x="401058" y="2165350"/>
                  </a:cubicBezTo>
                  <a:cubicBezTo>
                    <a:pt x="408943" y="2174361"/>
                    <a:pt x="418503" y="2181801"/>
                    <a:pt x="426458" y="2190750"/>
                  </a:cubicBezTo>
                  <a:cubicBezTo>
                    <a:pt x="435462" y="2200880"/>
                    <a:pt x="442274" y="2212916"/>
                    <a:pt x="451858" y="2222500"/>
                  </a:cubicBezTo>
                  <a:cubicBezTo>
                    <a:pt x="461442" y="2232084"/>
                    <a:pt x="473649" y="2238707"/>
                    <a:pt x="483608" y="2247900"/>
                  </a:cubicBezTo>
                  <a:cubicBezTo>
                    <a:pt x="501205" y="2264143"/>
                    <a:pt x="517475" y="2281767"/>
                    <a:pt x="534408" y="2298700"/>
                  </a:cubicBezTo>
                  <a:cubicBezTo>
                    <a:pt x="542875" y="2307167"/>
                    <a:pt x="550458" y="2316620"/>
                    <a:pt x="559808" y="2324100"/>
                  </a:cubicBezTo>
                  <a:cubicBezTo>
                    <a:pt x="585847" y="2344931"/>
                    <a:pt x="625106" y="2374421"/>
                    <a:pt x="642358" y="2400300"/>
                  </a:cubicBezTo>
                  <a:cubicBezTo>
                    <a:pt x="646591" y="2406650"/>
                    <a:pt x="649662" y="2413954"/>
                    <a:pt x="655058" y="2419350"/>
                  </a:cubicBezTo>
                  <a:cubicBezTo>
                    <a:pt x="674280" y="2438572"/>
                    <a:pt x="677712" y="2437485"/>
                    <a:pt x="699508" y="2444750"/>
                  </a:cubicBezTo>
                  <a:cubicBezTo>
                    <a:pt x="725678" y="2484005"/>
                    <a:pt x="696622" y="2445712"/>
                    <a:pt x="731258" y="2476500"/>
                  </a:cubicBezTo>
                  <a:cubicBezTo>
                    <a:pt x="744682" y="2488432"/>
                    <a:pt x="756658" y="2501900"/>
                    <a:pt x="769358" y="2514600"/>
                  </a:cubicBezTo>
                  <a:cubicBezTo>
                    <a:pt x="775708" y="2520950"/>
                    <a:pt x="783427" y="2526178"/>
                    <a:pt x="788408" y="2533650"/>
                  </a:cubicBezTo>
                  <a:cubicBezTo>
                    <a:pt x="792641" y="2540000"/>
                    <a:pt x="795712" y="2547304"/>
                    <a:pt x="801108" y="2552700"/>
                  </a:cubicBezTo>
                  <a:cubicBezTo>
                    <a:pt x="806504" y="2558096"/>
                    <a:pt x="813948" y="2560964"/>
                    <a:pt x="820158" y="2565400"/>
                  </a:cubicBezTo>
                  <a:cubicBezTo>
                    <a:pt x="828770" y="2571551"/>
                    <a:pt x="837691" y="2577370"/>
                    <a:pt x="845558" y="2584450"/>
                  </a:cubicBezTo>
                  <a:cubicBezTo>
                    <a:pt x="858908" y="2596465"/>
                    <a:pt x="873695" y="2607606"/>
                    <a:pt x="883658" y="2622550"/>
                  </a:cubicBezTo>
                  <a:cubicBezTo>
                    <a:pt x="887891" y="2628900"/>
                    <a:pt x="890495" y="2636714"/>
                    <a:pt x="896358" y="2641600"/>
                  </a:cubicBezTo>
                  <a:cubicBezTo>
                    <a:pt x="903630" y="2647660"/>
                    <a:pt x="913291" y="2650067"/>
                    <a:pt x="921758" y="2654300"/>
                  </a:cubicBezTo>
                  <a:cubicBezTo>
                    <a:pt x="925991" y="2660650"/>
                    <a:pt x="929062" y="2667954"/>
                    <a:pt x="934458" y="2673350"/>
                  </a:cubicBezTo>
                  <a:cubicBezTo>
                    <a:pt x="946768" y="2685660"/>
                    <a:pt x="957064" y="2687235"/>
                    <a:pt x="972558" y="2692400"/>
                  </a:cubicBezTo>
                  <a:cubicBezTo>
                    <a:pt x="974675" y="2698750"/>
                    <a:pt x="974175" y="2706717"/>
                    <a:pt x="978908" y="2711450"/>
                  </a:cubicBezTo>
                  <a:cubicBezTo>
                    <a:pt x="1006544" y="2739086"/>
                    <a:pt x="1044406" y="2746874"/>
                    <a:pt x="1080508" y="2755900"/>
                  </a:cubicBezTo>
                  <a:lnTo>
                    <a:pt x="1220208" y="2749550"/>
                  </a:lnTo>
                  <a:cubicBezTo>
                    <a:pt x="1240821" y="2744740"/>
                    <a:pt x="1256041" y="2726417"/>
                    <a:pt x="1271008" y="2711450"/>
                  </a:cubicBezTo>
                  <a:cubicBezTo>
                    <a:pt x="1290058" y="2692400"/>
                    <a:pt x="1311994" y="2675853"/>
                    <a:pt x="1328158" y="2654300"/>
                  </a:cubicBezTo>
                  <a:cubicBezTo>
                    <a:pt x="1352596" y="2621716"/>
                    <a:pt x="1339724" y="2636384"/>
                    <a:pt x="1366258" y="2609850"/>
                  </a:cubicBezTo>
                  <a:cubicBezTo>
                    <a:pt x="1378884" y="2559348"/>
                    <a:pt x="1362874" y="2609422"/>
                    <a:pt x="1391658" y="2559050"/>
                  </a:cubicBezTo>
                  <a:cubicBezTo>
                    <a:pt x="1418688" y="2511747"/>
                    <a:pt x="1363054" y="2574954"/>
                    <a:pt x="1423408" y="2514600"/>
                  </a:cubicBezTo>
                  <a:cubicBezTo>
                    <a:pt x="1436624" y="2461737"/>
                    <a:pt x="1420532" y="2514003"/>
                    <a:pt x="1442458" y="2470150"/>
                  </a:cubicBezTo>
                  <a:cubicBezTo>
                    <a:pt x="1445451" y="2464163"/>
                    <a:pt x="1444917" y="2456547"/>
                    <a:pt x="1448808" y="2451100"/>
                  </a:cubicBezTo>
                  <a:cubicBezTo>
                    <a:pt x="1487567" y="2396838"/>
                    <a:pt x="1461831" y="2454175"/>
                    <a:pt x="1493258" y="2400300"/>
                  </a:cubicBezTo>
                  <a:cubicBezTo>
                    <a:pt x="1502797" y="2383947"/>
                    <a:pt x="1508156" y="2365252"/>
                    <a:pt x="1518658" y="2349500"/>
                  </a:cubicBezTo>
                  <a:cubicBezTo>
                    <a:pt x="1522891" y="2343150"/>
                    <a:pt x="1527704" y="2337150"/>
                    <a:pt x="1531358" y="2330450"/>
                  </a:cubicBezTo>
                  <a:cubicBezTo>
                    <a:pt x="1540424" y="2313830"/>
                    <a:pt x="1546256" y="2295402"/>
                    <a:pt x="1556758" y="2279650"/>
                  </a:cubicBezTo>
                  <a:cubicBezTo>
                    <a:pt x="1560991" y="2273300"/>
                    <a:pt x="1565022" y="2266810"/>
                    <a:pt x="1569458" y="2260600"/>
                  </a:cubicBezTo>
                  <a:cubicBezTo>
                    <a:pt x="1575609" y="2251988"/>
                    <a:pt x="1582637" y="2244006"/>
                    <a:pt x="1588508" y="2235200"/>
                  </a:cubicBezTo>
                  <a:cubicBezTo>
                    <a:pt x="1595354" y="2224931"/>
                    <a:pt x="1601564" y="2214239"/>
                    <a:pt x="1607558" y="2203450"/>
                  </a:cubicBezTo>
                  <a:cubicBezTo>
                    <a:pt x="1612155" y="2195175"/>
                    <a:pt x="1615562" y="2186269"/>
                    <a:pt x="1620258" y="2178050"/>
                  </a:cubicBezTo>
                  <a:cubicBezTo>
                    <a:pt x="1633657" y="2154602"/>
                    <a:pt x="1635191" y="2161511"/>
                    <a:pt x="1645658" y="2133600"/>
                  </a:cubicBezTo>
                  <a:cubicBezTo>
                    <a:pt x="1649882" y="2122337"/>
                    <a:pt x="1656163" y="2086325"/>
                    <a:pt x="1658358" y="2076450"/>
                  </a:cubicBezTo>
                  <a:cubicBezTo>
                    <a:pt x="1660251" y="2067931"/>
                    <a:pt x="1661270" y="2059072"/>
                    <a:pt x="1664708" y="2051050"/>
                  </a:cubicBezTo>
                  <a:cubicBezTo>
                    <a:pt x="1667714" y="2044035"/>
                    <a:pt x="1673175" y="2038350"/>
                    <a:pt x="1677408" y="2032000"/>
                  </a:cubicBezTo>
                  <a:cubicBezTo>
                    <a:pt x="1681641" y="2015067"/>
                    <a:pt x="1682302" y="1996812"/>
                    <a:pt x="1690108" y="1981200"/>
                  </a:cubicBezTo>
                  <a:lnTo>
                    <a:pt x="1715508" y="1930400"/>
                  </a:lnTo>
                  <a:cubicBezTo>
                    <a:pt x="1719741" y="1921933"/>
                    <a:pt x="1725912" y="1914183"/>
                    <a:pt x="1728208" y="1905000"/>
                  </a:cubicBezTo>
                  <a:lnTo>
                    <a:pt x="1740908" y="1854200"/>
                  </a:lnTo>
                  <a:cubicBezTo>
                    <a:pt x="1743025" y="1845733"/>
                    <a:pt x="1743355" y="1836606"/>
                    <a:pt x="1747258" y="1828800"/>
                  </a:cubicBezTo>
                  <a:lnTo>
                    <a:pt x="1759958" y="1803400"/>
                  </a:lnTo>
                  <a:cubicBezTo>
                    <a:pt x="1762075" y="1792817"/>
                    <a:pt x="1763207" y="1781988"/>
                    <a:pt x="1766308" y="1771650"/>
                  </a:cubicBezTo>
                  <a:cubicBezTo>
                    <a:pt x="1769583" y="1760732"/>
                    <a:pt x="1776243" y="1750958"/>
                    <a:pt x="1779008" y="1739900"/>
                  </a:cubicBezTo>
                  <a:cubicBezTo>
                    <a:pt x="1782638" y="1725380"/>
                    <a:pt x="1782897" y="1710213"/>
                    <a:pt x="1785358" y="1695450"/>
                  </a:cubicBezTo>
                  <a:cubicBezTo>
                    <a:pt x="1789249" y="1672107"/>
                    <a:pt x="1794167" y="1648943"/>
                    <a:pt x="1798058" y="1625600"/>
                  </a:cubicBezTo>
                  <a:cubicBezTo>
                    <a:pt x="1806893" y="1572589"/>
                    <a:pt x="1800781" y="1594295"/>
                    <a:pt x="1810758" y="1549400"/>
                  </a:cubicBezTo>
                  <a:cubicBezTo>
                    <a:pt x="1812651" y="1540881"/>
                    <a:pt x="1813564" y="1531975"/>
                    <a:pt x="1817108" y="1524000"/>
                  </a:cubicBezTo>
                  <a:cubicBezTo>
                    <a:pt x="1822121" y="1512722"/>
                    <a:pt x="1830307" y="1503117"/>
                    <a:pt x="1836158" y="1492250"/>
                  </a:cubicBezTo>
                  <a:cubicBezTo>
                    <a:pt x="1857812" y="1452036"/>
                    <a:pt x="1854939" y="1445386"/>
                    <a:pt x="1880608" y="1416050"/>
                  </a:cubicBezTo>
                  <a:cubicBezTo>
                    <a:pt x="1888493" y="1407039"/>
                    <a:pt x="1898123" y="1399661"/>
                    <a:pt x="1906008" y="1390650"/>
                  </a:cubicBezTo>
                  <a:cubicBezTo>
                    <a:pt x="1912977" y="1382685"/>
                    <a:pt x="1918027" y="1373160"/>
                    <a:pt x="1925058" y="1365250"/>
                  </a:cubicBezTo>
                  <a:cubicBezTo>
                    <a:pt x="1935002" y="1354063"/>
                    <a:pt x="1947619" y="1345314"/>
                    <a:pt x="1956808" y="1333500"/>
                  </a:cubicBezTo>
                  <a:cubicBezTo>
                    <a:pt x="1964455" y="1323668"/>
                    <a:pt x="1972204" y="1301839"/>
                    <a:pt x="1975858" y="1289050"/>
                  </a:cubicBezTo>
                  <a:cubicBezTo>
                    <a:pt x="1978256" y="1280659"/>
                    <a:pt x="1977367" y="1270912"/>
                    <a:pt x="1982208" y="1263650"/>
                  </a:cubicBezTo>
                  <a:cubicBezTo>
                    <a:pt x="1986441" y="1257300"/>
                    <a:pt x="1994908" y="1255183"/>
                    <a:pt x="2001258" y="1250950"/>
                  </a:cubicBezTo>
                  <a:cubicBezTo>
                    <a:pt x="2003375" y="1244600"/>
                    <a:pt x="2004615" y="1237887"/>
                    <a:pt x="2007608" y="1231900"/>
                  </a:cubicBezTo>
                  <a:cubicBezTo>
                    <a:pt x="2011214" y="1224689"/>
                    <a:pt x="2036482" y="1190326"/>
                    <a:pt x="2039358" y="1187450"/>
                  </a:cubicBezTo>
                  <a:cubicBezTo>
                    <a:pt x="2044754" y="1182054"/>
                    <a:pt x="2053012" y="1180146"/>
                    <a:pt x="2058408" y="1174750"/>
                  </a:cubicBezTo>
                  <a:cubicBezTo>
                    <a:pt x="2074228" y="1158930"/>
                    <a:pt x="2084416" y="1135738"/>
                    <a:pt x="2096508" y="1117600"/>
                  </a:cubicBezTo>
                  <a:cubicBezTo>
                    <a:pt x="2102379" y="1108794"/>
                    <a:pt x="2109208" y="1100667"/>
                    <a:pt x="2115558" y="1092200"/>
                  </a:cubicBezTo>
                  <a:cubicBezTo>
                    <a:pt x="2117675" y="1083733"/>
                    <a:pt x="2118005" y="1074606"/>
                    <a:pt x="2121908" y="1066800"/>
                  </a:cubicBezTo>
                  <a:cubicBezTo>
                    <a:pt x="2126641" y="1057334"/>
                    <a:pt x="2135349" y="1050375"/>
                    <a:pt x="2140958" y="1041400"/>
                  </a:cubicBezTo>
                  <a:cubicBezTo>
                    <a:pt x="2145975" y="1033373"/>
                    <a:pt x="2148641" y="1024027"/>
                    <a:pt x="2153658" y="1016000"/>
                  </a:cubicBezTo>
                  <a:cubicBezTo>
                    <a:pt x="2159267" y="1007025"/>
                    <a:pt x="2167099" y="999575"/>
                    <a:pt x="2172708" y="990600"/>
                  </a:cubicBezTo>
                  <a:cubicBezTo>
                    <a:pt x="2201568" y="944424"/>
                    <a:pt x="2171812" y="986341"/>
                    <a:pt x="2191758" y="939800"/>
                  </a:cubicBezTo>
                  <a:cubicBezTo>
                    <a:pt x="2222227" y="868705"/>
                    <a:pt x="2185518" y="982360"/>
                    <a:pt x="2217158" y="895350"/>
                  </a:cubicBezTo>
                  <a:cubicBezTo>
                    <a:pt x="2241028" y="829707"/>
                    <a:pt x="2214937" y="870794"/>
                    <a:pt x="2248908" y="825500"/>
                  </a:cubicBezTo>
                  <a:cubicBezTo>
                    <a:pt x="2251025" y="817033"/>
                    <a:pt x="2252860" y="808491"/>
                    <a:pt x="2255258" y="800100"/>
                  </a:cubicBezTo>
                  <a:cubicBezTo>
                    <a:pt x="2257097" y="793664"/>
                    <a:pt x="2259847" y="787508"/>
                    <a:pt x="2261608" y="781050"/>
                  </a:cubicBezTo>
                  <a:cubicBezTo>
                    <a:pt x="2266201" y="764211"/>
                    <a:pt x="2266502" y="745862"/>
                    <a:pt x="2274308" y="730250"/>
                  </a:cubicBezTo>
                  <a:cubicBezTo>
                    <a:pt x="2292995" y="692876"/>
                    <a:pt x="2284015" y="713830"/>
                    <a:pt x="2299708" y="666750"/>
                  </a:cubicBezTo>
                  <a:lnTo>
                    <a:pt x="2306058" y="647700"/>
                  </a:lnTo>
                  <a:cubicBezTo>
                    <a:pt x="2308175" y="641350"/>
                    <a:pt x="2310785" y="635144"/>
                    <a:pt x="2312408" y="628650"/>
                  </a:cubicBezTo>
                  <a:cubicBezTo>
                    <a:pt x="2314525" y="620183"/>
                    <a:pt x="2316360" y="611641"/>
                    <a:pt x="2318758" y="603250"/>
                  </a:cubicBezTo>
                  <a:cubicBezTo>
                    <a:pt x="2320597" y="596814"/>
                    <a:pt x="2323485" y="590694"/>
                    <a:pt x="2325108" y="584200"/>
                  </a:cubicBezTo>
                  <a:cubicBezTo>
                    <a:pt x="2327726" y="573729"/>
                    <a:pt x="2328840" y="562921"/>
                    <a:pt x="2331458" y="552450"/>
                  </a:cubicBezTo>
                  <a:cubicBezTo>
                    <a:pt x="2333081" y="545956"/>
                    <a:pt x="2336356" y="539934"/>
                    <a:pt x="2337808" y="533400"/>
                  </a:cubicBezTo>
                  <a:cubicBezTo>
                    <a:pt x="2340601" y="520831"/>
                    <a:pt x="2341035" y="507791"/>
                    <a:pt x="2344158" y="495300"/>
                  </a:cubicBezTo>
                  <a:cubicBezTo>
                    <a:pt x="2347405" y="482313"/>
                    <a:pt x="2352625" y="469900"/>
                    <a:pt x="2356858" y="457200"/>
                  </a:cubicBezTo>
                  <a:cubicBezTo>
                    <a:pt x="2358975" y="450850"/>
                    <a:pt x="2360215" y="444137"/>
                    <a:pt x="2363208" y="438150"/>
                  </a:cubicBezTo>
                  <a:cubicBezTo>
                    <a:pt x="2371675" y="421217"/>
                    <a:pt x="2384016" y="405717"/>
                    <a:pt x="2388608" y="387350"/>
                  </a:cubicBezTo>
                  <a:cubicBezTo>
                    <a:pt x="2402356" y="332357"/>
                    <a:pt x="2385521" y="391893"/>
                    <a:pt x="2407658" y="336550"/>
                  </a:cubicBezTo>
                  <a:cubicBezTo>
                    <a:pt x="2412630" y="324121"/>
                    <a:pt x="2416125" y="311150"/>
                    <a:pt x="2420358" y="298450"/>
                  </a:cubicBezTo>
                  <a:cubicBezTo>
                    <a:pt x="2422475" y="292100"/>
                    <a:pt x="2425085" y="285894"/>
                    <a:pt x="2426708" y="279400"/>
                  </a:cubicBezTo>
                  <a:cubicBezTo>
                    <a:pt x="2434681" y="247506"/>
                    <a:pt x="2430298" y="262279"/>
                    <a:pt x="2439408" y="234950"/>
                  </a:cubicBezTo>
                  <a:cubicBezTo>
                    <a:pt x="2435175" y="218017"/>
                    <a:pt x="2431301" y="200989"/>
                    <a:pt x="2426708" y="184150"/>
                  </a:cubicBezTo>
                  <a:cubicBezTo>
                    <a:pt x="2424947" y="177692"/>
                    <a:pt x="2424071" y="170669"/>
                    <a:pt x="2420358" y="165100"/>
                  </a:cubicBezTo>
                  <a:cubicBezTo>
                    <a:pt x="2415377" y="157628"/>
                    <a:pt x="2407057" y="152949"/>
                    <a:pt x="2401308" y="146050"/>
                  </a:cubicBezTo>
                  <a:cubicBezTo>
                    <a:pt x="2396422" y="140187"/>
                    <a:pt x="2394567" y="131768"/>
                    <a:pt x="2388608" y="127000"/>
                  </a:cubicBezTo>
                  <a:cubicBezTo>
                    <a:pt x="2383381" y="122819"/>
                    <a:pt x="2375545" y="123643"/>
                    <a:pt x="2369558" y="120650"/>
                  </a:cubicBezTo>
                  <a:cubicBezTo>
                    <a:pt x="2362732" y="117237"/>
                    <a:pt x="2356858" y="112183"/>
                    <a:pt x="2350508" y="107950"/>
                  </a:cubicBezTo>
                  <a:cubicBezTo>
                    <a:pt x="2314112" y="53355"/>
                    <a:pt x="2362575" y="117603"/>
                    <a:pt x="2318758" y="82550"/>
                  </a:cubicBezTo>
                  <a:cubicBezTo>
                    <a:pt x="2312799" y="77782"/>
                    <a:pt x="2311454" y="68896"/>
                    <a:pt x="2306058" y="63500"/>
                  </a:cubicBezTo>
                  <a:cubicBezTo>
                    <a:pt x="2293748" y="51190"/>
                    <a:pt x="2283452" y="49615"/>
                    <a:pt x="2267958" y="44450"/>
                  </a:cubicBezTo>
                  <a:cubicBezTo>
                    <a:pt x="2265841" y="38100"/>
                    <a:pt x="2265789" y="30627"/>
                    <a:pt x="2261608" y="25400"/>
                  </a:cubicBezTo>
                  <a:cubicBezTo>
                    <a:pt x="2220740" y="-25685"/>
                    <a:pt x="2257060" y="41703"/>
                    <a:pt x="223620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txBody>
            <a:bodyPr vert="horz" wrap="none" lIns="91440" tIns="45720" rIns="91440" bIns="45720" numCol="1" rtlCol="0" anchor="ctr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3F830FA-8AD3-41DE-820D-43CEF5F7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问题递归结构与状态方程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C3EE0B-7354-4976-BB80-2C9F9B24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问题</a:t>
            </a:r>
            <a:r>
              <a:rPr lang="en-US" altLang="zh-CN" sz="2400" dirty="0"/>
              <a:t>/</a:t>
            </a:r>
            <a:r>
              <a:rPr lang="zh-CN" altLang="en-US" sz="2400" dirty="0"/>
              <a:t>子问题形式化表述</a:t>
            </a:r>
            <a:r>
              <a:rPr lang="zh-CN" altLang="en-US" dirty="0"/>
              <a:t>及最优化目标</a:t>
            </a:r>
            <a:r>
              <a:rPr lang="zh-CN" altLang="en-US" sz="2400" dirty="0"/>
              <a:t>：</a:t>
            </a:r>
          </a:p>
          <a:p>
            <a:pPr lvl="1"/>
            <a:r>
              <a:rPr lang="zh-CN" altLang="en-US" dirty="0"/>
              <a:t>多边形</a:t>
            </a:r>
            <a:r>
              <a:rPr lang="en-US" altLang="zh-CN" dirty="0">
                <a:solidFill>
                  <a:srgbClr val="FF0000"/>
                </a:solidFill>
              </a:rPr>
              <a:t>P{v</a:t>
            </a:r>
            <a:r>
              <a:rPr lang="en-US" altLang="zh-CN" baseline="-25000" dirty="0">
                <a:solidFill>
                  <a:srgbClr val="FF0000"/>
                </a:solidFill>
              </a:rPr>
              <a:t>i-1</a:t>
            </a:r>
            <a:r>
              <a:rPr lang="en-US" altLang="zh-CN" dirty="0">
                <a:solidFill>
                  <a:srgbClr val="FF0000"/>
                </a:solidFill>
              </a:rPr>
              <a:t>,v</a:t>
            </a:r>
            <a:r>
              <a:rPr lang="en-US" altLang="zh-CN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,…,</a:t>
            </a:r>
            <a:r>
              <a:rPr lang="en-US" altLang="zh-CN" dirty="0" err="1">
                <a:solidFill>
                  <a:srgbClr val="FF0000"/>
                </a:solidFill>
              </a:rPr>
              <a:t>v</a:t>
            </a:r>
            <a:r>
              <a:rPr lang="en-US" altLang="zh-CN" baseline="-25000" dirty="0" err="1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zh-CN" altLang="en-US" dirty="0"/>
              <a:t>：</a:t>
            </a:r>
            <a:r>
              <a:rPr lang="en-US" altLang="zh-CN" dirty="0"/>
              <a:t>j-i+2</a:t>
            </a:r>
            <a:r>
              <a:rPr lang="zh-CN" altLang="en-US" dirty="0"/>
              <a:t>个顶点、</a:t>
            </a:r>
            <a:r>
              <a:rPr lang="en-US" altLang="zh-CN" dirty="0"/>
              <a:t> </a:t>
            </a:r>
            <a:r>
              <a:rPr lang="en-US" altLang="zh-CN" dirty="0">
                <a:cs typeface="Times New Roman" panose="02020603050405020304" pitchFamily="18" charset="0"/>
              </a:rPr>
              <a:t>j-i+1</a:t>
            </a:r>
            <a:r>
              <a:rPr lang="zh-CN" altLang="en-US" dirty="0">
                <a:cs typeface="Times New Roman" panose="02020603050405020304" pitchFamily="18" charset="0"/>
              </a:rPr>
              <a:t>条边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,A</a:t>
            </a:r>
            <a:r>
              <a:rPr lang="en-US" altLang="zh-CN" baseline="-25000" dirty="0">
                <a:cs typeface="Times New Roman" panose="02020603050405020304" pitchFamily="18" charset="0"/>
              </a:rPr>
              <a:t>i+1</a:t>
            </a:r>
            <a:r>
              <a:rPr lang="en-US" altLang="zh-CN" dirty="0">
                <a:cs typeface="Times New Roman" panose="02020603050405020304" pitchFamily="18" charset="0"/>
              </a:rPr>
              <a:t>,…, </a:t>
            </a:r>
            <a:r>
              <a:rPr lang="en-US" altLang="zh-CN" dirty="0" err="1"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cs typeface="Times New Roman" panose="02020603050405020304" pitchFamily="18" charset="0"/>
              </a:rPr>
              <a:t>j</a:t>
            </a:r>
            <a:r>
              <a:rPr lang="zh-CN" altLang="en-US" sz="2400" dirty="0"/>
              <a:t>组成</a:t>
            </a:r>
            <a:r>
              <a:rPr lang="en-US" altLang="zh-CN" sz="2400" dirty="0"/>
              <a:t>, 1</a:t>
            </a:r>
            <a:r>
              <a:rPr lang="en-US" altLang="en-US" dirty="0"/>
              <a:t>≤</a:t>
            </a:r>
            <a:r>
              <a:rPr lang="en-US" altLang="zh-CN" sz="2400" dirty="0"/>
              <a:t>i </a:t>
            </a:r>
            <a:r>
              <a:rPr lang="en-US" altLang="en-US" dirty="0"/>
              <a:t>≤</a:t>
            </a:r>
            <a:r>
              <a:rPr lang="en-US" altLang="zh-CN" dirty="0"/>
              <a:t> </a:t>
            </a:r>
            <a:r>
              <a:rPr lang="en-US" altLang="zh-CN" sz="2400" dirty="0"/>
              <a:t>j </a:t>
            </a:r>
            <a:r>
              <a:rPr lang="en-US" altLang="en-US" dirty="0"/>
              <a:t>≤</a:t>
            </a:r>
            <a:r>
              <a:rPr lang="en-US" altLang="zh-CN" dirty="0"/>
              <a:t> </a:t>
            </a:r>
            <a:r>
              <a:rPr lang="en-US" altLang="zh-CN" sz="2400" dirty="0"/>
              <a:t>n</a:t>
            </a:r>
            <a:r>
              <a:rPr lang="zh-CN" altLang="en-US" sz="2400" dirty="0"/>
              <a:t>，</a:t>
            </a:r>
            <a:r>
              <a:rPr lang="en-US" altLang="zh-CN" dirty="0"/>
              <a:t>e.g. 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 v</a:t>
            </a:r>
            <a:r>
              <a:rPr lang="en-US" altLang="zh-CN" baseline="-25000" dirty="0"/>
              <a:t>2</a:t>
            </a:r>
            <a:r>
              <a:rPr lang="en-US" altLang="zh-CN" dirty="0"/>
              <a:t>,v</a:t>
            </a:r>
            <a:r>
              <a:rPr lang="en-US" altLang="zh-CN" baseline="-25000" dirty="0"/>
              <a:t>3</a:t>
            </a:r>
            <a:r>
              <a:rPr lang="en-US" altLang="zh-CN" dirty="0"/>
              <a:t>}, j=3, 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原问题目标</a:t>
            </a:r>
            <a:endParaRPr lang="en-US" altLang="zh-CN" sz="2400" dirty="0"/>
          </a:p>
          <a:p>
            <a:pPr lvl="1"/>
            <a:r>
              <a:rPr lang="zh-CN" altLang="en-US" dirty="0"/>
              <a:t>凸多边形</a:t>
            </a:r>
            <a:r>
              <a:rPr lang="en-US" altLang="zh-CN" dirty="0"/>
              <a:t>P{v</a:t>
            </a:r>
            <a:r>
              <a:rPr lang="en-US" altLang="zh-CN" baseline="-25000" dirty="0"/>
              <a:t>0</a:t>
            </a:r>
            <a:r>
              <a:rPr lang="en-US" altLang="zh-CN" dirty="0"/>
              <a:t>,v</a:t>
            </a:r>
            <a:r>
              <a:rPr lang="en-US" altLang="zh-CN" baseline="-25000" dirty="0"/>
              <a:t>1</a:t>
            </a:r>
            <a:r>
              <a:rPr lang="en-US" altLang="zh-CN" dirty="0"/>
              <a:t>,…,v</a:t>
            </a:r>
            <a:r>
              <a:rPr lang="en-US" altLang="zh-CN" baseline="-25000" dirty="0"/>
              <a:t>i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n</a:t>
            </a:r>
            <a:r>
              <a:rPr lang="en-US" altLang="zh-CN" dirty="0"/>
              <a:t>}</a:t>
            </a:r>
            <a:r>
              <a:rPr lang="zh-CN" altLang="en-US" dirty="0"/>
              <a:t>（</a:t>
            </a:r>
            <a:r>
              <a:rPr lang="en-US" altLang="zh-CN" dirty="0"/>
              <a:t>n+1</a:t>
            </a:r>
            <a:r>
              <a:rPr lang="zh-CN" altLang="en-US" dirty="0"/>
              <a:t>个顶点，</a:t>
            </a:r>
            <a:r>
              <a:rPr lang="en-US" altLang="zh-CN" dirty="0"/>
              <a:t>n+1</a:t>
            </a:r>
            <a:r>
              <a:rPr lang="zh-CN" altLang="en-US" dirty="0"/>
              <a:t>条边）的最优权值为</a:t>
            </a:r>
            <a:r>
              <a:rPr lang="en-US" altLang="zh-CN" dirty="0">
                <a:solidFill>
                  <a:srgbClr val="FF0000"/>
                </a:solidFill>
              </a:rPr>
              <a:t>t[1][n]</a:t>
            </a:r>
            <a:r>
              <a:rPr lang="zh-CN" altLang="en-US" dirty="0"/>
              <a:t>最小化</a:t>
            </a:r>
            <a:r>
              <a:rPr lang="en-US" altLang="zh-CN" dirty="0"/>
              <a:t>, e.g. n=6, t[1][6]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E5847-296F-4BD3-9D53-709E3417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795014-8AEC-4C92-8CDB-B941BE2D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4494C-27A0-4C6B-B298-2037C364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6D282AC-C184-462A-8B0F-A1C15A1EA94B}"/>
              </a:ext>
            </a:extLst>
          </p:cNvPr>
          <p:cNvSpPr txBox="1">
            <a:spLocks/>
          </p:cNvSpPr>
          <p:nvPr/>
        </p:nvSpPr>
        <p:spPr>
          <a:xfrm>
            <a:off x="114159" y="2162629"/>
            <a:ext cx="5899593" cy="443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问题</a:t>
            </a:r>
            <a:r>
              <a:rPr lang="en-US" altLang="zh-CN" dirty="0"/>
              <a:t>P{v</a:t>
            </a:r>
            <a:r>
              <a:rPr lang="en-US" altLang="zh-CN" baseline="-25000" dirty="0"/>
              <a:t>i-1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}</a:t>
            </a:r>
            <a:r>
              <a:rPr lang="zh-CN" altLang="en-US" dirty="0"/>
              <a:t>最优化目标</a:t>
            </a:r>
            <a:r>
              <a:rPr lang="en-US" altLang="zh-CN" b="1" dirty="0">
                <a:solidFill>
                  <a:srgbClr val="FF0000"/>
                </a:solidFill>
              </a:rPr>
              <a:t>t[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][j]</a:t>
            </a:r>
            <a:r>
              <a:rPr lang="zh-CN" altLang="en-US" dirty="0"/>
              <a:t>，</a:t>
            </a:r>
            <a:r>
              <a:rPr lang="en-US" altLang="zh-CN" dirty="0"/>
              <a:t>1≤i&lt;</a:t>
            </a:r>
            <a:r>
              <a:rPr lang="en-US" altLang="zh-CN" dirty="0" err="1"/>
              <a:t>j≤n</a:t>
            </a:r>
            <a:r>
              <a:rPr lang="en-US" altLang="zh-CN" dirty="0"/>
              <a:t>,  e.g. t[1][3]</a:t>
            </a:r>
          </a:p>
          <a:p>
            <a:pPr lvl="2"/>
            <a:r>
              <a:rPr lang="zh-CN" altLang="en-US" dirty="0"/>
              <a:t>凸子多边形</a:t>
            </a:r>
            <a:r>
              <a:rPr lang="en-US" altLang="zh-CN" dirty="0"/>
              <a:t>{v</a:t>
            </a:r>
            <a:r>
              <a:rPr lang="en-US" altLang="zh-CN" baseline="-25000" dirty="0"/>
              <a:t>i-1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}</a:t>
            </a:r>
            <a:r>
              <a:rPr lang="zh-CN" altLang="en-US" dirty="0"/>
              <a:t>的最优三角剖分所对应的权函数总和</a:t>
            </a:r>
          </a:p>
          <a:p>
            <a:pPr lvl="2"/>
            <a:r>
              <a:rPr lang="zh-CN" altLang="en-US" dirty="0"/>
              <a:t>退化的由</a:t>
            </a:r>
            <a:r>
              <a:rPr lang="en-US" altLang="zh-CN" dirty="0"/>
              <a:t>2</a:t>
            </a:r>
            <a:r>
              <a:rPr lang="zh-CN" altLang="en-US" dirty="0"/>
              <a:t>个顶点组成的多边形</a:t>
            </a:r>
            <a:r>
              <a:rPr lang="en-US" altLang="zh-CN" dirty="0"/>
              <a:t>{v</a:t>
            </a:r>
            <a:r>
              <a:rPr lang="en-US" altLang="zh-CN" baseline="-25000" dirty="0"/>
              <a:t>i-1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}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0066FF"/>
                </a:solidFill>
              </a:rPr>
              <a:t>最小子问题！</a:t>
            </a:r>
            <a:r>
              <a:rPr lang="zh-CN" altLang="en-US" dirty="0"/>
              <a:t>）具有权值</a:t>
            </a:r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35676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29FBA34-CB09-4B48-A55C-C5FFCB8F2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问题归结：原问题 </a:t>
            </a:r>
            <a:r>
              <a:rPr lang="en-US" altLang="zh-CN" sz="2400" dirty="0">
                <a:sym typeface="Wingdings" panose="05000000000000000000" pitchFamily="2" charset="2"/>
              </a:rPr>
              <a:t> </a:t>
            </a:r>
            <a:r>
              <a:rPr lang="zh-CN" altLang="en-US" sz="2400" dirty="0">
                <a:sym typeface="Wingdings" panose="05000000000000000000" pitchFamily="2" charset="2"/>
              </a:rPr>
              <a:t>规模更</a:t>
            </a:r>
            <a:r>
              <a:rPr lang="zh-CN" altLang="en-US" dirty="0">
                <a:sym typeface="Wingdings" panose="05000000000000000000" pitchFamily="2" charset="2"/>
              </a:rPr>
              <a:t>小的子问题</a:t>
            </a:r>
            <a:endParaRPr lang="en-US" altLang="zh-CN" sz="2400" dirty="0"/>
          </a:p>
          <a:p>
            <a:pPr eaLnBrk="1" hangingPunct="1">
              <a:buNone/>
            </a:pPr>
            <a:endParaRPr lang="zh-CN" altLang="en-US" sz="2400" dirty="0"/>
          </a:p>
          <a:p>
            <a:pPr eaLnBrk="1" hangingPunct="1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877AA6-3B9D-4EBB-BBC6-56E2CEB2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E82353-55FE-4AD6-A5EB-2EC05D8E5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F658D2-C0EB-4D81-8E7D-F4B57BC0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58D4F086-BEEF-4271-A44F-F82253FFB4C4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81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C2E8B00-169E-4613-A008-1B686C08CFFC}"/>
              </a:ext>
            </a:extLst>
          </p:cNvPr>
          <p:cNvSpPr txBox="1"/>
          <p:nvPr/>
        </p:nvSpPr>
        <p:spPr>
          <a:xfrm>
            <a:off x="3192463" y="711473"/>
            <a:ext cx="4445448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原问题</a:t>
            </a:r>
            <a:r>
              <a:rPr lang="en-US" altLang="zh-CN" sz="2400" dirty="0">
                <a:ea typeface="微软雅黑 Light" panose="020B0502040204020203" pitchFamily="34" charset="-122"/>
              </a:rPr>
              <a:t>: P{v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,…,v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}, </a:t>
            </a:r>
            <a:r>
              <a:rPr lang="zh-CN" altLang="en-US" sz="2400" dirty="0">
                <a:ea typeface="微软雅黑 Light" panose="020B0502040204020203" pitchFamily="34" charset="-122"/>
              </a:rPr>
              <a:t>最优解</a:t>
            </a:r>
            <a:r>
              <a:rPr lang="en-US" altLang="zh-CN" sz="2400" dirty="0">
                <a:ea typeface="微软雅黑 Light" panose="020B0502040204020203" pitchFamily="34" charset="-122"/>
              </a:rPr>
              <a:t>:t[i,j]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5353148F-E333-4488-8286-9ED60A1E967A}"/>
              </a:ext>
            </a:extLst>
          </p:cNvPr>
          <p:cNvSpPr txBox="1"/>
          <p:nvPr/>
        </p:nvSpPr>
        <p:spPr>
          <a:xfrm>
            <a:off x="1476375" y="1954602"/>
            <a:ext cx="1803699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P{v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,…,v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4B72157-A722-42B5-A5BE-797163F8C65C}"/>
              </a:ext>
            </a:extLst>
          </p:cNvPr>
          <p:cNvSpPr/>
          <p:nvPr/>
        </p:nvSpPr>
        <p:spPr>
          <a:xfrm flipH="1">
            <a:off x="3073398" y="1169125"/>
            <a:ext cx="919481" cy="76700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46920335-6686-43D5-B6F5-F18313D553D2}"/>
              </a:ext>
            </a:extLst>
          </p:cNvPr>
          <p:cNvSpPr/>
          <p:nvPr/>
        </p:nvSpPr>
        <p:spPr>
          <a:xfrm>
            <a:off x="5078413" y="1175022"/>
            <a:ext cx="12699" cy="767002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9B8D81EC-00B6-48F2-9E82-DE9020FECB50}"/>
              </a:ext>
            </a:extLst>
          </p:cNvPr>
          <p:cNvSpPr txBox="1"/>
          <p:nvPr/>
        </p:nvSpPr>
        <p:spPr>
          <a:xfrm>
            <a:off x="4068762" y="1954602"/>
            <a:ext cx="1726178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Tra{v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09FEEA5D-8F0B-494E-BF75-98ECF34DA552}"/>
              </a:ext>
            </a:extLst>
          </p:cNvPr>
          <p:cNvSpPr/>
          <p:nvPr/>
        </p:nvSpPr>
        <p:spPr>
          <a:xfrm>
            <a:off x="6754502" y="1175022"/>
            <a:ext cx="640072" cy="767001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FC5912FB-5B1B-4A1F-84B2-E0F642D90943}"/>
              </a:ext>
            </a:extLst>
          </p:cNvPr>
          <p:cNvSpPr txBox="1"/>
          <p:nvPr/>
        </p:nvSpPr>
        <p:spPr>
          <a:xfrm>
            <a:off x="6372225" y="1954602"/>
            <a:ext cx="1912703" cy="461665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P{v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k+1</a:t>
            </a:r>
            <a:r>
              <a:rPr lang="en-US" altLang="zh-CN" sz="2400" dirty="0">
                <a:ea typeface="微软雅黑 Light" panose="020B0502040204020203" pitchFamily="34" charset="-122"/>
              </a:rPr>
              <a:t>,…,v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DAB1E778-9A3F-4E96-A98F-BD13D3F65B26}"/>
              </a:ext>
            </a:extLst>
          </p:cNvPr>
          <p:cNvSpPr txBox="1"/>
          <p:nvPr/>
        </p:nvSpPr>
        <p:spPr>
          <a:xfrm>
            <a:off x="2916237" y="1317925"/>
            <a:ext cx="763351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79044E4-8F7F-46EA-BE4E-5C832B86ADB5}"/>
              </a:ext>
            </a:extLst>
          </p:cNvPr>
          <p:cNvSpPr txBox="1"/>
          <p:nvPr/>
        </p:nvSpPr>
        <p:spPr>
          <a:xfrm>
            <a:off x="4500562" y="1317925"/>
            <a:ext cx="7683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5C57D497-D7E6-4D8C-8DFC-212B2667166D}"/>
              </a:ext>
            </a:extLst>
          </p:cNvPr>
          <p:cNvSpPr txBox="1"/>
          <p:nvPr/>
        </p:nvSpPr>
        <p:spPr>
          <a:xfrm>
            <a:off x="6285410" y="1303788"/>
            <a:ext cx="7683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C7F69B41-0F97-4DB6-AFD4-7E069245BF82}"/>
              </a:ext>
            </a:extLst>
          </p:cNvPr>
          <p:cNvSpPr txBox="1"/>
          <p:nvPr/>
        </p:nvSpPr>
        <p:spPr>
          <a:xfrm>
            <a:off x="1476375" y="3429000"/>
            <a:ext cx="187960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e.g. i=0, k=3, j=6</a:t>
            </a:r>
          </a:p>
        </p:txBody>
      </p:sp>
      <p:pic>
        <p:nvPicPr>
          <p:cNvPr id="19" name="Picture 25" descr="t34">
            <a:extLst>
              <a:ext uri="{FF2B5EF4-FFF2-40B4-BE49-F238E27FC236}">
                <a16:creationId xmlns:a16="http://schemas.microsoft.com/office/drawing/2014/main" id="{59154846-CFFF-4333-88DE-390CE87A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2830481"/>
            <a:ext cx="8280400" cy="40438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AutoShape 26">
            <a:extLst>
              <a:ext uri="{FF2B5EF4-FFF2-40B4-BE49-F238E27FC236}">
                <a16:creationId xmlns:a16="http://schemas.microsoft.com/office/drawing/2014/main" id="{5544E39B-93F4-46E3-8539-FC0D25A25EC4}"/>
              </a:ext>
            </a:extLst>
          </p:cNvPr>
          <p:cNvSpPr/>
          <p:nvPr/>
        </p:nvSpPr>
        <p:spPr>
          <a:xfrm>
            <a:off x="5683250" y="5837238"/>
            <a:ext cx="622300" cy="654050"/>
          </a:xfrm>
          <a:prstGeom prst="wedgeEllipseCallout">
            <a:avLst>
              <a:gd name="adj1" fmla="val -110204"/>
              <a:gd name="adj2" fmla="val 50727"/>
            </a:avLst>
          </a:prstGeom>
          <a:noFill/>
          <a:ln w="6350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E38111BF-8871-44D3-8B6C-B5F85C4C93E1}"/>
              </a:ext>
            </a:extLst>
          </p:cNvPr>
          <p:cNvSpPr txBox="1"/>
          <p:nvPr/>
        </p:nvSpPr>
        <p:spPr>
          <a:xfrm>
            <a:off x="5078413" y="6263482"/>
            <a:ext cx="438150" cy="4556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3F2DE6E5-D9DC-4B51-B0FE-F7AC8BC0E4A2}"/>
              </a:ext>
            </a:extLst>
          </p:cNvPr>
          <p:cNvSpPr txBox="1"/>
          <p:nvPr/>
        </p:nvSpPr>
        <p:spPr>
          <a:xfrm>
            <a:off x="684213" y="3357563"/>
            <a:ext cx="3438525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((A1(A2A3))(A4(A5A6)))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Line 29">
            <a:extLst>
              <a:ext uri="{FF2B5EF4-FFF2-40B4-BE49-F238E27FC236}">
                <a16:creationId xmlns:a16="http://schemas.microsoft.com/office/drawing/2014/main" id="{91B18BA5-8DAE-47C2-99A0-EAE82EBBE694}"/>
              </a:ext>
            </a:extLst>
          </p:cNvPr>
          <p:cNvSpPr/>
          <p:nvPr/>
        </p:nvSpPr>
        <p:spPr>
          <a:xfrm flipH="1">
            <a:off x="6011863" y="3500438"/>
            <a:ext cx="1081087" cy="2665412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30">
            <a:extLst>
              <a:ext uri="{FF2B5EF4-FFF2-40B4-BE49-F238E27FC236}">
                <a16:creationId xmlns:a16="http://schemas.microsoft.com/office/drawing/2014/main" id="{5EB13FA2-0C35-4C3A-BB86-74670F7E3626}"/>
              </a:ext>
            </a:extLst>
          </p:cNvPr>
          <p:cNvSpPr/>
          <p:nvPr/>
        </p:nvSpPr>
        <p:spPr>
          <a:xfrm flipH="1">
            <a:off x="6011863" y="4005263"/>
            <a:ext cx="2016125" cy="21605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2E22CADE-B58E-49CB-8EBD-F44A058E509C}"/>
              </a:ext>
            </a:extLst>
          </p:cNvPr>
          <p:cNvSpPr/>
          <p:nvPr/>
        </p:nvSpPr>
        <p:spPr>
          <a:xfrm>
            <a:off x="7092950" y="3500438"/>
            <a:ext cx="935038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2A02EF21-DAA7-40D8-80EB-3F24F6B7E254}"/>
              </a:ext>
            </a:extLst>
          </p:cNvPr>
          <p:cNvSpPr txBox="1"/>
          <p:nvPr/>
        </p:nvSpPr>
        <p:spPr>
          <a:xfrm>
            <a:off x="-53975" y="2494055"/>
            <a:ext cx="8740775" cy="45720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  子问题最优解：</a:t>
            </a:r>
            <a:r>
              <a:rPr lang="en-US" altLang="zh-CN" sz="2400" dirty="0">
                <a:ea typeface="微软雅黑 Light" panose="020B0502040204020203" pitchFamily="34" charset="-122"/>
              </a:rPr>
              <a:t>t[v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</a:rPr>
              <a:t>, 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                   </a:t>
            </a:r>
            <a:r>
              <a:rPr lang="en-US" altLang="zh-CN" sz="2400" dirty="0">
                <a:ea typeface="微软雅黑 Light" panose="020B0502040204020203" pitchFamily="34" charset="-122"/>
              </a:rPr>
              <a:t>w[v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               </a:t>
            </a:r>
            <a:r>
              <a:rPr lang="en-US" altLang="zh-CN" sz="2400" dirty="0">
                <a:ea typeface="微软雅黑 Light" panose="020B0502040204020203" pitchFamily="34" charset="-122"/>
              </a:rPr>
              <a:t>t[v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k+1</a:t>
            </a:r>
            <a:r>
              <a:rPr lang="en-US" altLang="zh-CN" sz="2400" dirty="0">
                <a:ea typeface="微软雅黑 Light" panose="020B0502040204020203" pitchFamily="34" charset="-122"/>
              </a:rPr>
              <a:t>, 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sz="2400" dirty="0">
                <a:ea typeface="微软雅黑 Light" panose="020B0502040204020203" pitchFamily="34" charset="-122"/>
              </a:rPr>
              <a:t>]</a:t>
            </a:r>
            <a:r>
              <a:rPr lang="zh-CN" altLang="en-US" sz="2400" dirty="0"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808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6EA6E1C-3B21-4003-8295-F170CF15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42" y="2763519"/>
            <a:ext cx="3883981" cy="320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DE1744-B131-4EF6-8874-9B9775DA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问题递归结构与状态方程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3A810-EB85-43AF-9BA3-A9A49BE9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</a:t>
            </a:r>
            <a:r>
              <a:rPr lang="zh-CN" altLang="en-US" sz="2400" dirty="0"/>
              <a:t>的值利用最优子结构性质递归地计算</a:t>
            </a:r>
            <a:r>
              <a:rPr lang="en-US" altLang="zh-CN" sz="2400" dirty="0"/>
              <a:t>: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j-i≥1</a:t>
            </a:r>
            <a:r>
              <a:rPr lang="zh-CN" altLang="en-US" dirty="0"/>
              <a:t>时，凸子多边形</a:t>
            </a:r>
            <a:r>
              <a:rPr lang="en-US" altLang="zh-CN" dirty="0"/>
              <a:t>P{v</a:t>
            </a:r>
            <a:r>
              <a:rPr lang="en-US" altLang="zh-CN" baseline="-25000" dirty="0"/>
              <a:t>i-1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}</a:t>
            </a:r>
            <a:r>
              <a:rPr lang="zh-CN" altLang="en-US" dirty="0"/>
              <a:t>至少有</a:t>
            </a:r>
            <a:r>
              <a:rPr lang="en-US" altLang="zh-CN" dirty="0"/>
              <a:t>j-i+2 ≥ 3</a:t>
            </a:r>
            <a:r>
              <a:rPr lang="zh-CN" altLang="en-US" dirty="0"/>
              <a:t>个顶点</a:t>
            </a:r>
            <a:endParaRPr lang="en-US" altLang="zh-CN" dirty="0"/>
          </a:p>
          <a:p>
            <a:pPr lvl="1"/>
            <a:r>
              <a:rPr lang="zh-CN" altLang="en-US" dirty="0"/>
              <a:t>选取</a:t>
            </a:r>
            <a:r>
              <a:rPr lang="zh-CN" altLang="en-US" dirty="0">
                <a:solidFill>
                  <a:srgbClr val="FF0000"/>
                </a:solidFill>
              </a:rPr>
              <a:t>最优顶点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,</a:t>
            </a:r>
            <a:r>
              <a:rPr lang="zh-CN" altLang="en-US" dirty="0"/>
              <a:t>，用顶点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, </a:t>
            </a:r>
            <a:r>
              <a:rPr lang="zh-CN" altLang="en-US" dirty="0"/>
              <a:t>进行子问题划分</a:t>
            </a:r>
          </a:p>
          <a:p>
            <a:pPr lvl="1"/>
            <a:r>
              <a:rPr lang="en-US" altLang="zh-CN" dirty="0"/>
              <a:t>t[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的值为三部分相加：</a:t>
            </a:r>
            <a:endParaRPr lang="en-US" altLang="zh-CN" dirty="0"/>
          </a:p>
          <a:p>
            <a:pPr marL="0" lvl="0" indent="0" eaLnBrk="1" hangingPunct="1">
              <a:buNone/>
            </a:pPr>
            <a:r>
              <a:rPr lang="en-US" altLang="zh-CN" sz="2400" dirty="0"/>
              <a:t>       t[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][k] + </a:t>
            </a:r>
            <a:r>
              <a:rPr lang="zh-CN" altLang="en-US" sz="2400" dirty="0"/>
              <a:t> </a:t>
            </a:r>
            <a:r>
              <a:rPr lang="en-US" altLang="zh-CN" sz="2400" dirty="0"/>
              <a:t>t[k+1][j]</a:t>
            </a:r>
            <a:r>
              <a:rPr lang="zh-CN" altLang="en-US" sz="2400" dirty="0"/>
              <a:t> </a:t>
            </a:r>
            <a:r>
              <a:rPr lang="en-US" altLang="zh-CN" sz="2400" dirty="0"/>
              <a:t>+ </a:t>
            </a:r>
            <a:r>
              <a:rPr lang="zh-CN" altLang="en-US" sz="2400" dirty="0"/>
              <a:t>三角形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i-1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j</a:t>
            </a:r>
            <a:r>
              <a:rPr lang="zh-CN" altLang="en-US" sz="2400" dirty="0"/>
              <a:t>权值</a:t>
            </a:r>
            <a:endParaRPr lang="en-US" altLang="zh-CN" sz="2400" dirty="0"/>
          </a:p>
          <a:p>
            <a:pPr marL="0" lvl="0" indent="0" eaLnBrk="1" hangingPunct="1">
              <a:buNone/>
            </a:pPr>
            <a:r>
              <a:rPr lang="zh-CN" altLang="en-US" dirty="0"/>
              <a:t>      ，</a:t>
            </a:r>
            <a:r>
              <a:rPr lang="zh-CN" altLang="en-US" sz="2400" dirty="0"/>
              <a:t>其中</a:t>
            </a:r>
            <a:r>
              <a:rPr lang="en-US" altLang="zh-CN" sz="2400" dirty="0"/>
              <a:t>i≤k≤j-1</a:t>
            </a:r>
            <a:endParaRPr lang="zh-CN" altLang="en-US" sz="2400" dirty="0"/>
          </a:p>
          <a:p>
            <a:r>
              <a:rPr lang="en-US" altLang="zh-CN" sz="2400" dirty="0"/>
              <a:t>E.g.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=1, j=6, k=3</a:t>
            </a:r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sz="2400" dirty="0"/>
              <a:t>t[1,6]= t[1,3] + t[4,6] + w[v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,v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,v</a:t>
            </a:r>
            <a:r>
              <a:rPr lang="en-US" altLang="zh-CN" sz="2400" baseline="-25000" dirty="0"/>
              <a:t>6</a:t>
            </a:r>
            <a:r>
              <a:rPr lang="en-US" altLang="zh-CN" sz="2400" dirty="0"/>
              <a:t>]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58FEF-8156-421A-B419-943293F79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96E55-71DE-4835-9288-FC85D08F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7C70B-F982-41A2-86F4-B3E0C5DD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4650A6-4FED-4969-978E-DAE1EFE83C17}"/>
              </a:ext>
            </a:extLst>
          </p:cNvPr>
          <p:cNvSpPr txBox="1"/>
          <p:nvPr/>
        </p:nvSpPr>
        <p:spPr>
          <a:xfrm>
            <a:off x="123432" y="4829457"/>
            <a:ext cx="521741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说明：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ea typeface="微软雅黑 Light" panose="020B0502040204020203" pitchFamily="34" charset="-122"/>
              </a:rPr>
              <a:t>编程实现</a:t>
            </a:r>
            <a:r>
              <a:rPr lang="en-US" altLang="zh-CN" sz="2400" dirty="0"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ea typeface="微软雅黑 Light" panose="020B0502040204020203" pitchFamily="34" charset="-122"/>
              </a:rPr>
              <a:t>实际应用时，要防止凸多边形内部的一条弦，如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，在剖分后的两个子多边形中，被两次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重复计算</a:t>
            </a:r>
          </a:p>
        </p:txBody>
      </p:sp>
    </p:spTree>
    <p:extLst>
      <p:ext uri="{BB962C8B-B14F-4D97-AF65-F5344CB8AC3E}">
        <p14:creationId xmlns:p14="http://schemas.microsoft.com/office/powerpoint/2010/main" val="24762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E1744-B131-4EF6-8874-9B9775DA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问题递归结构与状态方程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3A810-EB85-43AF-9BA3-A9A49BE9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对原问题和每个子问题，自下而上计算前并不知道分割点</a:t>
            </a:r>
            <a:r>
              <a:rPr lang="en-US" altLang="zh-CN" sz="2400" dirty="0"/>
              <a:t>k</a:t>
            </a:r>
            <a:r>
              <a:rPr lang="zh-CN" altLang="en-US" sz="2400" dirty="0"/>
              <a:t>的确切位置，而</a:t>
            </a:r>
            <a:r>
              <a:rPr lang="en-US" altLang="zh-CN" sz="2400" dirty="0"/>
              <a:t>k</a:t>
            </a:r>
            <a:r>
              <a:rPr lang="zh-CN" altLang="en-US" sz="2400" dirty="0"/>
              <a:t>的所有可能位置只有</a:t>
            </a:r>
            <a:r>
              <a:rPr lang="en-US" altLang="zh-CN" sz="2400" dirty="0"/>
              <a:t>j-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个，因此可以在这</a:t>
            </a:r>
            <a:r>
              <a:rPr lang="en-US" altLang="zh-CN" sz="2400" dirty="0"/>
              <a:t>j-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个位置中选出使</a:t>
            </a:r>
            <a:r>
              <a:rPr lang="en-US" altLang="zh-CN" sz="2400" dirty="0"/>
              <a:t>t[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</a:t>
            </a:r>
            <a:r>
              <a:rPr lang="zh-CN" altLang="en-US" sz="2400" dirty="0"/>
              <a:t>值达到最小的位置</a:t>
            </a:r>
            <a:endParaRPr lang="en-US" altLang="zh-CN" sz="2400" dirty="0"/>
          </a:p>
          <a:p>
            <a:r>
              <a:rPr lang="zh-CN" altLang="en-US" sz="2400" dirty="0"/>
              <a:t>由此，</a:t>
            </a:r>
            <a:r>
              <a:rPr lang="en-US" altLang="zh-CN" sz="2400" dirty="0"/>
              <a:t>t[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</a:t>
            </a:r>
            <a:r>
              <a:rPr lang="zh-CN" altLang="en-US" sz="2400" dirty="0"/>
              <a:t>递归地定义为：</a:t>
            </a:r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58FEF-8156-421A-B419-943293F79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96E55-71DE-4835-9288-FC85D08F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3237" y="5917214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7C70B-F982-41A2-86F4-B3E0C5DD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23C87FF-ACCD-4A90-8B3A-1F555547D4C5}"/>
              </a:ext>
            </a:extLst>
          </p:cNvPr>
          <p:cNvSpPr/>
          <p:nvPr/>
        </p:nvSpPr>
        <p:spPr>
          <a:xfrm>
            <a:off x="41766" y="3567323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AE59C786-1358-4248-84CF-2257579AC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599793"/>
              </p:ext>
            </p:extLst>
          </p:nvPr>
        </p:nvGraphicFramePr>
        <p:xfrm>
          <a:off x="581516" y="2754523"/>
          <a:ext cx="78486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r:id="rId3" imgW="3327400" imgH="533400" progId="Equation.3">
                  <p:embed/>
                </p:oleObj>
              </mc:Choice>
              <mc:Fallback>
                <p:oleObj r:id="rId3" imgW="3327400" imgH="533400" progId="Equation.3">
                  <p:embed/>
                  <p:pic>
                    <p:nvPicPr>
                      <p:cNvPr id="77828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516" y="2754523"/>
                        <a:ext cx="7848600" cy="1258888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5798A839-F4D2-427C-B44F-0D92F3A19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641032"/>
              </p:ext>
            </p:extLst>
          </p:nvPr>
        </p:nvGraphicFramePr>
        <p:xfrm>
          <a:off x="581516" y="4834749"/>
          <a:ext cx="763905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r:id="rId5" imgW="3238500" imgH="533400" progId="Equation.DSMT4">
                  <p:embed/>
                </p:oleObj>
              </mc:Choice>
              <mc:Fallback>
                <p:oleObj r:id="rId5" imgW="3238500" imgH="533400" progId="Equation.DSMT4">
                  <p:embed/>
                  <p:pic>
                    <p:nvPicPr>
                      <p:cNvPr id="77829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516" y="4834749"/>
                        <a:ext cx="7639050" cy="12588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7">
            <a:extLst>
              <a:ext uri="{FF2B5EF4-FFF2-40B4-BE49-F238E27FC236}">
                <a16:creationId xmlns:a16="http://schemas.microsoft.com/office/drawing/2014/main" id="{33A67F57-C29A-4316-84C1-23736405B229}"/>
              </a:ext>
            </a:extLst>
          </p:cNvPr>
          <p:cNvSpPr txBox="1"/>
          <p:nvPr/>
        </p:nvSpPr>
        <p:spPr>
          <a:xfrm>
            <a:off x="503728" y="4350561"/>
            <a:ext cx="579902" cy="36933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ea typeface="宋体" panose="02010600030101010101" pitchFamily="2" charset="-122"/>
              </a:rPr>
              <a:t>e.g. </a:t>
            </a:r>
          </a:p>
        </p:txBody>
      </p:sp>
      <p:sp>
        <p:nvSpPr>
          <p:cNvPr id="14" name="AutoShape 8">
            <a:hlinkClick r:id="rId7" action="ppaction://hlinksldjump"/>
            <a:extLst>
              <a:ext uri="{FF2B5EF4-FFF2-40B4-BE49-F238E27FC236}">
                <a16:creationId xmlns:a16="http://schemas.microsoft.com/office/drawing/2014/main" id="{40BF20EE-151C-4D46-9200-5E3059A0A217}"/>
              </a:ext>
            </a:extLst>
          </p:cNvPr>
          <p:cNvSpPr/>
          <p:nvPr/>
        </p:nvSpPr>
        <p:spPr>
          <a:xfrm>
            <a:off x="1027603" y="4402949"/>
            <a:ext cx="576263" cy="288925"/>
          </a:xfrm>
          <a:prstGeom prst="actionButtonForwardNext">
            <a:avLst/>
          </a:prstGeom>
          <a:solidFill>
            <a:schemeClr val="bg2"/>
          </a:solidFill>
          <a:ln w="6350">
            <a:noFill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3D3FDA-6AD3-47AC-8361-A778620D292C}"/>
              </a:ext>
            </a:extLst>
          </p:cNvPr>
          <p:cNvSpPr txBox="1"/>
          <p:nvPr/>
        </p:nvSpPr>
        <p:spPr>
          <a:xfrm>
            <a:off x="790364" y="5279526"/>
            <a:ext cx="3129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1D80E1-F9DE-41E0-8F25-324DA5FE968D}"/>
              </a:ext>
            </a:extLst>
          </p:cNvPr>
          <p:cNvSpPr txBox="1"/>
          <p:nvPr/>
        </p:nvSpPr>
        <p:spPr>
          <a:xfrm>
            <a:off x="2971869" y="5464192"/>
            <a:ext cx="3129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1408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5E8A1-C5E9-4E26-9B25-BCE69C1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三角剖分算法及复杂性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44C2A-C65A-4ABF-B009-2642EBA5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算法见后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时间复杂性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，空间复杂性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400" baseline="30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400" dirty="0"/>
          </a:p>
          <a:p>
            <a:pPr lvl="0" eaLnBrk="1" hangingPunct="1"/>
            <a:r>
              <a:rPr lang="zh-CN" altLang="en-US" sz="2400" dirty="0"/>
              <a:t>时间复杂性较高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，当</a:t>
            </a:r>
            <a:r>
              <a:rPr lang="en-US" altLang="zh-CN" sz="2400" dirty="0"/>
              <a:t>n</a:t>
            </a:r>
            <a:r>
              <a:rPr lang="zh-CN" altLang="en-US" sz="2400" dirty="0"/>
              <a:t>较大时，算法运行时间较长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CD98D-C281-4F48-B7A0-E64272BC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AC52CE-DCCE-4881-A86E-9F966E741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28ADF7-F98D-456D-814F-A0B846A4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A94167-6ED7-478F-AA8F-3CC8131DF14C}"/>
              </a:ext>
            </a:extLst>
          </p:cNvPr>
          <p:cNvSpPr txBox="1"/>
          <p:nvPr/>
        </p:nvSpPr>
        <p:spPr>
          <a:xfrm>
            <a:off x="306312" y="3234337"/>
            <a:ext cx="521741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说明：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ea typeface="微软雅黑 Light" panose="020B0502040204020203" pitchFamily="34" charset="-122"/>
              </a:rPr>
              <a:t>编程实现</a:t>
            </a:r>
            <a:r>
              <a:rPr lang="en-US" altLang="zh-CN" sz="2400" dirty="0"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ea typeface="微软雅黑 Light" panose="020B0502040204020203" pitchFamily="34" charset="-122"/>
              </a:rPr>
              <a:t>实际应用时，要防止凸多边形内部的一条弦，如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ea typeface="微软雅黑 Light" panose="020B0502040204020203" pitchFamily="34" charset="-122"/>
              </a:rPr>
              <a:t>v</a:t>
            </a:r>
            <a:r>
              <a:rPr lang="en-US" altLang="zh-CN" sz="2400" baseline="-25000" dirty="0">
                <a:ea typeface="微软雅黑 Light" panose="020B0502040204020203" pitchFamily="34" charset="-122"/>
              </a:rPr>
              <a:t>3</a:t>
            </a:r>
            <a:r>
              <a:rPr lang="zh-CN" altLang="en-US" sz="2400" dirty="0">
                <a:ea typeface="微软雅黑 Light" panose="020B0502040204020203" pitchFamily="34" charset="-122"/>
              </a:rPr>
              <a:t>，在剖分后的两个子多边形中，被两次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重复计算</a:t>
            </a:r>
          </a:p>
        </p:txBody>
      </p:sp>
    </p:spTree>
    <p:extLst>
      <p:ext uri="{BB962C8B-B14F-4D97-AF65-F5344CB8AC3E}">
        <p14:creationId xmlns:p14="http://schemas.microsoft.com/office/powerpoint/2010/main" val="32151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4EE338-A17B-423D-B811-33EE112E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4BF34E-5D45-4A87-84E6-FE31486A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A2DAD1-CFE8-4034-85A0-51C97E27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E0D7F0F-3B9C-49D7-BD6A-3706239265D5}"/>
              </a:ext>
            </a:extLst>
          </p:cNvPr>
          <p:cNvSpPr/>
          <p:nvPr/>
        </p:nvSpPr>
        <p:spPr>
          <a:xfrm>
            <a:off x="337219" y="0"/>
            <a:ext cx="8424862" cy="7971413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void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MinWeightTriangulation</a:t>
            </a:r>
            <a:r>
              <a:rPr lang="en-US" altLang="zh-CN" sz="2400" dirty="0">
                <a:ea typeface="微软雅黑 Light" panose="020B0502040204020203" pitchFamily="34" charset="-122"/>
              </a:rPr>
              <a:t>(int n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ea typeface="微软雅黑 Light" panose="020B0502040204020203" pitchFamily="34" charset="-122"/>
              </a:rPr>
              <a:t>Type ** t, int **s)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(int  i = 1; i &lt;= n; i++)   t[i][i] = 0;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(int  r = 2; r &lt;= n; r++)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for (int 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i </a:t>
            </a:r>
            <a:r>
              <a:rPr lang="en-US" altLang="zh-CN" sz="2400" dirty="0">
                <a:ea typeface="微软雅黑 Light" panose="020B0502040204020203" pitchFamily="34" charset="-122"/>
              </a:rPr>
              <a:t>= 1; i &lt;= n-r+1; i++) 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int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 j</a:t>
            </a:r>
            <a:r>
              <a:rPr lang="en-US" altLang="zh-CN" sz="2400" dirty="0">
                <a:ea typeface="微软雅黑 Light" panose="020B0502040204020203" pitchFamily="34" charset="-122"/>
              </a:rPr>
              <a:t>= i + r – 1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t[i][j] = t[i+1][j] + w(i-1, i, j)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s[i][j] =i;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</a:t>
            </a:r>
          </a:p>
          <a:p>
            <a:pPr lvl="0" eaLnBrk="1" hangingPunct="1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for (int k =i+1; k &lt;i+r-1; k++) 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   int u=t[i][k] + t[k+1][j] + W(i-1,k,j);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if (u&lt;t[i][j]) {t[i][j]) =u; s[i][j]) =k;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57DD862-1936-4822-A545-71640AA66905}"/>
              </a:ext>
            </a:extLst>
          </p:cNvPr>
          <p:cNvSpPr txBox="1"/>
          <p:nvPr/>
        </p:nvSpPr>
        <p:spPr>
          <a:xfrm>
            <a:off x="3575228" y="548680"/>
            <a:ext cx="5602988" cy="36933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t: </a:t>
            </a:r>
            <a:r>
              <a:rPr lang="zh-CN" altLang="en-US" dirty="0">
                <a:ea typeface="微软雅黑 Light" panose="020B0502040204020203" pitchFamily="34" charset="-122"/>
              </a:rPr>
              <a:t>记录（子</a:t>
            </a:r>
            <a:r>
              <a:rPr lang="en-US" altLang="zh-CN" dirty="0"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ea typeface="微软雅黑 Light" panose="020B0502040204020203" pitchFamily="34" charset="-122"/>
              </a:rPr>
              <a:t>）问题最优值；</a:t>
            </a:r>
            <a:r>
              <a:rPr lang="en-US" altLang="zh-CN" dirty="0">
                <a:ea typeface="微软雅黑 Light" panose="020B0502040204020203" pitchFamily="34" charset="-122"/>
              </a:rPr>
              <a:t>s</a:t>
            </a:r>
            <a:r>
              <a:rPr lang="zh-CN" altLang="en-US" dirty="0">
                <a:ea typeface="微软雅黑 Light" panose="020B0502040204020203" pitchFamily="34" charset="-122"/>
              </a:rPr>
              <a:t>：记录子问题最优划分点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FB76FFA0-2A5C-458C-9C2A-9A71734FEEBA}"/>
              </a:ext>
            </a:extLst>
          </p:cNvPr>
          <p:cNvSpPr txBox="1"/>
          <p:nvPr/>
        </p:nvSpPr>
        <p:spPr>
          <a:xfrm>
            <a:off x="5750280" y="1052736"/>
            <a:ext cx="3427936" cy="92333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Step1. </a:t>
            </a:r>
            <a:r>
              <a:rPr lang="zh-CN" altLang="en-US" dirty="0">
                <a:ea typeface="微软雅黑 Light" panose="020B0502040204020203" pitchFamily="34" charset="-122"/>
              </a:rPr>
              <a:t>求解最简子问题</a:t>
            </a:r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  <a:r>
              <a:rPr lang="zh-CN" altLang="en-US" dirty="0">
                <a:ea typeface="微软雅黑 Light" panose="020B0502040204020203" pitchFamily="34" charset="-122"/>
              </a:rPr>
              <a:t>， </a:t>
            </a:r>
            <a:r>
              <a:rPr lang="en-US" altLang="zh-CN" dirty="0"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ea typeface="微软雅黑 Light" panose="020B0502040204020203" pitchFamily="34" charset="-122"/>
              </a:rPr>
              <a:t>边</a:t>
            </a:r>
            <a:r>
              <a:rPr lang="en-US" altLang="zh-CN" dirty="0">
                <a:ea typeface="微软雅黑 Light" panose="020B0502040204020203" pitchFamily="34" charset="-122"/>
              </a:rPr>
              <a:t>&lt;v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ea typeface="微软雅黑 Light" panose="020B0502040204020203" pitchFamily="34" charset="-122"/>
              </a:rPr>
              <a:t>&gt;, &lt;v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en-US" altLang="zh-CN" dirty="0">
                <a:ea typeface="微软雅黑 Light" panose="020B0502040204020203" pitchFamily="34" charset="-122"/>
              </a:rPr>
              <a:t>&gt;, …,&lt;v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n-1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n</a:t>
            </a:r>
            <a:r>
              <a:rPr lang="en-US" altLang="zh-CN" dirty="0">
                <a:ea typeface="微软雅黑 Light" panose="020B0502040204020203" pitchFamily="34" charset="-122"/>
              </a:rPr>
              <a:t>&gt;</a:t>
            </a:r>
            <a:r>
              <a:rPr lang="zh-CN" altLang="en-US" dirty="0">
                <a:ea typeface="微软雅黑 Light" panose="020B0502040204020203" pitchFamily="34" charset="-122"/>
              </a:rPr>
              <a:t>，规模</a:t>
            </a:r>
            <a:r>
              <a:rPr lang="en-US" altLang="zh-CN" dirty="0">
                <a:ea typeface="微软雅黑 Light" panose="020B0502040204020203" pitchFamily="34" charset="-122"/>
              </a:rPr>
              <a:t>r=1)</a:t>
            </a:r>
            <a:r>
              <a:rPr lang="zh-CN" altLang="en-US" dirty="0">
                <a:ea typeface="微软雅黑 Light" panose="020B0502040204020203" pitchFamily="34" charset="-122"/>
              </a:rPr>
              <a:t>，最优解设置为</a:t>
            </a:r>
            <a:r>
              <a:rPr lang="en-US" altLang="zh-CN" dirty="0">
                <a:ea typeface="微软雅黑 Light" panose="020B0502040204020203" pitchFamily="34" charset="-122"/>
              </a:rPr>
              <a:t>0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35870D8-59D0-4C8C-B1E6-2AC9772FD89C}"/>
              </a:ext>
            </a:extLst>
          </p:cNvPr>
          <p:cNvSpPr txBox="1"/>
          <p:nvPr/>
        </p:nvSpPr>
        <p:spPr>
          <a:xfrm>
            <a:off x="5567712" y="2370442"/>
            <a:ext cx="3576287" cy="147732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 </a:t>
            </a:r>
            <a:r>
              <a:rPr lang="zh-CN" altLang="en-US" dirty="0">
                <a:ea typeface="微软雅黑 Light" panose="020B0502040204020203" pitchFamily="34" charset="-122"/>
              </a:rPr>
              <a:t>两重循环，自下而上，依次求解规模</a:t>
            </a:r>
            <a:r>
              <a:rPr lang="en-US" altLang="zh-CN" dirty="0">
                <a:ea typeface="微软雅黑 Light" panose="020B0502040204020203" pitchFamily="34" charset="-122"/>
              </a:rPr>
              <a:t>r=2,3,…,n</a:t>
            </a:r>
            <a:r>
              <a:rPr lang="zh-CN" altLang="en-US" dirty="0">
                <a:ea typeface="微软雅黑 Light" panose="020B0502040204020203" pitchFamily="34" charset="-122"/>
              </a:rPr>
              <a:t>的子问 </a:t>
            </a:r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}, </a:t>
            </a:r>
            <a:r>
              <a:rPr lang="zh-CN" altLang="en-US" dirty="0">
                <a:ea typeface="微软雅黑 Light" panose="020B0502040204020203" pitchFamily="34" charset="-122"/>
              </a:rPr>
              <a:t>选取左端点</a:t>
            </a:r>
            <a:r>
              <a:rPr lang="en-US" altLang="zh-CN" dirty="0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、右端点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zh-CN" altLang="en-US" dirty="0">
                <a:ea typeface="微软雅黑 Light" panose="020B0502040204020203" pitchFamily="34" charset="-122"/>
              </a:rPr>
              <a:t>、最优断点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，计算</a:t>
            </a:r>
            <a:r>
              <a:rPr lang="en-US" altLang="zh-CN" dirty="0">
                <a:ea typeface="微软雅黑 Light" panose="020B0502040204020203" pitchFamily="34" charset="-122"/>
              </a:rPr>
              <a:t>t[i][j].</a:t>
            </a:r>
          </a:p>
          <a:p>
            <a:r>
              <a:rPr lang="zh-CN" altLang="en-US" dirty="0">
                <a:ea typeface="微软雅黑 Light" panose="020B0502040204020203" pitchFamily="34" charset="-122"/>
              </a:rPr>
              <a:t>   规模</a:t>
            </a:r>
            <a:r>
              <a:rPr lang="en-US" altLang="zh-CN" dirty="0">
                <a:ea typeface="微软雅黑 Light" panose="020B0502040204020203" pitchFamily="34" charset="-122"/>
              </a:rPr>
              <a:t>r=j-i+1, j=i+r-1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8AA55270-45E7-4D1D-B9D6-5A16BA1629CA}"/>
              </a:ext>
            </a:extLst>
          </p:cNvPr>
          <p:cNvSpPr txBox="1"/>
          <p:nvPr/>
        </p:nvSpPr>
        <p:spPr>
          <a:xfrm>
            <a:off x="0" y="4195925"/>
            <a:ext cx="2160240" cy="92333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Step2.1 </a:t>
            </a:r>
            <a:r>
              <a:rPr lang="zh-CN" altLang="en-US" dirty="0">
                <a:ea typeface="微软雅黑 Light" panose="020B0502040204020203" pitchFamily="34" charset="-122"/>
              </a:rPr>
              <a:t>选取断点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，一分为二，计算</a:t>
            </a:r>
            <a:r>
              <a:rPr lang="en-US" altLang="zh-CN" dirty="0">
                <a:ea typeface="微软雅黑 Light" panose="020B0502040204020203" pitchFamily="34" charset="-122"/>
              </a:rPr>
              <a:t>t[i][j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F44D26-85FF-4B81-878F-C28AAF43D1BF}"/>
              </a:ext>
            </a:extLst>
          </p:cNvPr>
          <p:cNvGrpSpPr/>
          <p:nvPr/>
        </p:nvGrpSpPr>
        <p:grpSpPr>
          <a:xfrm>
            <a:off x="5646255" y="4032815"/>
            <a:ext cx="2014225" cy="1648508"/>
            <a:chOff x="6613441" y="4050512"/>
            <a:chExt cx="2014225" cy="1648508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ED0DD577-0392-4F21-9AC9-00BDFF8D3017}"/>
                </a:ext>
              </a:extLst>
            </p:cNvPr>
            <p:cNvSpPr/>
            <p:nvPr/>
          </p:nvSpPr>
          <p:spPr>
            <a:xfrm flipH="1" flipV="1">
              <a:off x="7488385" y="4356550"/>
              <a:ext cx="828030" cy="122311"/>
            </a:xfrm>
            <a:prstGeom prst="line">
              <a:avLst/>
            </a:prstGeom>
            <a:ln w="12700" cap="flat" cmpd="sng">
              <a:solidFill>
                <a:srgbClr val="FF33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2DE747A8-6891-48C0-9836-82F0782D1B0A}"/>
                </a:ext>
              </a:extLst>
            </p:cNvPr>
            <p:cNvSpPr/>
            <p:nvPr/>
          </p:nvSpPr>
          <p:spPr>
            <a:xfrm>
              <a:off x="8316416" y="4478861"/>
              <a:ext cx="72082" cy="1066727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 w="med" len="med"/>
              <a:tailEnd type="oval" w="med" len="med"/>
            </a:ln>
          </p:spPr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42A0BC6D-9061-4B42-B015-4B261AA0E1BF}"/>
                </a:ext>
              </a:extLst>
            </p:cNvPr>
            <p:cNvSpPr/>
            <p:nvPr/>
          </p:nvSpPr>
          <p:spPr>
            <a:xfrm>
              <a:off x="7488385" y="4356550"/>
              <a:ext cx="900113" cy="1189038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922978F1-AC65-47D0-93E7-2AE238A22E94}"/>
                </a:ext>
              </a:extLst>
            </p:cNvPr>
            <p:cNvSpPr/>
            <p:nvPr/>
          </p:nvSpPr>
          <p:spPr>
            <a:xfrm flipH="1">
              <a:off x="7020073" y="4356550"/>
              <a:ext cx="468312" cy="6127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4E0273B-634E-4607-8178-0A6AD8B19E0F}"/>
                </a:ext>
              </a:extLst>
            </p:cNvPr>
            <p:cNvSpPr/>
            <p:nvPr/>
          </p:nvSpPr>
          <p:spPr>
            <a:xfrm flipH="1">
              <a:off x="7740798" y="5545588"/>
              <a:ext cx="6477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37FD2AC3-4883-48CD-BB52-89681ED2B132}"/>
                </a:ext>
              </a:extLst>
            </p:cNvPr>
            <p:cNvSpPr/>
            <p:nvPr/>
          </p:nvSpPr>
          <p:spPr>
            <a:xfrm>
              <a:off x="7020073" y="4969326"/>
              <a:ext cx="215900" cy="36036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E4A332E7-0227-41B5-AC6F-E518DC2D0BCF}"/>
                </a:ext>
              </a:extLst>
            </p:cNvPr>
            <p:cNvSpPr/>
            <p:nvPr/>
          </p:nvSpPr>
          <p:spPr>
            <a:xfrm flipH="1" flipV="1">
              <a:off x="7235973" y="5329688"/>
              <a:ext cx="504825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6928F10-8C0F-4CBE-A6E2-C49FEAA7E7D2}"/>
                </a:ext>
              </a:extLst>
            </p:cNvPr>
            <p:cNvSpPr txBox="1"/>
            <p:nvPr/>
          </p:nvSpPr>
          <p:spPr>
            <a:xfrm>
              <a:off x="8169423" y="4126227"/>
              <a:ext cx="438150" cy="36671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i-1</a:t>
              </a: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E709FB87-07F0-4FA0-87D5-02AB9FF06AE8}"/>
                </a:ext>
              </a:extLst>
            </p:cNvPr>
            <p:cNvSpPr txBox="1"/>
            <p:nvPr/>
          </p:nvSpPr>
          <p:spPr>
            <a:xfrm>
              <a:off x="7488385" y="4050512"/>
              <a:ext cx="23756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CEA1747D-D215-4B38-BE3C-8F63E865D8F7}"/>
                </a:ext>
              </a:extLst>
            </p:cNvPr>
            <p:cNvSpPr txBox="1"/>
            <p:nvPr/>
          </p:nvSpPr>
          <p:spPr>
            <a:xfrm>
              <a:off x="8388498" y="5329688"/>
              <a:ext cx="239168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1A8FF4E-5142-4FF6-B690-05358977E1AE}"/>
                </a:ext>
              </a:extLst>
            </p:cNvPr>
            <p:cNvSpPr/>
            <p:nvPr/>
          </p:nvSpPr>
          <p:spPr>
            <a:xfrm>
              <a:off x="7182319" y="4309584"/>
              <a:ext cx="306065" cy="23481"/>
            </a:xfrm>
            <a:prstGeom prst="line">
              <a:avLst/>
            </a:prstGeom>
            <a:ln w="63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1F76FFF-9064-4064-96CB-03E1B0EDF0E8}"/>
                </a:ext>
              </a:extLst>
            </p:cNvPr>
            <p:cNvSpPr txBox="1"/>
            <p:nvPr/>
          </p:nvSpPr>
          <p:spPr>
            <a:xfrm>
              <a:off x="6647839" y="4195925"/>
              <a:ext cx="59503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CN" altLang="en-US" sz="16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断点</a:t>
              </a:r>
              <a:endParaRPr lang="en-US" altLang="zh-CN" sz="1600" dirty="0">
                <a:solidFill>
                  <a:srgbClr val="CC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B221A634-2602-485A-B115-22260D5601D7}"/>
                </a:ext>
              </a:extLst>
            </p:cNvPr>
            <p:cNvSpPr txBox="1"/>
            <p:nvPr/>
          </p:nvSpPr>
          <p:spPr>
            <a:xfrm>
              <a:off x="6613441" y="4766403"/>
              <a:ext cx="470000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i+1</a:t>
              </a:r>
            </a:p>
          </p:txBody>
        </p:sp>
      </p:grpSp>
      <p:sp>
        <p:nvSpPr>
          <p:cNvPr id="25" name="TextBox 20">
            <a:extLst>
              <a:ext uri="{FF2B5EF4-FFF2-40B4-BE49-F238E27FC236}">
                <a16:creationId xmlns:a16="http://schemas.microsoft.com/office/drawing/2014/main" id="{FC912585-16CA-45A8-9253-EAFE59F073F3}"/>
              </a:ext>
            </a:extLst>
          </p:cNvPr>
          <p:cNvSpPr txBox="1"/>
          <p:nvPr/>
        </p:nvSpPr>
        <p:spPr>
          <a:xfrm>
            <a:off x="971600" y="1785667"/>
            <a:ext cx="4104456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第</a:t>
            </a:r>
            <a:r>
              <a:rPr lang="en-US" altLang="zh-CN" sz="1600" dirty="0"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ea typeface="微软雅黑 Light" panose="020B0502040204020203" pitchFamily="34" charset="-122"/>
              </a:rPr>
              <a:t>层子问题规模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循环，控制子问题规模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ea typeface="微软雅黑 Light" panose="020B0502040204020203" pitchFamily="34" charset="-122"/>
              </a:rPr>
              <a:t>r=2,3,…,n,</a:t>
            </a:r>
            <a:r>
              <a:rPr lang="zh-CN" altLang="en-US" sz="1600" dirty="0">
                <a:ea typeface="微软雅黑 Light" panose="020B0502040204020203" pitchFamily="34" charset="-122"/>
              </a:rPr>
              <a:t>自下而上，逐步求解 </a:t>
            </a:r>
            <a:endParaRPr lang="en-US" altLang="zh-CN" sz="1600" dirty="0">
              <a:ea typeface="微软雅黑 Light" panose="020B0502040204020203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71FB1-14BC-4A52-BF82-7C31F3694605}"/>
              </a:ext>
            </a:extLst>
          </p:cNvPr>
          <p:cNvSpPr txBox="1"/>
          <p:nvPr/>
        </p:nvSpPr>
        <p:spPr>
          <a:xfrm>
            <a:off x="0" y="2768022"/>
            <a:ext cx="1475656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 Light" panose="020B0502040204020203" pitchFamily="34" charset="-122"/>
              </a:rPr>
              <a:t>子问题起点</a:t>
            </a:r>
            <a:r>
              <a:rPr lang="en-US" altLang="zh-CN" sz="1600" dirty="0">
                <a:ea typeface="微软雅黑 Light" panose="020B0502040204020203" pitchFamily="34" charset="-122"/>
              </a:rPr>
              <a:t>i</a:t>
            </a:r>
            <a:r>
              <a:rPr lang="zh-CN" altLang="en-US" sz="1600" dirty="0">
                <a:ea typeface="微软雅黑 Light" panose="020B0502040204020203" pitchFamily="34" charset="-122"/>
              </a:rPr>
              <a:t>循环</a:t>
            </a:r>
            <a:r>
              <a:rPr lang="en-US" altLang="zh-CN" sz="1600" dirty="0">
                <a:ea typeface="微软雅黑 Light" panose="020B0502040204020203" pitchFamily="34" charset="-122"/>
              </a:rPr>
              <a:t>, </a:t>
            </a:r>
            <a:r>
              <a:rPr lang="zh-CN" altLang="en-US" sz="1600" dirty="0">
                <a:ea typeface="微软雅黑 Light" panose="020B0502040204020203" pitchFamily="34" charset="-122"/>
              </a:rPr>
              <a:t>规模为</a:t>
            </a:r>
            <a:r>
              <a:rPr lang="en-US" altLang="zh-CN" sz="1600" dirty="0">
                <a:ea typeface="微软雅黑 Light" panose="020B0502040204020203" pitchFamily="34" charset="-122"/>
              </a:rPr>
              <a:t>r</a:t>
            </a:r>
            <a:r>
              <a:rPr lang="zh-CN" altLang="en-US" sz="1600" dirty="0">
                <a:ea typeface="微软雅黑 Light" panose="020B0502040204020203" pitchFamily="34" charset="-122"/>
              </a:rPr>
              <a:t>的多个子问题</a:t>
            </a:r>
            <a:r>
              <a:rPr lang="en-US" altLang="zh-CN" sz="1600" dirty="0">
                <a:ea typeface="微软雅黑 Light" panose="020B0502040204020203" pitchFamily="34" charset="-122"/>
              </a:rPr>
              <a:t>t[i][j]</a:t>
            </a:r>
            <a:r>
              <a:rPr lang="zh-CN" altLang="en-US" sz="1600" dirty="0">
                <a:ea typeface="微软雅黑 Light" panose="020B0502040204020203" pitchFamily="34" charset="-122"/>
              </a:rPr>
              <a:t>求解</a:t>
            </a:r>
            <a:endParaRPr lang="en-US" altLang="zh-CN" sz="1600" dirty="0">
              <a:ea typeface="微软雅黑 Light" panose="020B0502040204020203" pitchFamily="34" charset="-122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6D5A2086-02E5-4DCC-A776-F99EAC355CF0}"/>
              </a:ext>
            </a:extLst>
          </p:cNvPr>
          <p:cNvSpPr txBox="1"/>
          <p:nvPr/>
        </p:nvSpPr>
        <p:spPr>
          <a:xfrm>
            <a:off x="7579211" y="4489964"/>
            <a:ext cx="147027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=P{v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+ </a:t>
            </a:r>
            <a:r>
              <a:rPr lang="en-US" altLang="zh-CN" dirty="0" err="1">
                <a:ea typeface="微软雅黑 Light" panose="020B0502040204020203" pitchFamily="34" charset="-122"/>
              </a:rPr>
              <a:t>trj</a:t>
            </a:r>
            <a:r>
              <a:rPr lang="en-US" altLang="zh-CN" dirty="0">
                <a:ea typeface="微软雅黑 Light" panose="020B0502040204020203" pitchFamily="34" charset="-122"/>
              </a:rPr>
              <a:t>(v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E568B7B-4B83-482E-A2B9-1C279FC43D00}"/>
              </a:ext>
            </a:extLst>
          </p:cNvPr>
          <p:cNvCxnSpPr/>
          <p:nvPr/>
        </p:nvCxnSpPr>
        <p:spPr bwMode="auto">
          <a:xfrm>
            <a:off x="0" y="5678704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9" name="TextBox 26">
            <a:extLst>
              <a:ext uri="{FF2B5EF4-FFF2-40B4-BE49-F238E27FC236}">
                <a16:creationId xmlns:a16="http://schemas.microsoft.com/office/drawing/2014/main" id="{8AF82629-A688-4B2B-BD27-99CEAEB2B3CD}"/>
              </a:ext>
            </a:extLst>
          </p:cNvPr>
          <p:cNvSpPr txBox="1"/>
          <p:nvPr/>
        </p:nvSpPr>
        <p:spPr>
          <a:xfrm>
            <a:off x="7912637" y="4151410"/>
            <a:ext cx="1005403" cy="338554"/>
          </a:xfrm>
          <a:prstGeom prst="rect">
            <a:avLst/>
          </a:prstGeom>
          <a:solidFill>
            <a:srgbClr val="DDDDDD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ea typeface="微软雅黑 Light" panose="020B0502040204020203" pitchFamily="34" charset="-122"/>
              </a:rPr>
              <a:t>一分为二</a:t>
            </a: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5364848D-17E7-446F-9231-0601E74B0D27}"/>
              </a:ext>
            </a:extLst>
          </p:cNvPr>
          <p:cNvSpPr txBox="1"/>
          <p:nvPr/>
        </p:nvSpPr>
        <p:spPr>
          <a:xfrm>
            <a:off x="1080120" y="544910"/>
            <a:ext cx="223224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凸</a:t>
            </a:r>
            <a:r>
              <a:rPr lang="en-US" altLang="zh-CN" dirty="0">
                <a:ea typeface="微软雅黑 Light" panose="020B0502040204020203" pitchFamily="34" charset="-122"/>
              </a:rPr>
              <a:t>n+1</a:t>
            </a:r>
            <a:r>
              <a:rPr lang="zh-CN" altLang="en-US" dirty="0">
                <a:ea typeface="微软雅黑 Light" panose="020B0502040204020203" pitchFamily="34" charset="-122"/>
              </a:rPr>
              <a:t>条边的多边形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algn="ctr"/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0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n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3100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4FF941-F01D-425D-B743-A39DB0CA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2018C4-393F-4120-8900-31F42DFA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F1D498-F5C8-4D96-A45E-45385383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4110FCD-B3EC-4502-8474-F4475EEFF371}"/>
              </a:ext>
            </a:extLst>
          </p:cNvPr>
          <p:cNvSpPr/>
          <p:nvPr/>
        </p:nvSpPr>
        <p:spPr>
          <a:xfrm>
            <a:off x="309114" y="-373753"/>
            <a:ext cx="8424862" cy="7109639"/>
          </a:xfrm>
          <a:prstGeom prst="rect">
            <a:avLst/>
          </a:prstGeom>
          <a:noFill/>
          <a:ln w="6350">
            <a:noFill/>
          </a:ln>
        </p:spPr>
        <p:txBody>
          <a:bodyPr anchor="ctr">
            <a:spAutoFit/>
          </a:bodyPr>
          <a:lstStyle/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{      …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int</a:t>
            </a:r>
            <a:r>
              <a:rPr lang="en-US" altLang="zh-CN" sz="2400" dirty="0">
                <a:ea typeface="微软雅黑 Light" panose="020B0502040204020203" pitchFamily="34" charset="-122"/>
              </a:rPr>
              <a:t>  i = 1; i &lt;= n; i++)   t[i][i] = 0;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for 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int</a:t>
            </a:r>
            <a:r>
              <a:rPr lang="en-US" altLang="zh-CN" sz="2400" dirty="0">
                <a:ea typeface="微软雅黑 Light" panose="020B0502040204020203" pitchFamily="34" charset="-122"/>
              </a:rPr>
              <a:t>  r = 2; r &lt;= n; r++)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for (int 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i </a:t>
            </a:r>
            <a:r>
              <a:rPr lang="en-US" altLang="zh-CN" sz="2400" dirty="0">
                <a:ea typeface="微软雅黑 Light" panose="020B0502040204020203" pitchFamily="34" charset="-122"/>
              </a:rPr>
              <a:t>= 1; i &lt;= n-r+1; i++) 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int</a:t>
            </a:r>
            <a:r>
              <a:rPr lang="en-US" altLang="zh-CN" sz="2400" dirty="0">
                <a:solidFill>
                  <a:srgbClr val="FF3300"/>
                </a:solidFill>
                <a:ea typeface="微软雅黑 Light" panose="020B0502040204020203" pitchFamily="34" charset="-122"/>
              </a:rPr>
              <a:t> j</a:t>
            </a:r>
            <a:r>
              <a:rPr lang="en-US" altLang="zh-CN" sz="2400" dirty="0">
                <a:ea typeface="微软雅黑 Light" panose="020B0502040204020203" pitchFamily="34" charset="-122"/>
              </a:rPr>
              <a:t>= i + r – 1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t[i][j] = t[i+1][j] + w(i-1, i, j)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s[i][j] =i;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</a:t>
            </a:r>
          </a:p>
          <a:p>
            <a:pPr lvl="0" eaLnBrk="1" hangingPunct="1"/>
            <a:endParaRPr lang="en-US" altLang="zh-CN" sz="2400" dirty="0">
              <a:ea typeface="微软雅黑 Light" panose="020B0502040204020203" pitchFamily="34" charset="-122"/>
            </a:endParaRP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for (int k =i+1; k &lt;i+r-1; k++) 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{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int</a:t>
            </a:r>
            <a:r>
              <a:rPr lang="en-US" altLang="zh-CN" sz="2400" dirty="0">
                <a:ea typeface="微软雅黑 Light" panose="020B0502040204020203" pitchFamily="34" charset="-122"/>
              </a:rPr>
              <a:t> u=t[i][k] + t[k+1][j] + W(i-1,k,j);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          if (u&lt;t[i][j]) {t[i][j]) =u; s[i][j]) =k;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        }</a:t>
            </a:r>
          </a:p>
          <a:p>
            <a:pPr lvl="0" eaLnBrk="1" hangingPunct="1"/>
            <a:r>
              <a:rPr lang="en-US" altLang="zh-CN" sz="2400" dirty="0">
                <a:ea typeface="微软雅黑 Light" panose="020B0502040204020203" pitchFamily="34" charset="-122"/>
              </a:rPr>
              <a:t>}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7E21C95-C36A-4801-9585-1CDA008BC7BE}"/>
              </a:ext>
            </a:extLst>
          </p:cNvPr>
          <p:cNvSpPr txBox="1"/>
          <p:nvPr/>
        </p:nvSpPr>
        <p:spPr>
          <a:xfrm>
            <a:off x="-36512" y="2318201"/>
            <a:ext cx="2160240" cy="92333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Step2.1 </a:t>
            </a:r>
            <a:r>
              <a:rPr lang="zh-CN" altLang="en-US" dirty="0">
                <a:ea typeface="微软雅黑 Light" panose="020B0502040204020203" pitchFamily="34" charset="-122"/>
              </a:rPr>
              <a:t>选取第</a:t>
            </a:r>
            <a:r>
              <a:rPr lang="en-US" altLang="zh-CN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个断点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，一分为二，计算</a:t>
            </a:r>
            <a:r>
              <a:rPr lang="en-US" altLang="zh-CN" dirty="0">
                <a:ea typeface="微软雅黑 Light" panose="020B0502040204020203" pitchFamily="34" charset="-122"/>
              </a:rPr>
              <a:t>t[i][j]</a:t>
            </a:r>
            <a:r>
              <a:rPr lang="zh-CN" altLang="en-US" dirty="0">
                <a:ea typeface="微软雅黑 Light" panose="020B0502040204020203" pitchFamily="34" charset="-122"/>
              </a:rPr>
              <a:t>初值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10D41E6F-5D76-4A03-A987-8A8EA137E887}"/>
              </a:ext>
            </a:extLst>
          </p:cNvPr>
          <p:cNvSpPr txBox="1"/>
          <p:nvPr/>
        </p:nvSpPr>
        <p:spPr>
          <a:xfrm>
            <a:off x="-18950" y="4120597"/>
            <a:ext cx="2160240" cy="147732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Step2.2 </a:t>
            </a:r>
            <a:r>
              <a:rPr lang="zh-CN" altLang="en-US" dirty="0">
                <a:ea typeface="微软雅黑 Light" panose="020B0502040204020203" pitchFamily="34" charset="-122"/>
              </a:rPr>
              <a:t>依次考察后续断点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,…, 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j-2</a:t>
            </a:r>
            <a:r>
              <a:rPr lang="zh-CN" altLang="en-US" dirty="0">
                <a:ea typeface="微软雅黑 Light" panose="020B0502040204020203" pitchFamily="34" charset="-122"/>
              </a:rPr>
              <a:t>，一分为三，或</a:t>
            </a:r>
            <a:r>
              <a:rPr lang="zh-CN" altLang="en-US" b="1" dirty="0">
                <a:solidFill>
                  <a:srgbClr val="C00000"/>
                </a:solidFill>
                <a:ea typeface="微软雅黑 Light" panose="020B0502040204020203" pitchFamily="34" charset="-122"/>
              </a:rPr>
              <a:t>一分为二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: </a:t>
            </a:r>
            <a:r>
              <a:rPr lang="en-US" altLang="zh-CN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solidFill>
                  <a:srgbClr val="C00000"/>
                </a:solidFill>
                <a:ea typeface="微软雅黑 Light" panose="020B0502040204020203" pitchFamily="34" charset="-122"/>
              </a:rPr>
              <a:t>k</a:t>
            </a:r>
            <a:r>
              <a:rPr lang="en-US" altLang="zh-CN" dirty="0">
                <a:solidFill>
                  <a:srgbClr val="C00000"/>
                </a:solidFill>
                <a:ea typeface="微软雅黑 Light" panose="020B0502040204020203" pitchFamily="34" charset="-122"/>
              </a:rPr>
              <a:t>=v</a:t>
            </a:r>
            <a:r>
              <a:rPr lang="en-US" altLang="zh-CN" baseline="-25000" dirty="0">
                <a:solidFill>
                  <a:srgbClr val="C00000"/>
                </a:solidFill>
                <a:ea typeface="微软雅黑 Light" panose="020B0502040204020203" pitchFamily="34" charset="-122"/>
              </a:rPr>
              <a:t>j-1</a:t>
            </a:r>
            <a:r>
              <a:rPr lang="zh-CN" altLang="en-US" dirty="0">
                <a:ea typeface="微软雅黑 Light" panose="020B0502040204020203" pitchFamily="34" charset="-122"/>
              </a:rPr>
              <a:t>，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zh-CN" altLang="en-US" dirty="0">
                <a:ea typeface="微软雅黑 Light" panose="020B0502040204020203" pitchFamily="34" charset="-122"/>
              </a:rPr>
              <a:t>计算最优</a:t>
            </a:r>
            <a:r>
              <a:rPr lang="en-US" altLang="zh-CN" dirty="0">
                <a:ea typeface="微软雅黑 Light" panose="020B0502040204020203" pitchFamily="34" charset="-122"/>
              </a:rPr>
              <a:t>t[i][j]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395A281-8470-4603-A896-859313AE7C8F}"/>
              </a:ext>
            </a:extLst>
          </p:cNvPr>
          <p:cNvGrpSpPr/>
          <p:nvPr/>
        </p:nvGrpSpPr>
        <p:grpSpPr>
          <a:xfrm>
            <a:off x="6818021" y="3639040"/>
            <a:ext cx="2296431" cy="1648508"/>
            <a:chOff x="6789940" y="4336570"/>
            <a:chExt cx="2296431" cy="1648508"/>
          </a:xfrm>
        </p:grpSpPr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D92ACBE2-A96E-4518-B0E9-17577E667FA3}"/>
                </a:ext>
              </a:extLst>
            </p:cNvPr>
            <p:cNvSpPr/>
            <p:nvPr/>
          </p:nvSpPr>
          <p:spPr>
            <a:xfrm flipH="1" flipV="1">
              <a:off x="7852512" y="4642608"/>
              <a:ext cx="828030" cy="122311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2F64DEFA-1D39-466D-B9D2-A688253BD073}"/>
                </a:ext>
              </a:extLst>
            </p:cNvPr>
            <p:cNvSpPr/>
            <p:nvPr/>
          </p:nvSpPr>
          <p:spPr>
            <a:xfrm>
              <a:off x="8680543" y="4764919"/>
              <a:ext cx="72082" cy="1066727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 w="med" len="med"/>
              <a:tailEnd type="oval" w="med" len="med"/>
            </a:ln>
          </p:spPr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8EA34661-7603-4825-982A-F29A09728201}"/>
                </a:ext>
              </a:extLst>
            </p:cNvPr>
            <p:cNvSpPr/>
            <p:nvPr/>
          </p:nvSpPr>
          <p:spPr>
            <a:xfrm flipV="1">
              <a:off x="7395245" y="4781617"/>
              <a:ext cx="1285298" cy="473767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637054DE-AF68-44C0-8C43-A70E8E7B676C}"/>
                </a:ext>
              </a:extLst>
            </p:cNvPr>
            <p:cNvSpPr/>
            <p:nvPr/>
          </p:nvSpPr>
          <p:spPr>
            <a:xfrm flipH="1">
              <a:off x="7384200" y="4642608"/>
              <a:ext cx="468312" cy="612776"/>
            </a:xfrm>
            <a:prstGeom prst="line">
              <a:avLst/>
            </a:prstGeom>
            <a:ln w="635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4FF398F-358F-41D8-9A08-9911B6A722B5}"/>
                </a:ext>
              </a:extLst>
            </p:cNvPr>
            <p:cNvSpPr/>
            <p:nvPr/>
          </p:nvSpPr>
          <p:spPr>
            <a:xfrm flipH="1">
              <a:off x="8104925" y="5831646"/>
              <a:ext cx="647700" cy="0"/>
            </a:xfrm>
            <a:prstGeom prst="line">
              <a:avLst/>
            </a:prstGeom>
            <a:ln w="12700" cap="flat" cmpd="sng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68B6FBA9-B4C2-48AC-91C8-0A5E81352DD2}"/>
                </a:ext>
              </a:extLst>
            </p:cNvPr>
            <p:cNvSpPr/>
            <p:nvPr/>
          </p:nvSpPr>
          <p:spPr>
            <a:xfrm>
              <a:off x="7384200" y="5255384"/>
              <a:ext cx="215900" cy="360362"/>
            </a:xfrm>
            <a:prstGeom prst="line">
              <a:avLst/>
            </a:prstGeom>
            <a:ln w="12700" cap="flat" cmpd="sng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F1A8EA86-E773-4FA0-8A71-6F6C3944FEA7}"/>
                </a:ext>
              </a:extLst>
            </p:cNvPr>
            <p:cNvSpPr/>
            <p:nvPr/>
          </p:nvSpPr>
          <p:spPr>
            <a:xfrm flipH="1" flipV="1">
              <a:off x="7600100" y="5615746"/>
              <a:ext cx="504825" cy="215900"/>
            </a:xfrm>
            <a:prstGeom prst="line">
              <a:avLst/>
            </a:prstGeom>
            <a:ln w="12700" cap="flat" cmpd="sng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6628EF45-5698-4078-A4F9-22AF81A091D4}"/>
                </a:ext>
              </a:extLst>
            </p:cNvPr>
            <p:cNvSpPr txBox="1"/>
            <p:nvPr/>
          </p:nvSpPr>
          <p:spPr>
            <a:xfrm>
              <a:off x="8533550" y="4412285"/>
              <a:ext cx="449162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i-1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3723CDA4-502A-4808-A0EF-30040D9ADD98}"/>
                </a:ext>
              </a:extLst>
            </p:cNvPr>
            <p:cNvSpPr txBox="1"/>
            <p:nvPr/>
          </p:nvSpPr>
          <p:spPr>
            <a:xfrm>
              <a:off x="7852512" y="4336570"/>
              <a:ext cx="33374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D327935C-E51E-4B4E-883A-20DA11455C7F}"/>
                </a:ext>
              </a:extLst>
            </p:cNvPr>
            <p:cNvSpPr txBox="1"/>
            <p:nvPr/>
          </p:nvSpPr>
          <p:spPr>
            <a:xfrm>
              <a:off x="8752625" y="5615746"/>
              <a:ext cx="33374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 err="1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 err="1">
                  <a:ea typeface="微软雅黑 Light" panose="020B0502040204020203" pitchFamily="34" charset="-122"/>
                </a:rPr>
                <a:t>j</a:t>
              </a:r>
              <a:endParaRPr lang="en-US" altLang="zh-CN" baseline="-25000" dirty="0">
                <a:ea typeface="微软雅黑 Light" panose="020B0502040204020203" pitchFamily="34" charset="-122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2BA69855-A138-471E-8821-3435998BEA06}"/>
                </a:ext>
              </a:extLst>
            </p:cNvPr>
            <p:cNvSpPr/>
            <p:nvPr/>
          </p:nvSpPr>
          <p:spPr>
            <a:xfrm>
              <a:off x="7199330" y="4890422"/>
              <a:ext cx="184871" cy="364961"/>
            </a:xfrm>
            <a:prstGeom prst="line">
              <a:avLst/>
            </a:prstGeom>
            <a:ln w="63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BCC54C27-A837-4C77-8A5D-917F4EE4BF06}"/>
                </a:ext>
              </a:extLst>
            </p:cNvPr>
            <p:cNvSpPr txBox="1"/>
            <p:nvPr/>
          </p:nvSpPr>
          <p:spPr>
            <a:xfrm>
              <a:off x="6789940" y="4615711"/>
              <a:ext cx="76655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断点</a:t>
              </a:r>
              <a:r>
                <a:rPr lang="en-US" altLang="zh-CN" sz="16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ea typeface="微软雅黑 Light" panose="020B0502040204020203" pitchFamily="34" charset="-122"/>
                </a:rPr>
                <a:t>v</a:t>
              </a:r>
              <a:r>
                <a:rPr lang="en-US" altLang="zh-CN" sz="1600" baseline="-25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ea typeface="微软雅黑 Light" panose="020B0502040204020203" pitchFamily="34" charset="-122"/>
                </a:rPr>
                <a:t>k</a:t>
              </a:r>
              <a:endParaRPr lang="en-US" altLang="zh-CN" sz="1600" baseline="-25000" dirty="0">
                <a:solidFill>
                  <a:schemeClr val="accent6">
                    <a:lumMod val="60000"/>
                    <a:lumOff val="40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5CD6A7EC-1049-4AC4-9B22-4F415E5DE729}"/>
                </a:ext>
              </a:extLst>
            </p:cNvPr>
            <p:cNvSpPr txBox="1"/>
            <p:nvPr/>
          </p:nvSpPr>
          <p:spPr>
            <a:xfrm>
              <a:off x="6937879" y="5082147"/>
              <a:ext cx="479618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i+1</a:t>
              </a: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D9F30284-2A86-47B6-AD9B-736BABEAD223}"/>
                </a:ext>
              </a:extLst>
            </p:cNvPr>
            <p:cNvSpPr/>
            <p:nvPr/>
          </p:nvSpPr>
          <p:spPr>
            <a:xfrm>
              <a:off x="7395244" y="5255384"/>
              <a:ext cx="1357381" cy="576261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012A0D-6137-486A-A564-E98A8237311D}"/>
              </a:ext>
            </a:extLst>
          </p:cNvPr>
          <p:cNvGrpSpPr/>
          <p:nvPr/>
        </p:nvGrpSpPr>
        <p:grpSpPr>
          <a:xfrm>
            <a:off x="6339410" y="5083617"/>
            <a:ext cx="2330115" cy="1767178"/>
            <a:chOff x="6226641" y="5102882"/>
            <a:chExt cx="2330115" cy="1767178"/>
          </a:xfrm>
        </p:grpSpPr>
        <p:sp>
          <p:nvSpPr>
            <p:cNvPr id="25" name="Line 10">
              <a:extLst>
                <a:ext uri="{FF2B5EF4-FFF2-40B4-BE49-F238E27FC236}">
                  <a16:creationId xmlns:a16="http://schemas.microsoft.com/office/drawing/2014/main" id="{E8AD3627-D3D5-4D7C-890F-2420E0264368}"/>
                </a:ext>
              </a:extLst>
            </p:cNvPr>
            <p:cNvSpPr/>
            <p:nvPr/>
          </p:nvSpPr>
          <p:spPr>
            <a:xfrm flipH="1" flipV="1">
              <a:off x="7322897" y="5408920"/>
              <a:ext cx="828030" cy="12231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6" name="Line 11">
              <a:extLst>
                <a:ext uri="{FF2B5EF4-FFF2-40B4-BE49-F238E27FC236}">
                  <a16:creationId xmlns:a16="http://schemas.microsoft.com/office/drawing/2014/main" id="{57466F44-5622-4E5F-86F8-AD261CDED5D6}"/>
                </a:ext>
              </a:extLst>
            </p:cNvPr>
            <p:cNvSpPr/>
            <p:nvPr/>
          </p:nvSpPr>
          <p:spPr>
            <a:xfrm>
              <a:off x="8150928" y="5531231"/>
              <a:ext cx="72082" cy="1066727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 w="med" len="med"/>
              <a:tailEnd type="oval" w="med" len="med"/>
            </a:ln>
          </p:spPr>
        </p:sp>
        <p:sp>
          <p:nvSpPr>
            <p:cNvPr id="27" name="Line 12">
              <a:extLst>
                <a:ext uri="{FF2B5EF4-FFF2-40B4-BE49-F238E27FC236}">
                  <a16:creationId xmlns:a16="http://schemas.microsoft.com/office/drawing/2014/main" id="{A3C66FCA-1F40-4501-9F79-678CAB2C7272}"/>
                </a:ext>
              </a:extLst>
            </p:cNvPr>
            <p:cNvSpPr/>
            <p:nvPr/>
          </p:nvSpPr>
          <p:spPr>
            <a:xfrm flipV="1">
              <a:off x="7579930" y="5547928"/>
              <a:ext cx="570997" cy="1050029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A4AD70D9-A453-47E4-A5E1-B343219392B9}"/>
                </a:ext>
              </a:extLst>
            </p:cNvPr>
            <p:cNvSpPr/>
            <p:nvPr/>
          </p:nvSpPr>
          <p:spPr>
            <a:xfrm flipH="1">
              <a:off x="6854585" y="5408920"/>
              <a:ext cx="468312" cy="6127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A3726E73-0FCB-4E69-9C67-A3234CB4BC6A}"/>
                </a:ext>
              </a:extLst>
            </p:cNvPr>
            <p:cNvSpPr/>
            <p:nvPr/>
          </p:nvSpPr>
          <p:spPr>
            <a:xfrm flipH="1">
              <a:off x="7579930" y="6597958"/>
              <a:ext cx="643080" cy="0"/>
            </a:xfrm>
            <a:prstGeom prst="line">
              <a:avLst/>
            </a:prstGeom>
            <a:ln w="28575" cap="flat" cmpd="sng">
              <a:solidFill>
                <a:srgbClr val="99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17A0C75C-3D7A-479D-958B-C10249F2C0E5}"/>
                </a:ext>
              </a:extLst>
            </p:cNvPr>
            <p:cNvSpPr/>
            <p:nvPr/>
          </p:nvSpPr>
          <p:spPr>
            <a:xfrm>
              <a:off x="6854585" y="6021696"/>
              <a:ext cx="215900" cy="36036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536DC914-C7CB-42AA-B46F-07B2A97D3E93}"/>
                </a:ext>
              </a:extLst>
            </p:cNvPr>
            <p:cNvSpPr/>
            <p:nvPr/>
          </p:nvSpPr>
          <p:spPr>
            <a:xfrm flipH="1" flipV="1">
              <a:off x="7070485" y="6382058"/>
              <a:ext cx="504825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32" name="Text Box 17">
              <a:extLst>
                <a:ext uri="{FF2B5EF4-FFF2-40B4-BE49-F238E27FC236}">
                  <a16:creationId xmlns:a16="http://schemas.microsoft.com/office/drawing/2014/main" id="{6DDAF63D-7030-4D0C-8133-12884FE05234}"/>
                </a:ext>
              </a:extLst>
            </p:cNvPr>
            <p:cNvSpPr txBox="1"/>
            <p:nvPr/>
          </p:nvSpPr>
          <p:spPr>
            <a:xfrm>
              <a:off x="8003935" y="5178597"/>
              <a:ext cx="449162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i-1</a:t>
              </a:r>
            </a:p>
          </p:txBody>
        </p:sp>
        <p:sp>
          <p:nvSpPr>
            <p:cNvPr id="33" name="Text Box 18">
              <a:extLst>
                <a:ext uri="{FF2B5EF4-FFF2-40B4-BE49-F238E27FC236}">
                  <a16:creationId xmlns:a16="http://schemas.microsoft.com/office/drawing/2014/main" id="{7C48CA73-1046-4259-9FC3-A342BEDEC16F}"/>
                </a:ext>
              </a:extLst>
            </p:cNvPr>
            <p:cNvSpPr txBox="1"/>
            <p:nvPr/>
          </p:nvSpPr>
          <p:spPr>
            <a:xfrm>
              <a:off x="7322897" y="5102882"/>
              <a:ext cx="33374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34" name="Text Box 19">
              <a:extLst>
                <a:ext uri="{FF2B5EF4-FFF2-40B4-BE49-F238E27FC236}">
                  <a16:creationId xmlns:a16="http://schemas.microsoft.com/office/drawing/2014/main" id="{CC34F3BB-BDF2-48F3-8B9B-65E3AC8D61F5}"/>
                </a:ext>
              </a:extLst>
            </p:cNvPr>
            <p:cNvSpPr txBox="1"/>
            <p:nvPr/>
          </p:nvSpPr>
          <p:spPr>
            <a:xfrm>
              <a:off x="8223010" y="6382058"/>
              <a:ext cx="33374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 err="1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 err="1">
                  <a:ea typeface="微软雅黑 Light" panose="020B0502040204020203" pitchFamily="34" charset="-122"/>
                </a:rPr>
                <a:t>j</a:t>
              </a:r>
              <a:endParaRPr lang="en-US" altLang="zh-CN" baseline="-25000" dirty="0">
                <a:ea typeface="微软雅黑 Light" panose="020B0502040204020203" pitchFamily="34" charset="-122"/>
              </a:endParaRPr>
            </a:p>
          </p:txBody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id="{4CF32E83-27C7-4E8A-8DAD-326ABDB939B4}"/>
                </a:ext>
              </a:extLst>
            </p:cNvPr>
            <p:cNvSpPr/>
            <p:nvPr/>
          </p:nvSpPr>
          <p:spPr>
            <a:xfrm flipV="1">
              <a:off x="6926236" y="6597958"/>
              <a:ext cx="635185" cy="77586"/>
            </a:xfrm>
            <a:prstGeom prst="line">
              <a:avLst/>
            </a:prstGeom>
            <a:ln w="63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" name="Text Box 21">
              <a:extLst>
                <a:ext uri="{FF2B5EF4-FFF2-40B4-BE49-F238E27FC236}">
                  <a16:creationId xmlns:a16="http://schemas.microsoft.com/office/drawing/2014/main" id="{75B0672F-0501-4FAF-AADD-1E355277019A}"/>
                </a:ext>
              </a:extLst>
            </p:cNvPr>
            <p:cNvSpPr txBox="1"/>
            <p:nvPr/>
          </p:nvSpPr>
          <p:spPr>
            <a:xfrm>
              <a:off x="6226641" y="6459104"/>
              <a:ext cx="766557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断点</a:t>
              </a:r>
              <a:r>
                <a:rPr lang="en-US" altLang="zh-CN" sz="1600" dirty="0" err="1">
                  <a:solidFill>
                    <a:srgbClr val="CC0000"/>
                  </a:solidFill>
                  <a:ea typeface="微软雅黑 Light" panose="020B0502040204020203" pitchFamily="34" charset="-122"/>
                </a:rPr>
                <a:t>v</a:t>
              </a:r>
              <a:r>
                <a:rPr lang="en-US" altLang="zh-CN" sz="1600" baseline="-25000" dirty="0" err="1">
                  <a:solidFill>
                    <a:srgbClr val="CC0000"/>
                  </a:solidFill>
                  <a:ea typeface="微软雅黑 Light" panose="020B0502040204020203" pitchFamily="34" charset="-122"/>
                </a:rPr>
                <a:t>k</a:t>
              </a:r>
              <a:endParaRPr lang="en-US" altLang="zh-CN" sz="1600" baseline="-25000" dirty="0">
                <a:solidFill>
                  <a:srgbClr val="CC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DF525611-FB82-42B6-A6BF-419248EA0700}"/>
                </a:ext>
              </a:extLst>
            </p:cNvPr>
            <p:cNvSpPr txBox="1"/>
            <p:nvPr/>
          </p:nvSpPr>
          <p:spPr>
            <a:xfrm>
              <a:off x="6408264" y="5848459"/>
              <a:ext cx="479618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i+1</a:t>
              </a: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6A74DFF5-4E38-4207-965C-D91983E8DE5B}"/>
                </a:ext>
              </a:extLst>
            </p:cNvPr>
            <p:cNvSpPr txBox="1"/>
            <p:nvPr/>
          </p:nvSpPr>
          <p:spPr>
            <a:xfrm>
              <a:off x="7412282" y="6500728"/>
              <a:ext cx="450764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v</a:t>
              </a:r>
              <a:r>
                <a:rPr lang="en-US" altLang="zh-CN" baseline="-25000" dirty="0">
                  <a:ea typeface="微软雅黑 Light" panose="020B0502040204020203" pitchFamily="34" charset="-122"/>
                </a:rPr>
                <a:t>j-1</a:t>
              </a:r>
            </a:p>
          </p:txBody>
        </p:sp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id="{5A4BEE53-9704-43B6-8877-2C0215A9505E}"/>
              </a:ext>
            </a:extLst>
          </p:cNvPr>
          <p:cNvSpPr txBox="1"/>
          <p:nvPr/>
        </p:nvSpPr>
        <p:spPr>
          <a:xfrm>
            <a:off x="3023828" y="5934670"/>
            <a:ext cx="325781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当</a:t>
            </a:r>
            <a:r>
              <a:rPr lang="en-US" altLang="zh-CN" dirty="0">
                <a:ea typeface="微软雅黑 Light" panose="020B0502040204020203" pitchFamily="34" charset="-122"/>
              </a:rPr>
              <a:t>k=i+r-1-1=j-1</a:t>
            </a:r>
            <a:r>
              <a:rPr lang="zh-CN" altLang="en-US" dirty="0">
                <a:ea typeface="微软雅黑 Light" panose="020B0502040204020203" pitchFamily="34" charset="-122"/>
              </a:rPr>
              <a:t>时，一分为二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en-US" altLang="zh-CN" dirty="0">
                <a:ea typeface="微软雅黑 Light" panose="020B0502040204020203" pitchFamily="34" charset="-122"/>
              </a:rPr>
              <a:t>u=t[i][j-1]+</a:t>
            </a:r>
            <a:r>
              <a:rPr lang="en-US" altLang="zh-CN" b="1" dirty="0">
                <a:solidFill>
                  <a:srgbClr val="9900FF"/>
                </a:solidFill>
                <a:ea typeface="微软雅黑 Light" panose="020B0502040204020203" pitchFamily="34" charset="-122"/>
              </a:rPr>
              <a:t>t[j][j]</a:t>
            </a:r>
            <a:r>
              <a:rPr lang="en-US" altLang="zh-CN" dirty="0">
                <a:ea typeface="微软雅黑 Light" panose="020B0502040204020203" pitchFamily="34" charset="-122"/>
              </a:rPr>
              <a:t>+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w(i-1,j-1,j)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  =t[i][j-1]+</a:t>
            </a:r>
            <a:r>
              <a:rPr lang="en-US" altLang="zh-CN" b="1" dirty="0">
                <a:solidFill>
                  <a:srgbClr val="9900FF"/>
                </a:solidFill>
                <a:ea typeface="微软雅黑 Light" panose="020B0502040204020203" pitchFamily="34" charset="-122"/>
              </a:rPr>
              <a:t>0</a:t>
            </a:r>
            <a:r>
              <a:rPr lang="en-US" altLang="zh-CN" dirty="0">
                <a:ea typeface="微软雅黑 Light" panose="020B0502040204020203" pitchFamily="34" charset="-122"/>
              </a:rPr>
              <a:t>+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</a:rPr>
              <a:t>w(i-1,j-1,j)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EA54D24-B78E-4188-8C7B-4AB7495A419B}"/>
              </a:ext>
            </a:extLst>
          </p:cNvPr>
          <p:cNvCxnSpPr>
            <a:stCxn id="39" idx="3"/>
          </p:cNvCxnSpPr>
          <p:nvPr/>
        </p:nvCxnSpPr>
        <p:spPr bwMode="auto">
          <a:xfrm flipV="1">
            <a:off x="6281646" y="6289473"/>
            <a:ext cx="310354" cy="10686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41" name="TextBox 11">
            <a:extLst>
              <a:ext uri="{FF2B5EF4-FFF2-40B4-BE49-F238E27FC236}">
                <a16:creationId xmlns:a16="http://schemas.microsoft.com/office/drawing/2014/main" id="{A342BC3C-49AD-47F4-969A-0E0C8DB2F888}"/>
              </a:ext>
            </a:extLst>
          </p:cNvPr>
          <p:cNvSpPr txBox="1"/>
          <p:nvPr/>
        </p:nvSpPr>
        <p:spPr>
          <a:xfrm>
            <a:off x="1187331" y="5980192"/>
            <a:ext cx="1800493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 Light" panose="020B0502040204020203" pitchFamily="34" charset="-122"/>
              </a:rPr>
              <a:t>找到更好的划分结果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EE6816-7C9A-4105-84F8-A3A0A25EF89F}"/>
              </a:ext>
            </a:extLst>
          </p:cNvPr>
          <p:cNvCxnSpPr/>
          <p:nvPr/>
        </p:nvCxnSpPr>
        <p:spPr bwMode="auto">
          <a:xfrm>
            <a:off x="2411760" y="5597925"/>
            <a:ext cx="12241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4D33879-3C75-4779-9177-8BA9777F2FAC}"/>
              </a:ext>
            </a:extLst>
          </p:cNvPr>
          <p:cNvCxnSpPr>
            <a:stCxn id="41" idx="0"/>
          </p:cNvCxnSpPr>
          <p:nvPr/>
        </p:nvCxnSpPr>
        <p:spPr bwMode="auto">
          <a:xfrm flipV="1">
            <a:off x="2087578" y="5597924"/>
            <a:ext cx="755937" cy="38226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</p:spPr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108D333A-9DFF-4ABF-8920-87C2FE88F964}"/>
              </a:ext>
            </a:extLst>
          </p:cNvPr>
          <p:cNvSpPr txBox="1"/>
          <p:nvPr/>
        </p:nvSpPr>
        <p:spPr>
          <a:xfrm>
            <a:off x="2339752" y="3535822"/>
            <a:ext cx="3347864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//</a:t>
            </a:r>
            <a:r>
              <a:rPr lang="zh-CN" altLang="en-US" sz="1600" dirty="0">
                <a:ea typeface="微软雅黑 Light" panose="020B0502040204020203" pitchFamily="34" charset="-122"/>
              </a:rPr>
              <a:t>断点</a:t>
            </a:r>
            <a:r>
              <a:rPr lang="en-US" altLang="zh-CN" sz="1600" dirty="0">
                <a:ea typeface="微软雅黑 Light" panose="020B0502040204020203" pitchFamily="34" charset="-122"/>
              </a:rPr>
              <a:t>k</a:t>
            </a:r>
            <a:r>
              <a:rPr lang="zh-CN" altLang="en-US" sz="1600" dirty="0">
                <a:ea typeface="微软雅黑 Light" panose="020B0502040204020203" pitchFamily="34" charset="-122"/>
              </a:rPr>
              <a:t>循环，根据递归式，求解子问题的优化目标</a:t>
            </a:r>
            <a:r>
              <a:rPr lang="en-US" altLang="zh-CN" sz="1600" dirty="0">
                <a:ea typeface="微软雅黑 Light" panose="020B0502040204020203" pitchFamily="34" charset="-122"/>
              </a:rPr>
              <a:t>t[i][j]</a:t>
            </a:r>
            <a:r>
              <a:rPr lang="zh-CN" altLang="en-US" sz="1600" dirty="0">
                <a:ea typeface="微软雅黑 Light" panose="020B0502040204020203" pitchFamily="34" charset="-122"/>
              </a:rPr>
              <a:t>，</a:t>
            </a:r>
            <a:endParaRPr lang="en-US" altLang="zh-CN" sz="1600" dirty="0"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B50DECC-FBCF-4A0D-8CAA-8834A6221617}"/>
              </a:ext>
            </a:extLst>
          </p:cNvPr>
          <p:cNvCxnSpPr/>
          <p:nvPr/>
        </p:nvCxnSpPr>
        <p:spPr bwMode="auto">
          <a:xfrm>
            <a:off x="-58494" y="3537626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6" name="TextBox 71">
            <a:extLst>
              <a:ext uri="{FF2B5EF4-FFF2-40B4-BE49-F238E27FC236}">
                <a16:creationId xmlns:a16="http://schemas.microsoft.com/office/drawing/2014/main" id="{B7CFD385-2391-4707-8BBC-C8BC69EA4526}"/>
              </a:ext>
            </a:extLst>
          </p:cNvPr>
          <p:cNvSpPr txBox="1"/>
          <p:nvPr/>
        </p:nvSpPr>
        <p:spPr>
          <a:xfrm>
            <a:off x="8477681" y="5789059"/>
            <a:ext cx="669574" cy="584775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 Light" panose="020B0502040204020203" pitchFamily="34" charset="-122"/>
              </a:rPr>
              <a:t>一分为二</a:t>
            </a:r>
          </a:p>
        </p:txBody>
      </p:sp>
      <p:sp>
        <p:nvSpPr>
          <p:cNvPr id="47" name="TextBox 72">
            <a:extLst>
              <a:ext uri="{FF2B5EF4-FFF2-40B4-BE49-F238E27FC236}">
                <a16:creationId xmlns:a16="http://schemas.microsoft.com/office/drawing/2014/main" id="{2C956389-5F95-4FCC-A999-BF4432F87540}"/>
              </a:ext>
            </a:extLst>
          </p:cNvPr>
          <p:cNvSpPr txBox="1"/>
          <p:nvPr/>
        </p:nvSpPr>
        <p:spPr>
          <a:xfrm>
            <a:off x="6217964" y="4174017"/>
            <a:ext cx="669574" cy="584775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 Light" panose="020B0502040204020203" pitchFamily="34" charset="-122"/>
              </a:rPr>
              <a:t>一份为三</a:t>
            </a:r>
          </a:p>
        </p:txBody>
      </p:sp>
      <p:sp>
        <p:nvSpPr>
          <p:cNvPr id="48" name="TextBox 73">
            <a:extLst>
              <a:ext uri="{FF2B5EF4-FFF2-40B4-BE49-F238E27FC236}">
                <a16:creationId xmlns:a16="http://schemas.microsoft.com/office/drawing/2014/main" id="{245EF3AC-5953-4B0E-893E-8EFCDA721852}"/>
              </a:ext>
            </a:extLst>
          </p:cNvPr>
          <p:cNvSpPr txBox="1"/>
          <p:nvPr/>
        </p:nvSpPr>
        <p:spPr>
          <a:xfrm>
            <a:off x="5549451" y="548680"/>
            <a:ext cx="3576287" cy="147732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Step2. </a:t>
            </a:r>
            <a:r>
              <a:rPr lang="zh-CN" altLang="en-US" dirty="0">
                <a:ea typeface="微软雅黑 Light" panose="020B0502040204020203" pitchFamily="34" charset="-122"/>
              </a:rPr>
              <a:t>两重循环，自下而上，依次求解规模</a:t>
            </a:r>
            <a:r>
              <a:rPr lang="en-US" altLang="zh-CN" dirty="0">
                <a:ea typeface="微软雅黑 Light" panose="020B0502040204020203" pitchFamily="34" charset="-122"/>
              </a:rPr>
              <a:t>r=2,3,…,n</a:t>
            </a:r>
            <a:r>
              <a:rPr lang="zh-CN" altLang="en-US" dirty="0">
                <a:ea typeface="微软雅黑 Light" panose="020B0502040204020203" pitchFamily="34" charset="-122"/>
              </a:rPr>
              <a:t>的子问 </a:t>
            </a:r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}, </a:t>
            </a:r>
            <a:r>
              <a:rPr lang="zh-CN" altLang="en-US" dirty="0">
                <a:ea typeface="微软雅黑 Light" panose="020B0502040204020203" pitchFamily="34" charset="-122"/>
              </a:rPr>
              <a:t>选取左端点</a:t>
            </a:r>
            <a:r>
              <a:rPr lang="en-US" altLang="zh-CN" dirty="0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zh-CN" altLang="en-US" dirty="0">
                <a:ea typeface="微软雅黑 Light" panose="020B0502040204020203" pitchFamily="34" charset="-122"/>
              </a:rPr>
              <a:t>、右端点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zh-CN" altLang="en-US" dirty="0">
                <a:ea typeface="微软雅黑 Light" panose="020B0502040204020203" pitchFamily="34" charset="-122"/>
              </a:rPr>
              <a:t>、最优断点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k</a:t>
            </a:r>
            <a:r>
              <a:rPr lang="zh-CN" altLang="en-US" dirty="0">
                <a:ea typeface="微软雅黑 Light" panose="020B0502040204020203" pitchFamily="34" charset="-122"/>
              </a:rPr>
              <a:t>，计算</a:t>
            </a:r>
            <a:r>
              <a:rPr lang="en-US" altLang="zh-CN" dirty="0">
                <a:ea typeface="微软雅黑 Light" panose="020B0502040204020203" pitchFamily="34" charset="-122"/>
              </a:rPr>
              <a:t>t[i][j].</a:t>
            </a:r>
          </a:p>
          <a:p>
            <a:r>
              <a:rPr lang="zh-CN" altLang="en-US" dirty="0">
                <a:ea typeface="微软雅黑 Light" panose="020B0502040204020203" pitchFamily="34" charset="-122"/>
              </a:rPr>
              <a:t>   规模</a:t>
            </a:r>
            <a:r>
              <a:rPr lang="en-US" altLang="zh-CN" dirty="0">
                <a:ea typeface="微软雅黑 Light" panose="020B0502040204020203" pitchFamily="34" charset="-122"/>
              </a:rPr>
              <a:t>r=j-i+1, j=i+r-1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577EE36-61FA-425E-8953-C943BFD0F781}"/>
              </a:ext>
            </a:extLst>
          </p:cNvPr>
          <p:cNvGrpSpPr/>
          <p:nvPr/>
        </p:nvGrpSpPr>
        <p:grpSpPr>
          <a:xfrm>
            <a:off x="5538791" y="1985022"/>
            <a:ext cx="2014225" cy="1648508"/>
            <a:chOff x="6613441" y="4050512"/>
            <a:chExt cx="2014225" cy="1648508"/>
          </a:xfrm>
        </p:grpSpPr>
        <p:sp>
          <p:nvSpPr>
            <p:cNvPr id="50" name="Line 10">
              <a:extLst>
                <a:ext uri="{FF2B5EF4-FFF2-40B4-BE49-F238E27FC236}">
                  <a16:creationId xmlns:a16="http://schemas.microsoft.com/office/drawing/2014/main" id="{73D3DCE7-8EBD-4FE2-A661-E2B423CCC0A5}"/>
                </a:ext>
              </a:extLst>
            </p:cNvPr>
            <p:cNvSpPr/>
            <p:nvPr/>
          </p:nvSpPr>
          <p:spPr>
            <a:xfrm flipH="1" flipV="1">
              <a:off x="7488385" y="4356550"/>
              <a:ext cx="828030" cy="122311"/>
            </a:xfrm>
            <a:prstGeom prst="line">
              <a:avLst/>
            </a:prstGeom>
            <a:ln w="12700" cap="flat" cmpd="sng">
              <a:solidFill>
                <a:srgbClr val="FF33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51" name="Line 11">
              <a:extLst>
                <a:ext uri="{FF2B5EF4-FFF2-40B4-BE49-F238E27FC236}">
                  <a16:creationId xmlns:a16="http://schemas.microsoft.com/office/drawing/2014/main" id="{37846138-3288-44A0-881A-DC4AD2A9C0D7}"/>
                </a:ext>
              </a:extLst>
            </p:cNvPr>
            <p:cNvSpPr/>
            <p:nvPr/>
          </p:nvSpPr>
          <p:spPr>
            <a:xfrm>
              <a:off x="8316416" y="4478861"/>
              <a:ext cx="72082" cy="1066727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dash"/>
              <a:headEnd type="oval" w="med" len="med"/>
              <a:tailEnd type="oval" w="med" len="med"/>
            </a:ln>
          </p:spPr>
        </p:sp>
        <p:sp>
          <p:nvSpPr>
            <p:cNvPr id="52" name="Line 12">
              <a:extLst>
                <a:ext uri="{FF2B5EF4-FFF2-40B4-BE49-F238E27FC236}">
                  <a16:creationId xmlns:a16="http://schemas.microsoft.com/office/drawing/2014/main" id="{0CDE4F18-D87C-4DB1-B1EF-D7DEF970B666}"/>
                </a:ext>
              </a:extLst>
            </p:cNvPr>
            <p:cNvSpPr/>
            <p:nvPr/>
          </p:nvSpPr>
          <p:spPr>
            <a:xfrm>
              <a:off x="7488385" y="4356550"/>
              <a:ext cx="900113" cy="1189038"/>
            </a:xfrm>
            <a:prstGeom prst="line">
              <a:avLst/>
            </a:prstGeom>
            <a:ln w="63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" name="Line 13">
              <a:extLst>
                <a:ext uri="{FF2B5EF4-FFF2-40B4-BE49-F238E27FC236}">
                  <a16:creationId xmlns:a16="http://schemas.microsoft.com/office/drawing/2014/main" id="{65CA6BDD-2618-42E2-A4FB-1553335DFDCB}"/>
                </a:ext>
              </a:extLst>
            </p:cNvPr>
            <p:cNvSpPr/>
            <p:nvPr/>
          </p:nvSpPr>
          <p:spPr>
            <a:xfrm flipH="1">
              <a:off x="7020073" y="4356550"/>
              <a:ext cx="468312" cy="61277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54" name="Line 14">
              <a:extLst>
                <a:ext uri="{FF2B5EF4-FFF2-40B4-BE49-F238E27FC236}">
                  <a16:creationId xmlns:a16="http://schemas.microsoft.com/office/drawing/2014/main" id="{82EAF073-7BEA-4072-8E83-C98156F571A6}"/>
                </a:ext>
              </a:extLst>
            </p:cNvPr>
            <p:cNvSpPr/>
            <p:nvPr/>
          </p:nvSpPr>
          <p:spPr>
            <a:xfrm flipH="1">
              <a:off x="7740798" y="5545588"/>
              <a:ext cx="64770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" name="Line 15">
              <a:extLst>
                <a:ext uri="{FF2B5EF4-FFF2-40B4-BE49-F238E27FC236}">
                  <a16:creationId xmlns:a16="http://schemas.microsoft.com/office/drawing/2014/main" id="{B2ECCBE2-2F21-491C-96F4-ED88DEEF6A9C}"/>
                </a:ext>
              </a:extLst>
            </p:cNvPr>
            <p:cNvSpPr/>
            <p:nvPr/>
          </p:nvSpPr>
          <p:spPr>
            <a:xfrm>
              <a:off x="7020073" y="4969326"/>
              <a:ext cx="215900" cy="36036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1F9207CD-4587-4437-898F-18AA1F86B5E3}"/>
                </a:ext>
              </a:extLst>
            </p:cNvPr>
            <p:cNvSpPr/>
            <p:nvPr/>
          </p:nvSpPr>
          <p:spPr>
            <a:xfrm flipH="1" flipV="1">
              <a:off x="7235973" y="5329688"/>
              <a:ext cx="504825" cy="2159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C2FEB1D4-01A3-49CA-BDFA-9F36F6B69335}"/>
                </a:ext>
              </a:extLst>
            </p:cNvPr>
            <p:cNvSpPr txBox="1"/>
            <p:nvPr/>
          </p:nvSpPr>
          <p:spPr>
            <a:xfrm>
              <a:off x="8169423" y="4126227"/>
              <a:ext cx="438150" cy="366713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i-1</a:t>
              </a:r>
            </a:p>
          </p:txBody>
        </p:sp>
        <p:sp>
          <p:nvSpPr>
            <p:cNvPr id="58" name="Text Box 18">
              <a:extLst>
                <a:ext uri="{FF2B5EF4-FFF2-40B4-BE49-F238E27FC236}">
                  <a16:creationId xmlns:a16="http://schemas.microsoft.com/office/drawing/2014/main" id="{9D39F619-789B-458B-8E2E-AFE68CBC3001}"/>
                </a:ext>
              </a:extLst>
            </p:cNvPr>
            <p:cNvSpPr txBox="1"/>
            <p:nvPr/>
          </p:nvSpPr>
          <p:spPr>
            <a:xfrm>
              <a:off x="7488385" y="4050512"/>
              <a:ext cx="237566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</a:t>
              </a:r>
            </a:p>
          </p:txBody>
        </p:sp>
        <p:sp>
          <p:nvSpPr>
            <p:cNvPr id="59" name="Text Box 19">
              <a:extLst>
                <a:ext uri="{FF2B5EF4-FFF2-40B4-BE49-F238E27FC236}">
                  <a16:creationId xmlns:a16="http://schemas.microsoft.com/office/drawing/2014/main" id="{74670638-5BDD-4036-B408-7BF5C96B354A}"/>
                </a:ext>
              </a:extLst>
            </p:cNvPr>
            <p:cNvSpPr txBox="1"/>
            <p:nvPr/>
          </p:nvSpPr>
          <p:spPr>
            <a:xfrm>
              <a:off x="8388498" y="5329688"/>
              <a:ext cx="239168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j</a:t>
              </a:r>
            </a:p>
          </p:txBody>
        </p:sp>
        <p:sp>
          <p:nvSpPr>
            <p:cNvPr id="60" name="Line 20">
              <a:extLst>
                <a:ext uri="{FF2B5EF4-FFF2-40B4-BE49-F238E27FC236}">
                  <a16:creationId xmlns:a16="http://schemas.microsoft.com/office/drawing/2014/main" id="{7F32056E-6B4C-4C21-AFC8-A900055FEF91}"/>
                </a:ext>
              </a:extLst>
            </p:cNvPr>
            <p:cNvSpPr/>
            <p:nvPr/>
          </p:nvSpPr>
          <p:spPr>
            <a:xfrm>
              <a:off x="7182319" y="4309584"/>
              <a:ext cx="306065" cy="23481"/>
            </a:xfrm>
            <a:prstGeom prst="line">
              <a:avLst/>
            </a:prstGeom>
            <a:ln w="63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1" name="Text Box 21">
              <a:extLst>
                <a:ext uri="{FF2B5EF4-FFF2-40B4-BE49-F238E27FC236}">
                  <a16:creationId xmlns:a16="http://schemas.microsoft.com/office/drawing/2014/main" id="{1AA7D6FE-EEE1-47E1-96A3-AD04B0DA1C71}"/>
                </a:ext>
              </a:extLst>
            </p:cNvPr>
            <p:cNvSpPr txBox="1"/>
            <p:nvPr/>
          </p:nvSpPr>
          <p:spPr>
            <a:xfrm>
              <a:off x="6647839" y="4195925"/>
              <a:ext cx="595035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CN" altLang="en-US" sz="1600" dirty="0">
                  <a:solidFill>
                    <a:srgbClr val="CC0000"/>
                  </a:solidFill>
                  <a:ea typeface="微软雅黑 Light" panose="020B0502040204020203" pitchFamily="34" charset="-122"/>
                </a:rPr>
                <a:t>断点</a:t>
              </a:r>
              <a:endParaRPr lang="en-US" altLang="zh-CN" sz="1600" dirty="0">
                <a:solidFill>
                  <a:srgbClr val="CC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2" name="Text Box 18">
              <a:extLst>
                <a:ext uri="{FF2B5EF4-FFF2-40B4-BE49-F238E27FC236}">
                  <a16:creationId xmlns:a16="http://schemas.microsoft.com/office/drawing/2014/main" id="{4A3BA48A-928D-4CB3-B637-D396F94F225A}"/>
                </a:ext>
              </a:extLst>
            </p:cNvPr>
            <p:cNvSpPr txBox="1"/>
            <p:nvPr/>
          </p:nvSpPr>
          <p:spPr>
            <a:xfrm>
              <a:off x="6613441" y="4766403"/>
              <a:ext cx="470000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i+1</a:t>
              </a:r>
            </a:p>
          </p:txBody>
        </p:sp>
      </p:grpSp>
      <p:sp>
        <p:nvSpPr>
          <p:cNvPr id="63" name="TextBox 88">
            <a:extLst>
              <a:ext uri="{FF2B5EF4-FFF2-40B4-BE49-F238E27FC236}">
                <a16:creationId xmlns:a16="http://schemas.microsoft.com/office/drawing/2014/main" id="{494210FC-4F87-4C1D-A5DA-1D3E9CCE6B30}"/>
              </a:ext>
            </a:extLst>
          </p:cNvPr>
          <p:cNvSpPr txBox="1"/>
          <p:nvPr/>
        </p:nvSpPr>
        <p:spPr>
          <a:xfrm>
            <a:off x="7471747" y="2442171"/>
            <a:ext cx="147027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=P{v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i+1</a:t>
            </a:r>
            <a:r>
              <a:rPr lang="en-US" altLang="zh-CN" dirty="0">
                <a:ea typeface="微软雅黑 Light" panose="020B0502040204020203" pitchFamily="34" charset="-122"/>
              </a:rPr>
              <a:t>,…,</a:t>
            </a:r>
            <a:r>
              <a:rPr lang="en-US" altLang="zh-CN" dirty="0" err="1">
                <a:ea typeface="微软雅黑 Light" panose="020B0502040204020203" pitchFamily="34" charset="-122"/>
              </a:rPr>
              <a:t>v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}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+ </a:t>
            </a:r>
            <a:r>
              <a:rPr lang="en-US" altLang="zh-CN" dirty="0" err="1">
                <a:ea typeface="微软雅黑 Light" panose="020B0502040204020203" pitchFamily="34" charset="-122"/>
              </a:rPr>
              <a:t>trj</a:t>
            </a:r>
            <a:r>
              <a:rPr lang="en-US" altLang="zh-CN" dirty="0">
                <a:ea typeface="微软雅黑 Light" panose="020B0502040204020203" pitchFamily="34" charset="-122"/>
              </a:rPr>
              <a:t>(v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i-1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lang="en-US" altLang="zh-CN" dirty="0">
                <a:ea typeface="微软雅黑 Light" panose="020B0502040204020203" pitchFamily="34" charset="-122"/>
              </a:rPr>
              <a:t>,v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j</a:t>
            </a:r>
            <a:r>
              <a:rPr lang="en-US" altLang="zh-CN" dirty="0">
                <a:ea typeface="微软雅黑 Light" panose="020B0502040204020203" pitchFamily="34" charset="-122"/>
              </a:rPr>
              <a:t>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64" name="TextBox 89">
            <a:extLst>
              <a:ext uri="{FF2B5EF4-FFF2-40B4-BE49-F238E27FC236}">
                <a16:creationId xmlns:a16="http://schemas.microsoft.com/office/drawing/2014/main" id="{77D39355-B018-46E2-B945-07977CAF6B6D}"/>
              </a:ext>
            </a:extLst>
          </p:cNvPr>
          <p:cNvSpPr txBox="1"/>
          <p:nvPr/>
        </p:nvSpPr>
        <p:spPr>
          <a:xfrm>
            <a:off x="7805173" y="2103617"/>
            <a:ext cx="1005403" cy="338554"/>
          </a:xfrm>
          <a:prstGeom prst="rect">
            <a:avLst/>
          </a:prstGeom>
          <a:solidFill>
            <a:srgbClr val="DDDDDD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ea typeface="微软雅黑 Light" panose="020B0502040204020203" pitchFamily="34" charset="-122"/>
              </a:rPr>
              <a:t>一分为二</a:t>
            </a:r>
          </a:p>
        </p:txBody>
      </p:sp>
      <p:sp>
        <p:nvSpPr>
          <p:cNvPr id="65" name="TextBox 5">
            <a:extLst>
              <a:ext uri="{FF2B5EF4-FFF2-40B4-BE49-F238E27FC236}">
                <a16:creationId xmlns:a16="http://schemas.microsoft.com/office/drawing/2014/main" id="{6589DF65-2B03-45D1-883A-B2580CC06797}"/>
              </a:ext>
            </a:extLst>
          </p:cNvPr>
          <p:cNvSpPr txBox="1"/>
          <p:nvPr/>
        </p:nvSpPr>
        <p:spPr>
          <a:xfrm>
            <a:off x="4246795" y="4451015"/>
            <a:ext cx="893193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3300"/>
                </a:solidFill>
                <a:ea typeface="微软雅黑 Light" panose="020B0502040204020203" pitchFamily="34" charset="-122"/>
              </a:rPr>
              <a:t>j</a:t>
            </a:r>
            <a:r>
              <a:rPr lang="en-US" altLang="zh-CN" sz="1400" dirty="0">
                <a:ea typeface="微软雅黑 Light" panose="020B0502040204020203" pitchFamily="34" charset="-122"/>
              </a:rPr>
              <a:t>= i + r – 1</a:t>
            </a:r>
            <a:endParaRPr lang="zh-CN" altLang="en-US" sz="1400" dirty="0">
              <a:ea typeface="微软雅黑 Light" panose="020B0502040204020203" pitchFamily="34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E5B8246-07CD-4DA0-BA90-417F0091E1E6}"/>
              </a:ext>
            </a:extLst>
          </p:cNvPr>
          <p:cNvCxnSpPr/>
          <p:nvPr/>
        </p:nvCxnSpPr>
        <p:spPr bwMode="auto">
          <a:xfrm flipV="1">
            <a:off x="4644008" y="5696043"/>
            <a:ext cx="1947992" cy="59343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99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20A22CF-DBAF-41DA-A288-FBA91B342D3F}"/>
              </a:ext>
            </a:extLst>
          </p:cNvPr>
          <p:cNvCxnSpPr/>
          <p:nvPr/>
        </p:nvCxnSpPr>
        <p:spPr bwMode="auto">
          <a:xfrm flipH="1" flipV="1">
            <a:off x="6552751" y="5696043"/>
            <a:ext cx="1513225" cy="8826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9900FF"/>
            </a:solidFill>
            <a:prstDash val="lgDash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73562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4C9B8-1EDE-4EAC-AE20-99145F10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16" y="89558"/>
            <a:ext cx="8267844" cy="619760"/>
          </a:xfrm>
        </p:spPr>
        <p:txBody>
          <a:bodyPr>
            <a:normAutofit/>
          </a:bodyPr>
          <a:lstStyle/>
          <a:p>
            <a:r>
              <a:rPr lang="zh-CN" altLang="en-US" dirty="0"/>
              <a:t>示例：</a:t>
            </a:r>
            <a:r>
              <a:rPr lang="zh-CN" altLang="en-US" sz="2400" b="0" dirty="0"/>
              <a:t>自下而上，逐步生成、求解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子</a:t>
            </a:r>
            <a:r>
              <a:rPr lang="en-US" altLang="zh-CN" sz="2400" b="0" dirty="0"/>
              <a:t>)</a:t>
            </a:r>
            <a:r>
              <a:rPr lang="zh-CN" altLang="en-US" sz="2400" b="0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DA90A-AB9D-4E20-8F0B-EB7460B1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/>
            <a:r>
              <a:rPr lang="en-US" altLang="zh-CN" sz="2400" dirty="0"/>
              <a:t>step1. r=1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相邻顶点组成的边</a:t>
            </a:r>
            <a:r>
              <a:rPr lang="en-US" altLang="zh-CN" dirty="0"/>
              <a:t>t[</a:t>
            </a:r>
            <a:r>
              <a:rPr lang="en-US" altLang="zh-CN" dirty="0" err="1"/>
              <a:t>i</a:t>
            </a:r>
            <a:r>
              <a:rPr lang="en-US" altLang="zh-CN" dirty="0"/>
              <a:t>][</a:t>
            </a:r>
            <a:r>
              <a:rPr lang="en-US" altLang="zh-CN" dirty="0" err="1"/>
              <a:t>i</a:t>
            </a:r>
            <a:r>
              <a:rPr lang="en-US" altLang="zh-CN" dirty="0"/>
              <a:t>]=0, </a:t>
            </a:r>
            <a:r>
              <a:rPr lang="en-US" altLang="zh-CN" dirty="0" err="1"/>
              <a:t>i</a:t>
            </a:r>
            <a:r>
              <a:rPr lang="en-US" altLang="zh-CN" dirty="0"/>
              <a:t>=1,2,3,4,5,6</a:t>
            </a:r>
          </a:p>
          <a:p>
            <a:pPr lvl="1"/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}, {v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}, {v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}, {v</a:t>
            </a:r>
            <a:r>
              <a:rPr lang="en-US" altLang="zh-CN" baseline="-25000" dirty="0"/>
              <a:t>3</a:t>
            </a:r>
            <a:r>
              <a:rPr lang="en-US" altLang="zh-CN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}, {v</a:t>
            </a:r>
            <a:r>
              <a:rPr lang="en-US" altLang="zh-CN" baseline="-25000" dirty="0"/>
              <a:t>4</a:t>
            </a:r>
            <a:r>
              <a:rPr lang="en-US" altLang="zh-CN" dirty="0"/>
              <a:t>v</a:t>
            </a:r>
            <a:r>
              <a:rPr lang="en-US" altLang="zh-CN" baseline="-25000" dirty="0"/>
              <a:t>5</a:t>
            </a:r>
            <a:r>
              <a:rPr lang="en-US" altLang="zh-CN" dirty="0"/>
              <a:t>}, {v</a:t>
            </a:r>
            <a:r>
              <a:rPr lang="en-US" altLang="zh-CN" baseline="-25000" dirty="0"/>
              <a:t>5</a:t>
            </a:r>
            <a:r>
              <a:rPr lang="en-US" altLang="zh-CN" dirty="0"/>
              <a:t>v</a:t>
            </a:r>
            <a:r>
              <a:rPr lang="en-US" altLang="zh-CN" baseline="-25000" dirty="0"/>
              <a:t>6</a:t>
            </a:r>
            <a:r>
              <a:rPr lang="en-US" altLang="zh-CN" dirty="0"/>
              <a:t>}</a:t>
            </a:r>
            <a:endParaRPr lang="zh-CN" altLang="en-US" dirty="0"/>
          </a:p>
          <a:p>
            <a:pPr lvl="0" eaLnBrk="1" hangingPunct="1"/>
            <a:r>
              <a:rPr lang="en-US" altLang="zh-CN" sz="2400" dirty="0"/>
              <a:t>step2. r=2=</a:t>
            </a:r>
            <a:r>
              <a:rPr lang="en-US" altLang="zh-CN" sz="2400" dirty="0">
                <a:solidFill>
                  <a:srgbClr val="FF0000"/>
                </a:solidFill>
              </a:rPr>
              <a:t>1+1</a:t>
            </a:r>
            <a:r>
              <a:rPr lang="en-US" altLang="zh-CN" sz="2400" dirty="0"/>
              <a:t>,  </a:t>
            </a:r>
            <a:r>
              <a:rPr lang="zh-CN" altLang="en-US" sz="2400" dirty="0"/>
              <a:t>相邻两条边组成的三角形</a:t>
            </a:r>
            <a:endParaRPr lang="en-US" altLang="zh-CN" dirty="0"/>
          </a:p>
          <a:p>
            <a:pPr lvl="1"/>
            <a:r>
              <a:rPr lang="en-US" altLang="zh-CN" dirty="0"/>
              <a:t>e.g. {v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}, {v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}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{v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}</a:t>
            </a:r>
            <a:r>
              <a:rPr lang="en-US" altLang="zh-CN" dirty="0">
                <a:sym typeface="Wingdings" panose="05000000000000000000" pitchFamily="2" charset="2"/>
              </a:rPr>
              <a:t> , </a:t>
            </a:r>
            <a:r>
              <a:rPr lang="en-US" altLang="zh-CN" dirty="0"/>
              <a:t>{v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}, {v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}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{v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}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D420C-A7CD-4AEC-90E8-67C2C1C8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25DB5-BCE5-4363-A1DC-49BC6817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E6EFC2-D111-4C2C-A2DD-A3B0D1A9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CA4BE1D5-803C-490B-B710-90426544D198}"/>
              </a:ext>
            </a:extLst>
          </p:cNvPr>
          <p:cNvCxnSpPr/>
          <p:nvPr/>
        </p:nvCxnSpPr>
        <p:spPr>
          <a:xfrm>
            <a:off x="6243638" y="3003550"/>
            <a:ext cx="1584325" cy="4318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8" name="直接连接符 23">
            <a:extLst>
              <a:ext uri="{FF2B5EF4-FFF2-40B4-BE49-F238E27FC236}">
                <a16:creationId xmlns:a16="http://schemas.microsoft.com/office/drawing/2014/main" id="{55CC343F-9147-453F-ACAA-31432FCEA011}"/>
              </a:ext>
            </a:extLst>
          </p:cNvPr>
          <p:cNvCxnSpPr/>
          <p:nvPr/>
        </p:nvCxnSpPr>
        <p:spPr>
          <a:xfrm>
            <a:off x="7827963" y="3435350"/>
            <a:ext cx="574675" cy="14049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9" name="直接连接符 25">
            <a:extLst>
              <a:ext uri="{FF2B5EF4-FFF2-40B4-BE49-F238E27FC236}">
                <a16:creationId xmlns:a16="http://schemas.microsoft.com/office/drawing/2014/main" id="{2E0FA270-D7BC-4B16-8A2A-126BAD6F09D8}"/>
              </a:ext>
            </a:extLst>
          </p:cNvPr>
          <p:cNvCxnSpPr/>
          <p:nvPr/>
        </p:nvCxnSpPr>
        <p:spPr>
          <a:xfrm flipV="1">
            <a:off x="7970838" y="4856163"/>
            <a:ext cx="431800" cy="13525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C9638E48-03AA-47C8-B38C-9AAB75C20AE4}"/>
              </a:ext>
            </a:extLst>
          </p:cNvPr>
          <p:cNvCxnSpPr>
            <a:stCxn id="17" idx="3"/>
          </p:cNvCxnSpPr>
          <p:nvPr/>
        </p:nvCxnSpPr>
        <p:spPr>
          <a:xfrm flipV="1">
            <a:off x="5662613" y="6208713"/>
            <a:ext cx="2308225" cy="392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1" name="直接连接符 29">
            <a:extLst>
              <a:ext uri="{FF2B5EF4-FFF2-40B4-BE49-F238E27FC236}">
                <a16:creationId xmlns:a16="http://schemas.microsoft.com/office/drawing/2014/main" id="{8F0ECAC6-00E5-4680-AAF6-CB9E28146CC4}"/>
              </a:ext>
            </a:extLst>
          </p:cNvPr>
          <p:cNvCxnSpPr>
            <a:endCxn id="17" idx="3"/>
          </p:cNvCxnSpPr>
          <p:nvPr/>
        </p:nvCxnSpPr>
        <p:spPr>
          <a:xfrm>
            <a:off x="4549775" y="5032375"/>
            <a:ext cx="1112838" cy="15684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2" name="直接连接符 38">
            <a:extLst>
              <a:ext uri="{FF2B5EF4-FFF2-40B4-BE49-F238E27FC236}">
                <a16:creationId xmlns:a16="http://schemas.microsoft.com/office/drawing/2014/main" id="{9A0E36FB-A1E8-4A86-9B0B-2A29A0CDC1B7}"/>
              </a:ext>
            </a:extLst>
          </p:cNvPr>
          <p:cNvCxnSpPr/>
          <p:nvPr/>
        </p:nvCxnSpPr>
        <p:spPr>
          <a:xfrm flipH="1">
            <a:off x="4549775" y="3708400"/>
            <a:ext cx="317500" cy="12954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3" name="直接连接符 45">
            <a:extLst>
              <a:ext uri="{FF2B5EF4-FFF2-40B4-BE49-F238E27FC236}">
                <a16:creationId xmlns:a16="http://schemas.microsoft.com/office/drawing/2014/main" id="{DEB5EBA2-64A9-4FB3-9F40-9CD528A1978D}"/>
              </a:ext>
            </a:extLst>
          </p:cNvPr>
          <p:cNvCxnSpPr/>
          <p:nvPr/>
        </p:nvCxnSpPr>
        <p:spPr>
          <a:xfrm flipV="1">
            <a:off x="4867275" y="3003550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66B0364B-4E1C-4CE8-83AF-D83CD82AA1EF}"/>
              </a:ext>
            </a:extLst>
          </p:cNvPr>
          <p:cNvSpPr txBox="1"/>
          <p:nvPr/>
        </p:nvSpPr>
        <p:spPr>
          <a:xfrm>
            <a:off x="6079136" y="2567781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E94B7605-8C46-4742-8877-69FF039EB921}"/>
              </a:ext>
            </a:extLst>
          </p:cNvPr>
          <p:cNvSpPr txBox="1"/>
          <p:nvPr/>
        </p:nvSpPr>
        <p:spPr>
          <a:xfrm>
            <a:off x="4481513" y="3294063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52A0DE10-A67F-49C0-9C7F-89A9BF5ECF1A}"/>
              </a:ext>
            </a:extLst>
          </p:cNvPr>
          <p:cNvSpPr txBox="1"/>
          <p:nvPr/>
        </p:nvSpPr>
        <p:spPr>
          <a:xfrm>
            <a:off x="4164013" y="4862513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66963D62-6AC4-4567-8B98-BCAFACDFD480}"/>
              </a:ext>
            </a:extLst>
          </p:cNvPr>
          <p:cNvSpPr txBox="1"/>
          <p:nvPr/>
        </p:nvSpPr>
        <p:spPr>
          <a:xfrm>
            <a:off x="5210175" y="6370638"/>
            <a:ext cx="452438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52">
            <a:extLst>
              <a:ext uri="{FF2B5EF4-FFF2-40B4-BE49-F238E27FC236}">
                <a16:creationId xmlns:a16="http://schemas.microsoft.com/office/drawing/2014/main" id="{1475B40D-E264-4574-82E8-F94720382EC2}"/>
              </a:ext>
            </a:extLst>
          </p:cNvPr>
          <p:cNvSpPr txBox="1"/>
          <p:nvPr/>
        </p:nvSpPr>
        <p:spPr>
          <a:xfrm>
            <a:off x="8018463" y="6022975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7A1A285F-4153-4216-BA4C-D4FCF3997398}"/>
              </a:ext>
            </a:extLst>
          </p:cNvPr>
          <p:cNvSpPr txBox="1"/>
          <p:nvPr/>
        </p:nvSpPr>
        <p:spPr>
          <a:xfrm>
            <a:off x="8402638" y="4635500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id="{6763932F-B5A2-4DDE-9642-5908AD55B2D0}"/>
              </a:ext>
            </a:extLst>
          </p:cNvPr>
          <p:cNvSpPr txBox="1"/>
          <p:nvPr/>
        </p:nvSpPr>
        <p:spPr>
          <a:xfrm>
            <a:off x="7827963" y="3178175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55">
            <a:extLst>
              <a:ext uri="{FF2B5EF4-FFF2-40B4-BE49-F238E27FC236}">
                <a16:creationId xmlns:a16="http://schemas.microsoft.com/office/drawing/2014/main" id="{5CFB1D14-7A11-438A-AB5D-B25300CD74A3}"/>
              </a:ext>
            </a:extLst>
          </p:cNvPr>
          <p:cNvCxnSpPr>
            <a:endCxn id="17" idx="3"/>
          </p:cNvCxnSpPr>
          <p:nvPr/>
        </p:nvCxnSpPr>
        <p:spPr>
          <a:xfrm flipH="1">
            <a:off x="5662613" y="3435350"/>
            <a:ext cx="2187575" cy="316547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2" name="直接连接符 72">
            <a:extLst>
              <a:ext uri="{FF2B5EF4-FFF2-40B4-BE49-F238E27FC236}">
                <a16:creationId xmlns:a16="http://schemas.microsoft.com/office/drawing/2014/main" id="{95ACA6E2-17E8-4E9E-BC6A-36E0A11B7511}"/>
              </a:ext>
            </a:extLst>
          </p:cNvPr>
          <p:cNvCxnSpPr/>
          <p:nvPr/>
        </p:nvCxnSpPr>
        <p:spPr>
          <a:xfrm flipH="1">
            <a:off x="5662613" y="3003550"/>
            <a:ext cx="614362" cy="3551238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4" name="直接连接符 29">
            <a:extLst>
              <a:ext uri="{FF2B5EF4-FFF2-40B4-BE49-F238E27FC236}">
                <a16:creationId xmlns:a16="http://schemas.microsoft.com/office/drawing/2014/main" id="{423F2901-1FDF-44C4-9B88-790AFB7D5E60}"/>
              </a:ext>
            </a:extLst>
          </p:cNvPr>
          <p:cNvCxnSpPr>
            <a:endCxn id="30" idx="3"/>
          </p:cNvCxnSpPr>
          <p:nvPr/>
        </p:nvCxnSpPr>
        <p:spPr>
          <a:xfrm>
            <a:off x="725488" y="5043488"/>
            <a:ext cx="1112837" cy="156845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5" name="直接连接符 38">
            <a:extLst>
              <a:ext uri="{FF2B5EF4-FFF2-40B4-BE49-F238E27FC236}">
                <a16:creationId xmlns:a16="http://schemas.microsoft.com/office/drawing/2014/main" id="{8673EA1C-985D-46BD-A40D-EA0CAE8B6791}"/>
              </a:ext>
            </a:extLst>
          </p:cNvPr>
          <p:cNvCxnSpPr/>
          <p:nvPr/>
        </p:nvCxnSpPr>
        <p:spPr>
          <a:xfrm flipH="1">
            <a:off x="725488" y="3719513"/>
            <a:ext cx="317500" cy="129540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6" name="直接连接符 45">
            <a:extLst>
              <a:ext uri="{FF2B5EF4-FFF2-40B4-BE49-F238E27FC236}">
                <a16:creationId xmlns:a16="http://schemas.microsoft.com/office/drawing/2014/main" id="{746A771E-F933-484C-BEE4-887295577812}"/>
              </a:ext>
            </a:extLst>
          </p:cNvPr>
          <p:cNvCxnSpPr/>
          <p:nvPr/>
        </p:nvCxnSpPr>
        <p:spPr>
          <a:xfrm flipV="1">
            <a:off x="1042988" y="3014663"/>
            <a:ext cx="1376362" cy="70485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27" name="TextBox 24">
            <a:extLst>
              <a:ext uri="{FF2B5EF4-FFF2-40B4-BE49-F238E27FC236}">
                <a16:creationId xmlns:a16="http://schemas.microsoft.com/office/drawing/2014/main" id="{28D054F8-FFC0-404A-92B5-0772E11923FA}"/>
              </a:ext>
            </a:extLst>
          </p:cNvPr>
          <p:cNvSpPr txBox="1"/>
          <p:nvPr/>
        </p:nvSpPr>
        <p:spPr>
          <a:xfrm>
            <a:off x="2226469" y="2552698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42F530E5-5EB4-437A-B687-D0BB93E31AE2}"/>
              </a:ext>
            </a:extLst>
          </p:cNvPr>
          <p:cNvSpPr txBox="1"/>
          <p:nvPr/>
        </p:nvSpPr>
        <p:spPr>
          <a:xfrm>
            <a:off x="657225" y="3305175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Box 50">
            <a:extLst>
              <a:ext uri="{FF2B5EF4-FFF2-40B4-BE49-F238E27FC236}">
                <a16:creationId xmlns:a16="http://schemas.microsoft.com/office/drawing/2014/main" id="{710C3EE8-04A6-445E-A9ED-6DED47404F83}"/>
              </a:ext>
            </a:extLst>
          </p:cNvPr>
          <p:cNvSpPr txBox="1"/>
          <p:nvPr/>
        </p:nvSpPr>
        <p:spPr>
          <a:xfrm>
            <a:off x="339725" y="4873625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E010430E-7902-4F4A-AA2B-C5843B54370C}"/>
              </a:ext>
            </a:extLst>
          </p:cNvPr>
          <p:cNvSpPr txBox="1"/>
          <p:nvPr/>
        </p:nvSpPr>
        <p:spPr>
          <a:xfrm>
            <a:off x="1385888" y="6381750"/>
            <a:ext cx="452437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连接符 72">
            <a:extLst>
              <a:ext uri="{FF2B5EF4-FFF2-40B4-BE49-F238E27FC236}">
                <a16:creationId xmlns:a16="http://schemas.microsoft.com/office/drawing/2014/main" id="{A2F77C68-021B-42D0-9D21-4A4A99B53AE5}"/>
              </a:ext>
            </a:extLst>
          </p:cNvPr>
          <p:cNvCxnSpPr/>
          <p:nvPr/>
        </p:nvCxnSpPr>
        <p:spPr>
          <a:xfrm flipH="1">
            <a:off x="725488" y="3014663"/>
            <a:ext cx="1727200" cy="200342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2" name="直接连接符 72">
            <a:extLst>
              <a:ext uri="{FF2B5EF4-FFF2-40B4-BE49-F238E27FC236}">
                <a16:creationId xmlns:a16="http://schemas.microsoft.com/office/drawing/2014/main" id="{A5073E0C-41FC-47E0-BD57-92BD95F6AB93}"/>
              </a:ext>
            </a:extLst>
          </p:cNvPr>
          <p:cNvCxnSpPr>
            <a:endCxn id="30" idx="3"/>
          </p:cNvCxnSpPr>
          <p:nvPr/>
        </p:nvCxnSpPr>
        <p:spPr>
          <a:xfrm>
            <a:off x="1042988" y="3719513"/>
            <a:ext cx="795337" cy="289242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78004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4C9B8-1EDE-4EAC-AE20-99145F10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16" y="89558"/>
            <a:ext cx="8267844" cy="619760"/>
          </a:xfrm>
        </p:spPr>
        <p:txBody>
          <a:bodyPr>
            <a:normAutofit/>
          </a:bodyPr>
          <a:lstStyle/>
          <a:p>
            <a:r>
              <a:rPr lang="zh-CN" altLang="en-US" dirty="0"/>
              <a:t>示例：</a:t>
            </a:r>
            <a:r>
              <a:rPr lang="zh-CN" altLang="en-US" sz="2400" b="0" dirty="0"/>
              <a:t>自下而上，逐步生成、求解</a:t>
            </a:r>
            <a:r>
              <a:rPr lang="en-US" altLang="zh-CN" sz="2400" b="0" dirty="0"/>
              <a:t>(</a:t>
            </a:r>
            <a:r>
              <a:rPr lang="zh-CN" altLang="en-US" sz="2400" b="0" dirty="0"/>
              <a:t>子</a:t>
            </a:r>
            <a:r>
              <a:rPr lang="en-US" altLang="zh-CN" sz="2400" b="0" dirty="0"/>
              <a:t>)</a:t>
            </a:r>
            <a:r>
              <a:rPr lang="zh-CN" altLang="en-US" sz="2400" b="0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DA90A-AB9D-4E20-8F0B-EB7460B1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/>
            <a:r>
              <a:rPr lang="en-US" altLang="zh-CN" sz="2400" dirty="0"/>
              <a:t>step3.  r=3=</a:t>
            </a:r>
            <a:r>
              <a:rPr lang="en-US" altLang="zh-CN" sz="2400" dirty="0">
                <a:solidFill>
                  <a:srgbClr val="FF0000"/>
                </a:solidFill>
              </a:rPr>
              <a:t>2+1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FF0000"/>
                </a:solidFill>
              </a:rPr>
              <a:t>1+2</a:t>
            </a:r>
            <a:r>
              <a:rPr lang="en-US" altLang="zh-CN" sz="2400" dirty="0"/>
              <a:t> ,  </a:t>
            </a:r>
            <a:r>
              <a:rPr lang="zh-CN" altLang="en-US" sz="2400" dirty="0"/>
              <a:t>相邻“</a:t>
            </a:r>
            <a:r>
              <a:rPr lang="zh-CN" altLang="en-US" sz="2400" b="1" dirty="0">
                <a:solidFill>
                  <a:srgbClr val="FF0000"/>
                </a:solidFill>
              </a:rPr>
              <a:t>三角形 </a:t>
            </a:r>
            <a:r>
              <a:rPr lang="en-US" altLang="zh-CN" sz="2400" dirty="0"/>
              <a:t>+ </a:t>
            </a:r>
            <a:r>
              <a:rPr lang="zh-CN" altLang="en-US" sz="2400" b="1" dirty="0">
                <a:solidFill>
                  <a:srgbClr val="0066FF"/>
                </a:solidFill>
              </a:rPr>
              <a:t>边</a:t>
            </a:r>
            <a:r>
              <a:rPr lang="zh-CN" altLang="en-US" sz="2400" dirty="0"/>
              <a:t>”组成的四边形</a:t>
            </a:r>
            <a:endParaRPr lang="en-US" altLang="zh-CN" dirty="0"/>
          </a:p>
          <a:p>
            <a:pPr lvl="1"/>
            <a:r>
              <a:rPr lang="en-US" altLang="zh-CN" dirty="0"/>
              <a:t>e.g.   {v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} , {v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}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{v</a:t>
            </a:r>
            <a:r>
              <a:rPr lang="en-US" altLang="zh-CN" baseline="-25000" dirty="0"/>
              <a:t>0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}</a:t>
            </a:r>
            <a:r>
              <a:rPr lang="en-US" altLang="zh-CN" dirty="0">
                <a:sym typeface="Wingdings" panose="05000000000000000000" pitchFamily="2" charset="2"/>
              </a:rPr>
              <a:t> , </a:t>
            </a:r>
          </a:p>
          <a:p>
            <a:pPr lvl="0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           </a:t>
            </a:r>
            <a:r>
              <a:rPr lang="en-US" altLang="zh-CN" sz="2400" dirty="0"/>
              <a:t>{v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}, {v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} 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{v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D420C-A7CD-4AEC-90E8-67C2C1C8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25DB5-BCE5-4363-A1DC-49BC6817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E6EFC2-D111-4C2C-A2DD-A3B0D1A9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CA4BE1D5-803C-490B-B710-90426544D198}"/>
              </a:ext>
            </a:extLst>
          </p:cNvPr>
          <p:cNvCxnSpPr/>
          <p:nvPr/>
        </p:nvCxnSpPr>
        <p:spPr>
          <a:xfrm>
            <a:off x="5993764" y="2705310"/>
            <a:ext cx="1584325" cy="431800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8" name="直接连接符 23">
            <a:extLst>
              <a:ext uri="{FF2B5EF4-FFF2-40B4-BE49-F238E27FC236}">
                <a16:creationId xmlns:a16="http://schemas.microsoft.com/office/drawing/2014/main" id="{55CC343F-9147-453F-ACAA-31432FCEA011}"/>
              </a:ext>
            </a:extLst>
          </p:cNvPr>
          <p:cNvCxnSpPr/>
          <p:nvPr/>
        </p:nvCxnSpPr>
        <p:spPr>
          <a:xfrm>
            <a:off x="7578089" y="3137110"/>
            <a:ext cx="574675" cy="14049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9" name="直接连接符 25">
            <a:extLst>
              <a:ext uri="{FF2B5EF4-FFF2-40B4-BE49-F238E27FC236}">
                <a16:creationId xmlns:a16="http://schemas.microsoft.com/office/drawing/2014/main" id="{2E0FA270-D7BC-4B16-8A2A-126BAD6F09D8}"/>
              </a:ext>
            </a:extLst>
          </p:cNvPr>
          <p:cNvCxnSpPr/>
          <p:nvPr/>
        </p:nvCxnSpPr>
        <p:spPr>
          <a:xfrm flipV="1">
            <a:off x="7720964" y="4557923"/>
            <a:ext cx="431800" cy="13525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0" name="直接连接符 27">
            <a:extLst>
              <a:ext uri="{FF2B5EF4-FFF2-40B4-BE49-F238E27FC236}">
                <a16:creationId xmlns:a16="http://schemas.microsoft.com/office/drawing/2014/main" id="{C9638E48-03AA-47C8-B38C-9AAB75C20AE4}"/>
              </a:ext>
            </a:extLst>
          </p:cNvPr>
          <p:cNvCxnSpPr>
            <a:stCxn id="17" idx="3"/>
          </p:cNvCxnSpPr>
          <p:nvPr/>
        </p:nvCxnSpPr>
        <p:spPr>
          <a:xfrm flipV="1">
            <a:off x="5412739" y="5910473"/>
            <a:ext cx="2308225" cy="392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1" name="直接连接符 29">
            <a:extLst>
              <a:ext uri="{FF2B5EF4-FFF2-40B4-BE49-F238E27FC236}">
                <a16:creationId xmlns:a16="http://schemas.microsoft.com/office/drawing/2014/main" id="{8F0ECAC6-00E5-4680-AAF6-CB9E28146CC4}"/>
              </a:ext>
            </a:extLst>
          </p:cNvPr>
          <p:cNvCxnSpPr>
            <a:endCxn id="17" idx="3"/>
          </p:cNvCxnSpPr>
          <p:nvPr/>
        </p:nvCxnSpPr>
        <p:spPr>
          <a:xfrm>
            <a:off x="4299901" y="4734135"/>
            <a:ext cx="1112838" cy="15684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2" name="直接连接符 38">
            <a:extLst>
              <a:ext uri="{FF2B5EF4-FFF2-40B4-BE49-F238E27FC236}">
                <a16:creationId xmlns:a16="http://schemas.microsoft.com/office/drawing/2014/main" id="{9A0E36FB-A1E8-4A86-9B0B-2A29A0CDC1B7}"/>
              </a:ext>
            </a:extLst>
          </p:cNvPr>
          <p:cNvCxnSpPr/>
          <p:nvPr/>
        </p:nvCxnSpPr>
        <p:spPr>
          <a:xfrm flipH="1">
            <a:off x="4299901" y="3410160"/>
            <a:ext cx="317500" cy="12954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13" name="直接连接符 45">
            <a:extLst>
              <a:ext uri="{FF2B5EF4-FFF2-40B4-BE49-F238E27FC236}">
                <a16:creationId xmlns:a16="http://schemas.microsoft.com/office/drawing/2014/main" id="{DEB5EBA2-64A9-4FB3-9F40-9CD528A1978D}"/>
              </a:ext>
            </a:extLst>
          </p:cNvPr>
          <p:cNvCxnSpPr/>
          <p:nvPr/>
        </p:nvCxnSpPr>
        <p:spPr>
          <a:xfrm flipV="1">
            <a:off x="4617401" y="2705310"/>
            <a:ext cx="1376363" cy="70485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14" name="TextBox 24">
            <a:extLst>
              <a:ext uri="{FF2B5EF4-FFF2-40B4-BE49-F238E27FC236}">
                <a16:creationId xmlns:a16="http://schemas.microsoft.com/office/drawing/2014/main" id="{66B0364B-4E1C-4CE8-83AF-D83CD82AA1EF}"/>
              </a:ext>
            </a:extLst>
          </p:cNvPr>
          <p:cNvSpPr txBox="1"/>
          <p:nvPr/>
        </p:nvSpPr>
        <p:spPr>
          <a:xfrm>
            <a:off x="5829262" y="2269541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E94B7605-8C46-4742-8877-69FF039EB921}"/>
              </a:ext>
            </a:extLst>
          </p:cNvPr>
          <p:cNvSpPr txBox="1"/>
          <p:nvPr/>
        </p:nvSpPr>
        <p:spPr>
          <a:xfrm>
            <a:off x="4231639" y="2995823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50">
            <a:extLst>
              <a:ext uri="{FF2B5EF4-FFF2-40B4-BE49-F238E27FC236}">
                <a16:creationId xmlns:a16="http://schemas.microsoft.com/office/drawing/2014/main" id="{52A0DE10-A67F-49C0-9C7F-89A9BF5ECF1A}"/>
              </a:ext>
            </a:extLst>
          </p:cNvPr>
          <p:cNvSpPr txBox="1"/>
          <p:nvPr/>
        </p:nvSpPr>
        <p:spPr>
          <a:xfrm>
            <a:off x="3914139" y="4564273"/>
            <a:ext cx="45243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Box 51">
            <a:extLst>
              <a:ext uri="{FF2B5EF4-FFF2-40B4-BE49-F238E27FC236}">
                <a16:creationId xmlns:a16="http://schemas.microsoft.com/office/drawing/2014/main" id="{66963D62-6AC4-4567-8B98-BCAFACDFD480}"/>
              </a:ext>
            </a:extLst>
          </p:cNvPr>
          <p:cNvSpPr txBox="1"/>
          <p:nvPr/>
        </p:nvSpPr>
        <p:spPr>
          <a:xfrm>
            <a:off x="4960301" y="6072398"/>
            <a:ext cx="452438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52">
            <a:extLst>
              <a:ext uri="{FF2B5EF4-FFF2-40B4-BE49-F238E27FC236}">
                <a16:creationId xmlns:a16="http://schemas.microsoft.com/office/drawing/2014/main" id="{1475B40D-E264-4574-82E8-F94720382EC2}"/>
              </a:ext>
            </a:extLst>
          </p:cNvPr>
          <p:cNvSpPr txBox="1"/>
          <p:nvPr/>
        </p:nvSpPr>
        <p:spPr>
          <a:xfrm>
            <a:off x="7768589" y="5724735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7A1A285F-4153-4216-BA4C-D4FCF3997398}"/>
              </a:ext>
            </a:extLst>
          </p:cNvPr>
          <p:cNvSpPr txBox="1"/>
          <p:nvPr/>
        </p:nvSpPr>
        <p:spPr>
          <a:xfrm>
            <a:off x="8152764" y="4337260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54">
            <a:extLst>
              <a:ext uri="{FF2B5EF4-FFF2-40B4-BE49-F238E27FC236}">
                <a16:creationId xmlns:a16="http://schemas.microsoft.com/office/drawing/2014/main" id="{6763932F-B5A2-4DDE-9642-5908AD55B2D0}"/>
              </a:ext>
            </a:extLst>
          </p:cNvPr>
          <p:cNvSpPr txBox="1"/>
          <p:nvPr/>
        </p:nvSpPr>
        <p:spPr>
          <a:xfrm>
            <a:off x="7578089" y="2879935"/>
            <a:ext cx="4524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55">
            <a:extLst>
              <a:ext uri="{FF2B5EF4-FFF2-40B4-BE49-F238E27FC236}">
                <a16:creationId xmlns:a16="http://schemas.microsoft.com/office/drawing/2014/main" id="{5CFB1D14-7A11-438A-AB5D-B25300CD74A3}"/>
              </a:ext>
            </a:extLst>
          </p:cNvPr>
          <p:cNvCxnSpPr>
            <a:endCxn id="17" idx="3"/>
          </p:cNvCxnSpPr>
          <p:nvPr/>
        </p:nvCxnSpPr>
        <p:spPr>
          <a:xfrm flipH="1">
            <a:off x="5412739" y="3137110"/>
            <a:ext cx="2187575" cy="316547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2" name="直接连接符 72">
            <a:extLst>
              <a:ext uri="{FF2B5EF4-FFF2-40B4-BE49-F238E27FC236}">
                <a16:creationId xmlns:a16="http://schemas.microsoft.com/office/drawing/2014/main" id="{95ACA6E2-17E8-4E9E-BC6A-36E0A11B7511}"/>
              </a:ext>
            </a:extLst>
          </p:cNvPr>
          <p:cNvCxnSpPr/>
          <p:nvPr/>
        </p:nvCxnSpPr>
        <p:spPr>
          <a:xfrm flipH="1">
            <a:off x="5412739" y="2705310"/>
            <a:ext cx="614362" cy="3551238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4" name="直接连接符 29">
            <a:extLst>
              <a:ext uri="{FF2B5EF4-FFF2-40B4-BE49-F238E27FC236}">
                <a16:creationId xmlns:a16="http://schemas.microsoft.com/office/drawing/2014/main" id="{423F2901-1FDF-44C4-9B88-790AFB7D5E60}"/>
              </a:ext>
            </a:extLst>
          </p:cNvPr>
          <p:cNvCxnSpPr>
            <a:endCxn id="30" idx="3"/>
          </p:cNvCxnSpPr>
          <p:nvPr/>
        </p:nvCxnSpPr>
        <p:spPr>
          <a:xfrm>
            <a:off x="1027906" y="4783137"/>
            <a:ext cx="1112837" cy="156845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5" name="直接连接符 38">
            <a:extLst>
              <a:ext uri="{FF2B5EF4-FFF2-40B4-BE49-F238E27FC236}">
                <a16:creationId xmlns:a16="http://schemas.microsoft.com/office/drawing/2014/main" id="{8673EA1C-985D-46BD-A40D-EA0CAE8B6791}"/>
              </a:ext>
            </a:extLst>
          </p:cNvPr>
          <p:cNvCxnSpPr/>
          <p:nvPr/>
        </p:nvCxnSpPr>
        <p:spPr>
          <a:xfrm flipH="1">
            <a:off x="1027906" y="3459162"/>
            <a:ext cx="317500" cy="129540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26" name="直接连接符 45">
            <a:extLst>
              <a:ext uri="{FF2B5EF4-FFF2-40B4-BE49-F238E27FC236}">
                <a16:creationId xmlns:a16="http://schemas.microsoft.com/office/drawing/2014/main" id="{746A771E-F933-484C-BEE4-887295577812}"/>
              </a:ext>
            </a:extLst>
          </p:cNvPr>
          <p:cNvCxnSpPr/>
          <p:nvPr/>
        </p:nvCxnSpPr>
        <p:spPr>
          <a:xfrm flipV="1">
            <a:off x="1345406" y="2754312"/>
            <a:ext cx="1376362" cy="704850"/>
          </a:xfrm>
          <a:prstGeom prst="line">
            <a:avLst/>
          </a:prstGeom>
          <a:ln w="6350" cap="flat" cmpd="sng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</p:cxnSp>
      <p:sp>
        <p:nvSpPr>
          <p:cNvPr id="27" name="TextBox 24">
            <a:extLst>
              <a:ext uri="{FF2B5EF4-FFF2-40B4-BE49-F238E27FC236}">
                <a16:creationId xmlns:a16="http://schemas.microsoft.com/office/drawing/2014/main" id="{28D054F8-FFC0-404A-92B5-0772E11923FA}"/>
              </a:ext>
            </a:extLst>
          </p:cNvPr>
          <p:cNvSpPr txBox="1"/>
          <p:nvPr/>
        </p:nvSpPr>
        <p:spPr>
          <a:xfrm>
            <a:off x="2528887" y="2292347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42F530E5-5EB4-437A-B687-D0BB93E31AE2}"/>
              </a:ext>
            </a:extLst>
          </p:cNvPr>
          <p:cNvSpPr txBox="1"/>
          <p:nvPr/>
        </p:nvSpPr>
        <p:spPr>
          <a:xfrm>
            <a:off x="959643" y="3044824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Box 50">
            <a:extLst>
              <a:ext uri="{FF2B5EF4-FFF2-40B4-BE49-F238E27FC236}">
                <a16:creationId xmlns:a16="http://schemas.microsoft.com/office/drawing/2014/main" id="{710C3EE8-04A6-445E-A9ED-6DED47404F83}"/>
              </a:ext>
            </a:extLst>
          </p:cNvPr>
          <p:cNvSpPr txBox="1"/>
          <p:nvPr/>
        </p:nvSpPr>
        <p:spPr>
          <a:xfrm>
            <a:off x="642143" y="4613274"/>
            <a:ext cx="4524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TextBox 51">
            <a:extLst>
              <a:ext uri="{FF2B5EF4-FFF2-40B4-BE49-F238E27FC236}">
                <a16:creationId xmlns:a16="http://schemas.microsoft.com/office/drawing/2014/main" id="{E010430E-7902-4F4A-AA2B-C5843B54370C}"/>
              </a:ext>
            </a:extLst>
          </p:cNvPr>
          <p:cNvSpPr txBox="1"/>
          <p:nvPr/>
        </p:nvSpPr>
        <p:spPr>
          <a:xfrm>
            <a:off x="1688306" y="6121399"/>
            <a:ext cx="452437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24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连接符 72">
            <a:extLst>
              <a:ext uri="{FF2B5EF4-FFF2-40B4-BE49-F238E27FC236}">
                <a16:creationId xmlns:a16="http://schemas.microsoft.com/office/drawing/2014/main" id="{A2F77C68-021B-42D0-9D21-4A4A99B53AE5}"/>
              </a:ext>
            </a:extLst>
          </p:cNvPr>
          <p:cNvCxnSpPr/>
          <p:nvPr/>
        </p:nvCxnSpPr>
        <p:spPr>
          <a:xfrm flipH="1">
            <a:off x="1027906" y="2754312"/>
            <a:ext cx="1727200" cy="200342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  <p:cxnSp>
        <p:nvCxnSpPr>
          <p:cNvPr id="32" name="直接连接符 72">
            <a:extLst>
              <a:ext uri="{FF2B5EF4-FFF2-40B4-BE49-F238E27FC236}">
                <a16:creationId xmlns:a16="http://schemas.microsoft.com/office/drawing/2014/main" id="{A5073E0C-41FC-47E0-BD57-92BD95F6AB93}"/>
              </a:ext>
            </a:extLst>
          </p:cNvPr>
          <p:cNvCxnSpPr>
            <a:endCxn id="30" idx="3"/>
          </p:cNvCxnSpPr>
          <p:nvPr/>
        </p:nvCxnSpPr>
        <p:spPr>
          <a:xfrm>
            <a:off x="1345406" y="3459162"/>
            <a:ext cx="795337" cy="2892425"/>
          </a:xfrm>
          <a:prstGeom prst="line">
            <a:avLst/>
          </a:prstGeom>
          <a:ln w="38100" cap="flat" cmpd="sng">
            <a:solidFill>
              <a:srgbClr val="C00000"/>
            </a:solidFill>
            <a:prstDash val="solid"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47768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6FD91-8068-4270-8373-C818BAB8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7A340-0AD7-4818-8B37-DF68D167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Delaunay</a:t>
            </a:r>
            <a:r>
              <a:rPr lang="zh-CN" altLang="en-US" dirty="0"/>
              <a:t>三角网格与光线追踪渲染</a:t>
            </a:r>
            <a:endParaRPr lang="en-US" altLang="zh-CN" dirty="0"/>
          </a:p>
          <a:p>
            <a:pPr lvl="1"/>
            <a:r>
              <a:rPr lang="zh-CN" altLang="en-US" dirty="0"/>
              <a:t>计算机图形学、计算机游戏、虚拟现实、图像处理</a:t>
            </a:r>
            <a:endParaRPr lang="en-US" altLang="zh-CN" dirty="0"/>
          </a:p>
          <a:p>
            <a:pPr lvl="1"/>
            <a:endParaRPr lang="zh-CN" altLang="en-US" dirty="0"/>
          </a:p>
          <a:p>
            <a:pPr eaLnBrk="1" hangingPunct="1"/>
            <a:r>
              <a:rPr lang="en-US" altLang="zh-CN" dirty="0"/>
              <a:t>Voronoi</a:t>
            </a:r>
            <a:r>
              <a:rPr lang="zh-CN" altLang="en-US" dirty="0"/>
              <a:t>图与覆盖范围</a:t>
            </a:r>
            <a:endParaRPr lang="en-US" altLang="zh-CN" dirty="0"/>
          </a:p>
          <a:p>
            <a:pPr lvl="1"/>
            <a:r>
              <a:rPr lang="zh-CN" altLang="en-US" dirty="0"/>
              <a:t>计算几何中的</a:t>
            </a:r>
            <a:r>
              <a:rPr lang="en-US" altLang="zh-CN" dirty="0"/>
              <a:t>Voronoi</a:t>
            </a:r>
            <a:r>
              <a:rPr lang="zh-CN" altLang="en-US" dirty="0"/>
              <a:t>图</a:t>
            </a:r>
            <a:endParaRPr lang="en-US" altLang="zh-CN" dirty="0"/>
          </a:p>
          <a:p>
            <a:pPr marL="0" indent="0" eaLnBrk="1" hangingPunct="1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5ACCD-23E4-42A6-97A0-ECA549D3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0CDB5-7A87-4E06-ACB3-1EA12381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9F94C-2E0C-4986-BF6E-33C5CEBE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18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E3B88-B430-4D16-817E-14B66532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示例：分治法 </a:t>
            </a:r>
            <a:r>
              <a:rPr lang="en-US" altLang="zh-CN" sz="2800" dirty="0"/>
              <a:t>vs </a:t>
            </a:r>
            <a:r>
              <a:rPr lang="zh-CN" altLang="en-US" sz="2800" dirty="0"/>
              <a:t>动态规划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C9E330-D584-4203-9F72-AABF1C44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3——</a:t>
            </a:r>
            <a:r>
              <a:rPr lang="zh-CN" altLang="en-US" dirty="0">
                <a:solidFill>
                  <a:srgbClr val="FF3300"/>
                </a:solidFill>
              </a:rPr>
              <a:t>自下而上的迭代算法：</a:t>
            </a:r>
            <a:r>
              <a:rPr lang="zh-CN" altLang="en-US" dirty="0"/>
              <a:t>动态规划算法</a:t>
            </a:r>
          </a:p>
          <a:p>
            <a:pPr lvl="1"/>
            <a:r>
              <a:rPr lang="en-US" altLang="zh-CN" dirty="0"/>
              <a:t>F2(n)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1.   F(0) ←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2.   F(1) ← 1;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3.   for   </a:t>
            </a:r>
            <a:r>
              <a:rPr lang="en-US" altLang="zh-CN" dirty="0" err="1"/>
              <a:t>i</a:t>
            </a:r>
            <a:r>
              <a:rPr lang="en-US" altLang="zh-CN" dirty="0"/>
              <a:t> ← 2 to  n  do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4.   </a:t>
            </a:r>
            <a:r>
              <a:rPr lang="en-US" altLang="zh-CN" dirty="0">
                <a:solidFill>
                  <a:srgbClr val="FF3300"/>
                </a:solidFill>
              </a:rPr>
              <a:t>F[</a:t>
            </a:r>
            <a:r>
              <a:rPr lang="en-US" altLang="zh-CN" dirty="0" err="1">
                <a:solidFill>
                  <a:srgbClr val="FF3300"/>
                </a:solidFill>
              </a:rPr>
              <a:t>i</a:t>
            </a:r>
            <a:r>
              <a:rPr lang="en-US" altLang="zh-CN" dirty="0">
                <a:solidFill>
                  <a:srgbClr val="FF3300"/>
                </a:solidFill>
              </a:rPr>
              <a:t>] ← F1(i-1) + F1(i-2)      /* </a:t>
            </a:r>
            <a:r>
              <a:rPr lang="zh-CN" altLang="en-US" dirty="0">
                <a:solidFill>
                  <a:srgbClr val="FF3300"/>
                </a:solidFill>
              </a:rPr>
              <a:t>问题</a:t>
            </a:r>
            <a:r>
              <a:rPr lang="en-US" altLang="zh-CN" dirty="0">
                <a:solidFill>
                  <a:srgbClr val="FF3300"/>
                </a:solidFill>
              </a:rPr>
              <a:t>-</a:t>
            </a:r>
            <a:r>
              <a:rPr lang="zh-CN" altLang="en-US" dirty="0">
                <a:solidFill>
                  <a:srgbClr val="FF3300"/>
                </a:solidFill>
              </a:rPr>
              <a:t>子问题间的递归公式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    5.   return F[n]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en-US" dirty="0"/>
              <a:t>时间复杂性 </a:t>
            </a:r>
            <a:r>
              <a:rPr lang="en-US" altLang="zh-CN" i="1" dirty="0"/>
              <a:t>O</a:t>
            </a:r>
            <a:r>
              <a:rPr lang="en-US" altLang="zh-CN" dirty="0"/>
              <a:t>(n)</a:t>
            </a:r>
          </a:p>
          <a:p>
            <a:pPr lvl="2"/>
            <a:r>
              <a:rPr lang="zh-CN" altLang="en-US" dirty="0"/>
              <a:t>自下而上，迭代计算</a:t>
            </a:r>
            <a:endParaRPr lang="en-US" altLang="zh-CN" dirty="0"/>
          </a:p>
          <a:p>
            <a:pPr lvl="2"/>
            <a:r>
              <a:rPr lang="zh-CN" altLang="en-US" dirty="0"/>
              <a:t>利用数组，保存中间（子问题）计算结果。每个子问题只计算一次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58D85C-9A34-414B-ADD3-B3612BE1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C164E-7FA3-4E1F-9380-FC1A4A21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8C50D-48E7-4F4D-9F3F-A9283A61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2254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A6784E-5B7E-4A5C-B01E-21AC907F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渲染</a:t>
            </a:r>
            <a:r>
              <a:rPr lang="en-US" altLang="zh-CN" sz="2400" dirty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(rending)</a:t>
            </a:r>
            <a:r>
              <a:rPr lang="zh-CN" altLang="en-US" sz="2400" dirty="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2400" dirty="0">
                <a:latin typeface="Garamond" panose="02020404030301010803" pitchFamily="18" charset="0"/>
                <a:ea typeface="宋体" panose="02010600030101010101" pitchFamily="2" charset="-122"/>
              </a:rPr>
              <a:t>为场景中对象</a:t>
            </a:r>
            <a:r>
              <a:rPr lang="en-US" altLang="zh-CN" sz="2400" dirty="0">
                <a:latin typeface="Garamond" panose="02020404030301010803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latin typeface="Garamond" panose="02020404030301010803" pitchFamily="18" charset="0"/>
                <a:ea typeface="宋体" panose="02010600030101010101" pitchFamily="2" charset="-122"/>
              </a:rPr>
              <a:t>图元增加颜色、亮度、纹理</a:t>
            </a:r>
            <a:endParaRPr lang="en-US" altLang="zh-CN" sz="2400" dirty="0"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Garamond" panose="02020404030301010803" pitchFamily="18" charset="0"/>
                <a:ea typeface="宋体" panose="02010600030101010101" pitchFamily="2" charset="-122"/>
              </a:rPr>
              <a:t>计算密集型，</a:t>
            </a:r>
            <a:r>
              <a:rPr lang="en-US" altLang="zh-CN" dirty="0">
                <a:latin typeface="Garamond" panose="02020404030301010803" pitchFamily="18" charset="0"/>
                <a:ea typeface="宋体" panose="02010600030101010101" pitchFamily="2" charset="-122"/>
              </a:rPr>
              <a:t>CPU-bound</a:t>
            </a:r>
            <a:endParaRPr lang="zh-CN" altLang="en-US" dirty="0"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A54750-D32E-4119-A97F-AEF479A5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E3A51-5EA8-4DAA-A683-FC2037E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4F73F4-FE5A-4763-9C8C-5F3FC42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1DEF1A18-94B3-4842-9F90-7ABB3A3BA6AA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90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7" name="Picture 12" descr="SCAOCBC3HCA7EJT49CA5VKSWLCAKJWWDUCA4H7T6ZCA95RJ0MCAPPOR2OCAJTW1SCCAV0F7GICA5W2KG3CAMF5FFDCANZPSHWCAB0FZR8CACS5LY8CAWSVG20CAM9XLW6CAZTC1KGCAUDQ94VCA5RSCPE">
            <a:extLst>
              <a:ext uri="{FF2B5EF4-FFF2-40B4-BE49-F238E27FC236}">
                <a16:creationId xmlns:a16="http://schemas.microsoft.com/office/drawing/2014/main" id="{5A526F7D-9920-411A-B828-5F181323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63" y="1052930"/>
            <a:ext cx="1524000" cy="143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14" descr="2275211179">
            <a:extLst>
              <a:ext uri="{FF2B5EF4-FFF2-40B4-BE49-F238E27FC236}">
                <a16:creationId xmlns:a16="http://schemas.microsoft.com/office/drawing/2014/main" id="{234A427E-C3F7-48EE-BAC9-F766D375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5" y="4508501"/>
            <a:ext cx="3455988" cy="2134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15" descr="1321724591_XcNIVx">
            <a:extLst>
              <a:ext uri="{FF2B5EF4-FFF2-40B4-BE49-F238E27FC236}">
                <a16:creationId xmlns:a16="http://schemas.microsoft.com/office/drawing/2014/main" id="{960E252A-C66E-4BD8-8096-8D23E0849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7" y="4518027"/>
            <a:ext cx="3048618" cy="212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16">
            <a:extLst>
              <a:ext uri="{FF2B5EF4-FFF2-40B4-BE49-F238E27FC236}">
                <a16:creationId xmlns:a16="http://schemas.microsoft.com/office/drawing/2014/main" id="{4806F43A-7DED-40C3-9ECD-1D13BD41B371}"/>
              </a:ext>
            </a:extLst>
          </p:cNvPr>
          <p:cNvSpPr txBox="1"/>
          <p:nvPr/>
        </p:nvSpPr>
        <p:spPr>
          <a:xfrm>
            <a:off x="1908175" y="4029075"/>
            <a:ext cx="2927350" cy="457200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400" dirty="0">
                <a:ea typeface="微软雅黑 Light" panose="020B0502040204020203" pitchFamily="34" charset="-122"/>
              </a:rPr>
              <a:t>游戏引擎与光线渲染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B3B9F0FD-6F02-406D-B877-B919692C2895}"/>
              </a:ext>
            </a:extLst>
          </p:cNvPr>
          <p:cNvGrpSpPr/>
          <p:nvPr/>
        </p:nvGrpSpPr>
        <p:grpSpPr>
          <a:xfrm>
            <a:off x="122548" y="1058445"/>
            <a:ext cx="4930775" cy="2736850"/>
            <a:chOff x="114" y="436"/>
            <a:chExt cx="3106" cy="1724"/>
          </a:xfrm>
        </p:grpSpPr>
        <p:pic>
          <p:nvPicPr>
            <p:cNvPr id="12" name="Picture 6" descr="143G0D64-1">
              <a:extLst>
                <a:ext uri="{FF2B5EF4-FFF2-40B4-BE49-F238E27FC236}">
                  <a16:creationId xmlns:a16="http://schemas.microsoft.com/office/drawing/2014/main" id="{0975CA63-D7BB-4334-81AB-1A719B1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" y="436"/>
              <a:ext cx="1406" cy="109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" name="Picture 7" descr="143G0M53-11">
              <a:extLst>
                <a:ext uri="{FF2B5EF4-FFF2-40B4-BE49-F238E27FC236}">
                  <a16:creationId xmlns:a16="http://schemas.microsoft.com/office/drawing/2014/main" id="{59F2DB5D-BF81-40AD-B245-141F49EB5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" y="436"/>
              <a:ext cx="1247" cy="101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0B97E92B-F8C9-4FDB-A727-E6D0F0DF413D}"/>
                </a:ext>
              </a:extLst>
            </p:cNvPr>
            <p:cNvSpPr txBox="1"/>
            <p:nvPr/>
          </p:nvSpPr>
          <p:spPr>
            <a:xfrm>
              <a:off x="501" y="1594"/>
              <a:ext cx="1796" cy="21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zh-CN" altLang="en-US" sz="1600" dirty="0">
                  <a:ea typeface="微软雅黑 Light" panose="020B0502040204020203" pitchFamily="34" charset="-122"/>
                </a:rPr>
                <a:t>场景中图元  →  渲染后的物体</a:t>
              </a:r>
            </a:p>
          </p:txBody>
        </p:sp>
        <p:pic>
          <p:nvPicPr>
            <p:cNvPr id="15" name="Picture 10" descr="images">
              <a:extLst>
                <a:ext uri="{FF2B5EF4-FFF2-40B4-BE49-F238E27FC236}">
                  <a16:creationId xmlns:a16="http://schemas.microsoft.com/office/drawing/2014/main" id="{E7DD46D7-FB99-445A-A8CC-12C8DEF8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6" y="1440"/>
              <a:ext cx="660" cy="7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03CD828A-182B-4780-8BC9-27DBD4255A35}"/>
                </a:ext>
              </a:extLst>
            </p:cNvPr>
            <p:cNvSpPr/>
            <p:nvPr/>
          </p:nvSpPr>
          <p:spPr>
            <a:xfrm>
              <a:off x="1519" y="772"/>
              <a:ext cx="454" cy="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63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/>
            <a:p>
              <a:pPr lvl="0" eaLnBrk="1" hangingPunct="1"/>
              <a:endParaRPr lang="zh-CN" altLang="en-US" dirty="0">
                <a:ea typeface="微软雅黑 Light" panose="020B0502040204020203" pitchFamily="34" charset="-122"/>
              </a:endParaRP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F811FA4A-894A-42A5-8D34-E4B62D825649}"/>
                </a:ext>
              </a:extLst>
            </p:cNvPr>
            <p:cNvSpPr txBox="1"/>
            <p:nvPr/>
          </p:nvSpPr>
          <p:spPr>
            <a:xfrm>
              <a:off x="609" y="1823"/>
              <a:ext cx="1493" cy="291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ea typeface="微软雅黑 Light" panose="020B0502040204020203" pitchFamily="34" charset="-122"/>
                </a:rPr>
                <a:t>3D Max</a:t>
              </a:r>
              <a:r>
                <a:rPr lang="zh-CN" altLang="en-US" sz="2400" dirty="0">
                  <a:ea typeface="微软雅黑 Light" panose="020B0502040204020203" pitchFamily="34" charset="-122"/>
                </a:rPr>
                <a:t>三维建模</a:t>
              </a:r>
            </a:p>
          </p:txBody>
        </p:sp>
      </p:grpSp>
      <p:pic>
        <p:nvPicPr>
          <p:cNvPr id="18" name="Picture 21" descr="FCABJH20WCA106EEHCANCSBL9CA2YK2RCCAEVVLRACAO59V88CAXBYQFPCA73NO76CA7U363SCAG7XBO6CAVFZ9LCCACZLCO8CAN3YRA7CA2IRA4ZCAEQXMO2CAH31ZOHCAMJ0W0CCAL01V9OCAQGBFUY">
            <a:extLst>
              <a:ext uri="{FF2B5EF4-FFF2-40B4-BE49-F238E27FC236}">
                <a16:creationId xmlns:a16="http://schemas.microsoft.com/office/drawing/2014/main" id="{CB4DE6A4-ADF2-4230-9C19-6FF5CE61A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563" y="4502349"/>
            <a:ext cx="2360121" cy="173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24" descr="20130524171630690">
            <a:extLst>
              <a:ext uri="{FF2B5EF4-FFF2-40B4-BE49-F238E27FC236}">
                <a16:creationId xmlns:a16="http://schemas.microsoft.com/office/drawing/2014/main" id="{F02DA2D7-F9D8-4A91-834C-CCAFF638F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438" y="1052930"/>
            <a:ext cx="2184400" cy="16383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85883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3C2FB0-9D39-40E9-B17B-BB81595C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渲染：物体表面划分为三角网格，对每个小三角形计算其颜色亮度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84F4ED-F30A-4A41-BEA8-85DCAF59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AA6BA-F67B-4818-B838-CE18472C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C522F7-99E4-4EFF-AAD4-C78A5CFB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F9F3C55-2AA9-4BD5-9A2C-08D23A1A813E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7" name="Picture 15" descr="o_polyhedral_domain_2">
            <a:extLst>
              <a:ext uri="{FF2B5EF4-FFF2-40B4-BE49-F238E27FC236}">
                <a16:creationId xmlns:a16="http://schemas.microsoft.com/office/drawing/2014/main" id="{95263DD6-7338-4DA8-A427-DEB0A093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64" y="2474632"/>
            <a:ext cx="2366472" cy="2558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22045BE-9AF3-4464-88CD-0FE2992B214F}"/>
              </a:ext>
            </a:extLst>
          </p:cNvPr>
          <p:cNvSpPr txBox="1">
            <a:spLocks/>
          </p:cNvSpPr>
          <p:nvPr/>
        </p:nvSpPr>
        <p:spPr>
          <a:xfrm>
            <a:off x="179388" y="2420938"/>
            <a:ext cx="8229600" cy="52387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图元对象的三角网格表示</a:t>
            </a:r>
          </a:p>
        </p:txBody>
      </p:sp>
      <p:pic>
        <p:nvPicPr>
          <p:cNvPr id="10" name="Picture 4" descr="th">
            <a:extLst>
              <a:ext uri="{FF2B5EF4-FFF2-40B4-BE49-F238E27FC236}">
                <a16:creationId xmlns:a16="http://schemas.microsoft.com/office/drawing/2014/main" id="{454DCB46-9B63-4F37-ADFC-AA5780E1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7" y="711201"/>
            <a:ext cx="4103687" cy="1506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5" descr="124">
            <a:extLst>
              <a:ext uri="{FF2B5EF4-FFF2-40B4-BE49-F238E27FC236}">
                <a16:creationId xmlns:a16="http://schemas.microsoft.com/office/drawing/2014/main" id="{F58B70D8-034F-488F-88D7-5130B583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129" y="3352036"/>
            <a:ext cx="2155642" cy="303137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9" descr="124630okk211wk1ggw11kk">
            <a:extLst>
              <a:ext uri="{FF2B5EF4-FFF2-40B4-BE49-F238E27FC236}">
                <a16:creationId xmlns:a16="http://schemas.microsoft.com/office/drawing/2014/main" id="{5E7AABE9-C13F-4905-956B-EB10DC5D2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098" y="2453482"/>
            <a:ext cx="2033588" cy="2420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0">
            <a:extLst>
              <a:ext uri="{FF2B5EF4-FFF2-40B4-BE49-F238E27FC236}">
                <a16:creationId xmlns:a16="http://schemas.microsoft.com/office/drawing/2014/main" id="{C5D0FDAA-ADFD-4807-85FF-C23C16B1A39E}"/>
              </a:ext>
            </a:extLst>
          </p:cNvPr>
          <p:cNvSpPr txBox="1"/>
          <p:nvPr/>
        </p:nvSpPr>
        <p:spPr>
          <a:xfrm>
            <a:off x="5546725" y="1066424"/>
            <a:ext cx="20129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三角形各边不相交</a:t>
            </a:r>
          </a:p>
        </p:txBody>
      </p:sp>
      <p:pic>
        <p:nvPicPr>
          <p:cNvPr id="14" name="Picture 11" descr="ECAB23L8MCAGXFWA2CAFCE9ZGCAUB5VBJCAITN2R5CA70GRBACAZSBN1HCAJ650N5CARVJXNICAEZ7A2WCAUV60CVCAOQ4STKCAXFZYIOCA6MS8YJCAGKO1PBCADODEQ9CA9PRAQNCAQCMMPSCAX798JR">
            <a:extLst>
              <a:ext uri="{FF2B5EF4-FFF2-40B4-BE49-F238E27FC236}">
                <a16:creationId xmlns:a16="http://schemas.microsoft.com/office/drawing/2014/main" id="{20D211B2-A601-4D64-91DD-6E66C20C0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676" y="4878018"/>
            <a:ext cx="2051050" cy="1764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2" descr="block2-mesh1">
            <a:extLst>
              <a:ext uri="{FF2B5EF4-FFF2-40B4-BE49-F238E27FC236}">
                <a16:creationId xmlns:a16="http://schemas.microsoft.com/office/drawing/2014/main" id="{C4045B12-5EB8-4F28-8596-BAA2DCCBA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0" y="2890945"/>
            <a:ext cx="1880310" cy="236426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6" descr="ECAAOM27ICA44H3R8CAHQRHA0CA7A5VJMCAY9CLVTCAFSZVX3CANEX9IACAW5ZC2TCAGZO077CAYUVCEUCA1LAVK1CA72VH55CAENANSDCAICWNHWCA5BZISBCAN5RDN7CA6Z3MXDCA9ACO21CAV6STSO">
            <a:extLst>
              <a:ext uri="{FF2B5EF4-FFF2-40B4-BE49-F238E27FC236}">
                <a16:creationId xmlns:a16="http://schemas.microsoft.com/office/drawing/2014/main" id="{CC29DB76-63ED-457B-9497-4D06A2319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07" y="5412426"/>
            <a:ext cx="1700262" cy="1288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7" descr="th">
            <a:extLst>
              <a:ext uri="{FF2B5EF4-FFF2-40B4-BE49-F238E27FC236}">
                <a16:creationId xmlns:a16="http://schemas.microsoft.com/office/drawing/2014/main" id="{B7EA20E1-62EE-4A14-AE7B-6BA1C27CF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4535" y="5255208"/>
            <a:ext cx="2017216" cy="1222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AutoShape 11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E0ACE88-A491-4BAA-9AE5-5FF67917F30C}"/>
              </a:ext>
            </a:extLst>
          </p:cNvPr>
          <p:cNvSpPr/>
          <p:nvPr/>
        </p:nvSpPr>
        <p:spPr>
          <a:xfrm>
            <a:off x="8452602" y="1619398"/>
            <a:ext cx="538297" cy="250014"/>
          </a:xfrm>
          <a:prstGeom prst="actionButtonBackPrevious">
            <a:avLst/>
          </a:prstGeom>
          <a:solidFill>
            <a:schemeClr val="bg2"/>
          </a:solidFill>
          <a:ln w="6350">
            <a:noFill/>
          </a:ln>
        </p:spPr>
        <p:txBody>
          <a:bodyPr wrap="square" anchor="ctr">
            <a:spAutoFit/>
          </a:bodyPr>
          <a:lstStyle/>
          <a:p>
            <a:pPr lvl="0" eaLnBrk="1" hangingPunct="1"/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8396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7E0A4A-0DA8-4DA7-8940-0A125CFA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5D62BE-AC72-4609-B113-DF5BEEDE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8B2A02-051B-4AFA-A7AF-75A1E85A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E3189E6-1609-49D6-9A22-A41C072ACFE6}"/>
              </a:ext>
            </a:extLst>
          </p:cNvPr>
          <p:cNvSpPr txBox="1">
            <a:spLocks/>
          </p:cNvSpPr>
          <p:nvPr/>
        </p:nvSpPr>
        <p:spPr bwMode="auto">
          <a:xfrm>
            <a:off x="6521976" y="6074374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ea typeface="微软雅黑 Light" panose="020B0502040204020203" pitchFamily="34" charset="-122"/>
              </a:rPr>
              <a:pPr algn="r"/>
              <a:t>92</a:t>
            </a:fld>
            <a:endParaRPr lang="en-US" altLang="zh-CN" sz="1200" dirty="0">
              <a:ea typeface="微软雅黑 Light" panose="020B0502040204020203" pitchFamily="34" charset="-122"/>
            </a:endParaRPr>
          </a:p>
        </p:txBody>
      </p:sp>
      <p:pic>
        <p:nvPicPr>
          <p:cNvPr id="7" name="Picture 12" descr="QCAGANSSYCA3TSLKGCASVY6BICANNJK2NCAF80G85CAFBAYLTCA6K9XGOCA5N1MVQCATQFYCCCAJ0R25YCAQ1SUD2CA5ALXRBCAX93IYLCAW6Y8NTCAZ4RR34CA6W4YTNCA0B02OKCACLRLLVCA3LAJUW">
            <a:extLst>
              <a:ext uri="{FF2B5EF4-FFF2-40B4-BE49-F238E27FC236}">
                <a16:creationId xmlns:a16="http://schemas.microsoft.com/office/drawing/2014/main" id="{72D0774D-FE5B-441E-BEB7-542A7BF5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301" y="2754911"/>
            <a:ext cx="3095625" cy="1960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911E1A96-8C98-4386-81EC-3672804CFEDB}"/>
              </a:ext>
            </a:extLst>
          </p:cNvPr>
          <p:cNvSpPr/>
          <p:nvPr/>
        </p:nvSpPr>
        <p:spPr>
          <a:xfrm>
            <a:off x="250825" y="188913"/>
            <a:ext cx="8725535" cy="15113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hangingPunct="1"/>
            <a:r>
              <a:rPr lang="zh-CN" altLang="en-US" sz="2800" dirty="0">
                <a:solidFill>
                  <a:schemeClr val="tx2"/>
                </a:solidFill>
                <a:ea typeface="微软雅黑 Light" panose="020B0502040204020203" pitchFamily="34" charset="-122"/>
              </a:rPr>
              <a:t>追踪渲染中的光线与对象</a:t>
            </a:r>
            <a:r>
              <a:rPr lang="en-US" altLang="zh-CN" sz="2800" dirty="0">
                <a:solidFill>
                  <a:schemeClr val="tx2"/>
                </a:solidFill>
                <a:ea typeface="微软雅黑 Light" panose="020B0502040204020203" pitchFamily="34" charset="-122"/>
              </a:rPr>
              <a:t>/</a:t>
            </a:r>
            <a:r>
              <a:rPr lang="zh-CN" altLang="en-US" sz="2800" dirty="0">
                <a:solidFill>
                  <a:schemeClr val="tx2"/>
                </a:solidFill>
                <a:ea typeface="微软雅黑 Light" panose="020B0502040204020203" pitchFamily="34" charset="-122"/>
              </a:rPr>
              <a:t>图元求交运算：</a:t>
            </a:r>
            <a:br>
              <a:rPr lang="zh-CN" altLang="en-US" sz="2800" dirty="0">
                <a:solidFill>
                  <a:schemeClr val="tx2"/>
                </a:solidFill>
                <a:ea typeface="微软雅黑 Light" panose="020B0502040204020203" pitchFamily="34" charset="-122"/>
              </a:rPr>
            </a:br>
            <a:r>
              <a:rPr lang="zh-CN" altLang="en-US" sz="2400" dirty="0">
                <a:solidFill>
                  <a:schemeClr val="tx2"/>
                </a:solidFill>
                <a:ea typeface="微软雅黑 Light" panose="020B0502040204020203" pitchFamily="34" charset="-122"/>
              </a:rPr>
              <a:t>    </a:t>
            </a:r>
            <a:r>
              <a:rPr lang="zh-CN" altLang="en-US" sz="2000" dirty="0">
                <a:ea typeface="微软雅黑 Light" panose="020B0502040204020203" pitchFamily="34" charset="-122"/>
              </a:rPr>
              <a:t>判断不同方向的光线与场景中哪些图元、图元的哪部分相交，以便计算相交点处的光照强度，呈现出对象各部分的明亮分布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pPr lvl="0" eaLnBrk="1" hangingPunct="1"/>
            <a:br>
              <a:rPr lang="zh-CN" altLang="en-US" sz="2000" dirty="0">
                <a:ea typeface="微软雅黑 Light" panose="020B0502040204020203" pitchFamily="34" charset="-122"/>
              </a:rPr>
            </a:br>
            <a:r>
              <a:rPr lang="zh-CN" altLang="en-US" sz="2400" dirty="0">
                <a:ea typeface="微软雅黑 Light" panose="020B0502040204020203" pitchFamily="34" charset="-122"/>
              </a:rPr>
              <a:t>对场景中的</a:t>
            </a:r>
            <a:r>
              <a:rPr lang="zh-CN" altLang="en-US" sz="2400" b="1" dirty="0">
                <a:ea typeface="微软雅黑 Light" panose="020B0502040204020203" pitchFamily="34" charset="-122"/>
              </a:rPr>
              <a:t>（非规则、复杂）</a:t>
            </a:r>
            <a:r>
              <a:rPr lang="zh-CN" altLang="en-US" sz="2400" dirty="0">
                <a:ea typeface="微软雅黑 Light" panose="020B0502040204020203" pitchFamily="34" charset="-122"/>
              </a:rPr>
              <a:t>对象</a:t>
            </a:r>
            <a:r>
              <a:rPr lang="en-US" altLang="zh-CN" sz="2400" dirty="0"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ea typeface="微软雅黑 Light" panose="020B0502040204020203" pitchFamily="34" charset="-122"/>
              </a:rPr>
              <a:t>图元，将其表面表示为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Delaunay</a:t>
            </a:r>
            <a:r>
              <a:rPr lang="zh-CN" altLang="en-US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三角网格</a:t>
            </a:r>
            <a:r>
              <a:rPr lang="zh-CN" altLang="en-US" sz="2400" dirty="0">
                <a:ea typeface="微软雅黑 Light" panose="020B0502040204020203" pitchFamily="34" charset="-122"/>
              </a:rPr>
              <a:t>，追踪光线传播轨迹，计算</a:t>
            </a:r>
            <a:br>
              <a:rPr lang="zh-CN" altLang="en-US" sz="2400" dirty="0">
                <a:ea typeface="微软雅黑 Light" panose="020B0502040204020203" pitchFamily="34" charset="-122"/>
              </a:rPr>
            </a:br>
            <a:r>
              <a:rPr lang="en-US" altLang="zh-CN" sz="2000" dirty="0"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ea typeface="微软雅黑 Light" panose="020B0502040204020203" pitchFamily="34" charset="-122"/>
              </a:rPr>
              <a:t>）入射光线与对象表面的相交位置：与哪个三角形相交、交点坐标</a:t>
            </a:r>
            <a:br>
              <a:rPr lang="zh-CN" altLang="en-US" sz="2000" dirty="0">
                <a:ea typeface="微软雅黑 Light" panose="020B0502040204020203" pitchFamily="34" charset="-122"/>
              </a:rPr>
            </a:br>
            <a:r>
              <a:rPr lang="en-US" altLang="zh-CN" sz="2000" dirty="0"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ea typeface="微软雅黑 Light" panose="020B0502040204020203" pitchFamily="34" charset="-122"/>
              </a:rPr>
              <a:t>）入射光线角度和光照强度</a:t>
            </a:r>
            <a:br>
              <a:rPr lang="zh-CN" altLang="en-US" sz="2000" dirty="0">
                <a:ea typeface="微软雅黑 Light" panose="020B0502040204020203" pitchFamily="34" charset="-122"/>
              </a:rPr>
            </a:br>
            <a:r>
              <a:rPr lang="en-US" altLang="zh-CN" sz="2000" dirty="0"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ea typeface="微软雅黑 Light" panose="020B0502040204020203" pitchFamily="34" charset="-122"/>
              </a:rPr>
              <a:t>）反射</a:t>
            </a:r>
            <a:r>
              <a:rPr lang="en-US" altLang="zh-CN" sz="2000" dirty="0"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ea typeface="微软雅黑 Light" panose="020B0502040204020203" pitchFamily="34" charset="-122"/>
              </a:rPr>
              <a:t>折射光线角度和光照强度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121A0A-ACAA-4ABC-87A7-546C191F3659}"/>
              </a:ext>
            </a:extLst>
          </p:cNvPr>
          <p:cNvGrpSpPr/>
          <p:nvPr/>
        </p:nvGrpSpPr>
        <p:grpSpPr>
          <a:xfrm>
            <a:off x="301169" y="3519704"/>
            <a:ext cx="4312423" cy="2928408"/>
            <a:chOff x="2064" y="1926"/>
            <a:chExt cx="3600" cy="2394"/>
          </a:xfrm>
        </p:grpSpPr>
        <p:pic>
          <p:nvPicPr>
            <p:cNvPr id="10" name="Picture 6" descr="s_496cc04770314278a0e07d432801674a">
              <a:extLst>
                <a:ext uri="{FF2B5EF4-FFF2-40B4-BE49-F238E27FC236}">
                  <a16:creationId xmlns:a16="http://schemas.microsoft.com/office/drawing/2014/main" id="{589D6DDF-948E-4905-82E4-F790896E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" y="1926"/>
              <a:ext cx="3600" cy="2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4656E2B2-6B7F-4704-B2BA-3CADBC297212}"/>
                </a:ext>
              </a:extLst>
            </p:cNvPr>
            <p:cNvSpPr txBox="1"/>
            <p:nvPr/>
          </p:nvSpPr>
          <p:spPr>
            <a:xfrm>
              <a:off x="2109" y="2615"/>
              <a:ext cx="541" cy="29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dirty="0">
                  <a:ea typeface="微软雅黑 Light" panose="020B0502040204020203" pitchFamily="34" charset="-122"/>
                </a:rPr>
                <a:t>(Eye)</a:t>
              </a:r>
            </a:p>
          </p:txBody>
        </p:sp>
      </p:grpSp>
      <p:pic>
        <p:nvPicPr>
          <p:cNvPr id="12" name="Picture 13" descr="JCAZ5AIOYCAHC13H3CAE9E6DYCAYHTD9VCANWHTD1CAK0VTOMCAZ29UZHCAYXZ6O2CAYFYU1MCABFZPRJCA35AZV0CAYE057ICA0EK8LECACE4669CA4Z7LDKCAZIXPXNCALMRX70CA180LD6CASIDTX3">
            <a:extLst>
              <a:ext uri="{FF2B5EF4-FFF2-40B4-BE49-F238E27FC236}">
                <a16:creationId xmlns:a16="http://schemas.microsoft.com/office/drawing/2014/main" id="{534B7DED-DCA1-4A0B-BF6B-69390706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113" y="4983908"/>
            <a:ext cx="1655762" cy="126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4" descr="MCAHRAQE4CA7WRM4YCAYX29D8CAB96OS8CA5FU4WSCA3EQLV7CA79HT61CA3GBJKLCAAX6NUECA9A0PV8CALBBIAJCAR2R657CAD6ZH3CCA6Y1YL5CAKS2AETCAJTX7GECANPHYHOCA0F00AUCALFEGKI">
            <a:extLst>
              <a:ext uri="{FF2B5EF4-FFF2-40B4-BE49-F238E27FC236}">
                <a16:creationId xmlns:a16="http://schemas.microsoft.com/office/drawing/2014/main" id="{D997C9F2-A51B-4AE7-BB0F-B5307032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776" y="4853586"/>
            <a:ext cx="2808288" cy="183515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8894613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A8947-77DC-4FD2-86C6-26E2D448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应用示例：</a:t>
            </a:r>
            <a:r>
              <a:rPr lang="zh-CN" altLang="en-US" sz="2400" b="0" dirty="0"/>
              <a:t>维诺图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C8F9C-BD7A-439F-98BD-A6EF084E0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E.g. </a:t>
            </a:r>
            <a:r>
              <a:rPr lang="zh-CN" altLang="en-US" sz="2400" dirty="0"/>
              <a:t>利用三角剖分、</a:t>
            </a:r>
            <a:r>
              <a:rPr lang="en-US" altLang="zh-CN" sz="2400" dirty="0"/>
              <a:t>Voronoi</a:t>
            </a:r>
            <a:r>
              <a:rPr lang="zh-CN" altLang="en-US" sz="2400" dirty="0"/>
              <a:t>图计算基站覆盖范围、邻区层次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6AD6E3-D1FB-440A-ABCE-05D4EA3F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CC0A6-AA2C-4C09-8305-2CD492C6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BEE43-C518-4D08-8516-6B94BC02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pic>
        <p:nvPicPr>
          <p:cNvPr id="7" name="Picture 3" descr="小区划分">
            <a:extLst>
              <a:ext uri="{FF2B5EF4-FFF2-40B4-BE49-F238E27FC236}">
                <a16:creationId xmlns:a16="http://schemas.microsoft.com/office/drawing/2014/main" id="{BDC30D93-8401-4CDB-BC7C-39B2D53F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4" r="5997"/>
          <a:stretch>
            <a:fillRect/>
          </a:stretch>
        </p:blipFill>
        <p:spPr>
          <a:xfrm>
            <a:off x="1814194" y="1599105"/>
            <a:ext cx="5607685" cy="48376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56748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FA80B4-F581-4B27-8321-5B48ABE9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光纤追踪与渲染关键点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+mn-lt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：对象</a:t>
            </a:r>
            <a:r>
              <a:rPr lang="en-US" altLang="zh-CN" dirty="0">
                <a:solidFill>
                  <a:schemeClr val="tx1"/>
                </a:solidFill>
                <a:latin typeface="+mn-lt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图元表面的三角化表示，便于光线相交计算</a:t>
            </a:r>
            <a:endParaRPr lang="en-US" altLang="zh-CN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+mn-lt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+mn-lt"/>
              </a:rPr>
              <a:t>GPU</a:t>
            </a:r>
            <a:r>
              <a:rPr lang="zh-CN" altLang="en-US" dirty="0">
                <a:solidFill>
                  <a:schemeClr val="tx1"/>
                </a:solidFill>
                <a:latin typeface="+mn-lt"/>
              </a:rPr>
              <a:t>运算</a:t>
            </a:r>
            <a:endParaRPr lang="en-US" altLang="zh-CN" dirty="0">
              <a:latin typeface="+mn-lt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B3C421-2E99-4341-BA4A-27B1CDD5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2EF61E-A2B9-47BA-ADC0-E079C5EC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DDC05F-EC7C-4B2D-A914-7AB4C3F72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21219240-9B92-4DF6-997D-0BE528309BB8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94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23AD44A-51CD-4947-A53C-A3F032AE3E82}"/>
              </a:ext>
            </a:extLst>
          </p:cNvPr>
          <p:cNvGrpSpPr/>
          <p:nvPr/>
        </p:nvGrpSpPr>
        <p:grpSpPr>
          <a:xfrm>
            <a:off x="3830970" y="1013206"/>
            <a:ext cx="4284663" cy="2603500"/>
            <a:chOff x="3061" y="799"/>
            <a:chExt cx="2699" cy="164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376957FC-8948-41BD-AA86-1ACDEF2A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" y="1026"/>
              <a:ext cx="2208" cy="141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83A6E65-4D5F-4CF1-AF66-AD1257F5A503}"/>
                </a:ext>
              </a:extLst>
            </p:cNvPr>
            <p:cNvSpPr/>
            <p:nvPr/>
          </p:nvSpPr>
          <p:spPr>
            <a:xfrm>
              <a:off x="5386" y="799"/>
              <a:ext cx="374" cy="380"/>
            </a:xfrm>
            <a:prstGeom prst="sun">
              <a:avLst>
                <a:gd name="adj" fmla="val 25000"/>
              </a:avLst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0000" tIns="46800" rIns="90000" bIns="46800" anchor="ctr"/>
            <a:lstStyle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1" name="Picture 9" descr="CPU-GPU渲染图形时间对比">
            <a:extLst>
              <a:ext uri="{FF2B5EF4-FFF2-40B4-BE49-F238E27FC236}">
                <a16:creationId xmlns:a16="http://schemas.microsoft.com/office/drawing/2014/main" id="{14EB77E1-A329-47E5-9F53-CC3C6D5E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30496"/>
            <a:ext cx="3824356" cy="263001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Group 10">
            <a:extLst>
              <a:ext uri="{FF2B5EF4-FFF2-40B4-BE49-F238E27FC236}">
                <a16:creationId xmlns:a16="http://schemas.microsoft.com/office/drawing/2014/main" id="{27086AEC-1A6B-4F48-879A-7FD562C485D5}"/>
              </a:ext>
            </a:extLst>
          </p:cNvPr>
          <p:cNvGrpSpPr/>
          <p:nvPr/>
        </p:nvGrpSpPr>
        <p:grpSpPr>
          <a:xfrm>
            <a:off x="428308" y="2743200"/>
            <a:ext cx="3381375" cy="2090738"/>
            <a:chOff x="3696" y="1501"/>
            <a:chExt cx="2130" cy="1317"/>
          </a:xfrm>
        </p:grpSpPr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5B261038-D274-4DE9-9541-C52C8AB57551}"/>
                </a:ext>
              </a:extLst>
            </p:cNvPr>
            <p:cNvGrpSpPr/>
            <p:nvPr/>
          </p:nvGrpSpPr>
          <p:grpSpPr>
            <a:xfrm>
              <a:off x="4627" y="1501"/>
              <a:ext cx="1199" cy="1317"/>
              <a:chOff x="113" y="527"/>
              <a:chExt cx="1488" cy="1637"/>
            </a:xfrm>
          </p:grpSpPr>
          <p:pic>
            <p:nvPicPr>
              <p:cNvPr id="15" name="Picture 12" descr="c5e6bbfd3c2b493e839fbdf89329092a">
                <a:extLst>
                  <a:ext uri="{FF2B5EF4-FFF2-40B4-BE49-F238E27FC236}">
                    <a16:creationId xmlns:a16="http://schemas.microsoft.com/office/drawing/2014/main" id="{9C0F1883-E01A-45A6-A2CA-BD3D47122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" y="527"/>
                <a:ext cx="1406" cy="140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6" name="Text Box 13">
                <a:extLst>
                  <a:ext uri="{FF2B5EF4-FFF2-40B4-BE49-F238E27FC236}">
                    <a16:creationId xmlns:a16="http://schemas.microsoft.com/office/drawing/2014/main" id="{62BAE9D8-6CAC-48A1-9362-9A6D4F9A5C99}"/>
                  </a:ext>
                </a:extLst>
              </p:cNvPr>
              <p:cNvSpPr txBox="1"/>
              <p:nvPr/>
            </p:nvSpPr>
            <p:spPr>
              <a:xfrm>
                <a:off x="385" y="1662"/>
                <a:ext cx="1216" cy="502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txBody>
              <a:bodyPr wrap="none">
                <a:spAutoFit/>
              </a:bodyPr>
              <a:lstStyle/>
              <a:p>
                <a:pPr lvl="0" eaLnBrk="1" hangingPunct="1"/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基于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</a:rPr>
                  <a:t>GPU</a:t>
                </a:r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的</a:t>
                </a:r>
              </a:p>
              <a:p>
                <a:pPr lvl="0" eaLnBrk="1" hangingPunct="1"/>
                <a:r>
                  <a: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rPr>
                  <a:t>光线追踪渲染</a:t>
                </a:r>
              </a:p>
            </p:txBody>
          </p:sp>
        </p:grpSp>
        <p:pic>
          <p:nvPicPr>
            <p:cNvPr id="14" name="Picture 14" descr="NCA17PSB8CAPRSEH0CANSQ1DGCA8FGELMCAJL8U07CA6WIJU5CAU36JQICA9PAJBLCALBD3QCCAU5V491CASL7TZWCA18PGTLCARL155GCA0ZJSI4CAZOT2PZCAXQ4UDZCAHQOOU8CA3Q8XJPCA6HMI6G">
              <a:extLst>
                <a:ext uri="{FF2B5EF4-FFF2-40B4-BE49-F238E27FC236}">
                  <a16:creationId xmlns:a16="http://schemas.microsoft.com/office/drawing/2014/main" id="{70C6AAD6-2F80-4ED0-B015-71AD7BC7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6" y="1703"/>
              <a:ext cx="1073" cy="79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7AA57D92-48B5-4C2C-BEC6-D6466E65EFDF}"/>
              </a:ext>
            </a:extLst>
          </p:cNvPr>
          <p:cNvSpPr txBox="1">
            <a:spLocks/>
          </p:cNvSpPr>
          <p:nvPr/>
        </p:nvSpPr>
        <p:spPr bwMode="auto">
          <a:xfrm>
            <a:off x="13315423" y="898525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94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021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4108-4A68-4FED-A50E-AE3FC5BC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计算几何中的</a:t>
            </a:r>
            <a:r>
              <a:rPr lang="en-US" altLang="zh-CN" dirty="0"/>
              <a:t>Voronoi</a:t>
            </a:r>
            <a:r>
              <a:rPr lang="zh-CN" altLang="en-US" dirty="0"/>
              <a:t>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817CC-B65D-4DC2-8B0A-65DE0B3A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0DBA6A-EB25-4112-BCA1-6B3BB15E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20556-C119-4A76-9481-9CE21398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pic>
        <p:nvPicPr>
          <p:cNvPr id="7" name="Picture 4" descr="Voronoi局部放大照">
            <a:extLst>
              <a:ext uri="{FF2B5EF4-FFF2-40B4-BE49-F238E27FC236}">
                <a16:creationId xmlns:a16="http://schemas.microsoft.com/office/drawing/2014/main" id="{8F8E0767-C2F5-4122-8B49-0BE5D05F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1279525"/>
            <a:ext cx="6659563" cy="41275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06CAAC6-CABF-4999-A7E9-2468450EA4D2}"/>
              </a:ext>
            </a:extLst>
          </p:cNvPr>
          <p:cNvSpPr/>
          <p:nvPr/>
        </p:nvSpPr>
        <p:spPr>
          <a:xfrm>
            <a:off x="250825" y="1700213"/>
            <a:ext cx="2206625" cy="2573337"/>
          </a:xfrm>
          <a:prstGeom prst="rect">
            <a:avLst/>
          </a:prstGeom>
          <a:solidFill>
            <a:srgbClr val="EAEAEA">
              <a:alpha val="10196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lvl="0" eaLnBrk="1" hangingPunct="1"/>
            <a:endParaRPr lang="zh-CN" altLang="en-US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 eaLnBrk="1" hangingPunct="1"/>
            <a:r>
              <a:rPr lang="zh-CN" altLang="en-US" b="1" dirty="0">
                <a:ea typeface="微软雅黑 Light" panose="020B0502040204020203" pitchFamily="34" charset="-122"/>
              </a:rPr>
              <a:t>假设在草地中有</a:t>
            </a:r>
            <a:r>
              <a:rPr lang="en-US" altLang="zh-CN" b="1" dirty="0">
                <a:ea typeface="微软雅黑 Light" panose="020B0502040204020203" pitchFamily="34" charset="-122"/>
              </a:rPr>
              <a:t>N</a:t>
            </a:r>
            <a:r>
              <a:rPr lang="zh-CN" altLang="en-US" b="1" dirty="0">
                <a:ea typeface="微软雅黑 Light" panose="020B0502040204020203" pitchFamily="34" charset="-122"/>
              </a:rPr>
              <a:t>个火源点，</a:t>
            </a:r>
          </a:p>
          <a:p>
            <a:pPr lvl="0" eaLnBrk="1" hangingPunct="1"/>
            <a:r>
              <a:rPr lang="zh-CN" altLang="en-US" b="1" dirty="0">
                <a:ea typeface="微软雅黑 Light" panose="020B0502040204020203" pitchFamily="34" charset="-122"/>
              </a:rPr>
              <a:t>同时点燃，并且以同样的速度向各个方向蔓延，</a:t>
            </a:r>
          </a:p>
          <a:p>
            <a:pPr lvl="0" eaLnBrk="1" hangingPunct="1"/>
            <a:r>
              <a:rPr lang="zh-CN" altLang="en-US" b="1" dirty="0">
                <a:ea typeface="微软雅黑 Light" panose="020B0502040204020203" pitchFamily="34" charset="-122"/>
              </a:rPr>
              <a:t>那么燃烧熄灭处所形成的轨迹图便是</a:t>
            </a:r>
            <a:r>
              <a:rPr lang="en-US" altLang="zh-CN" sz="1600" b="1" dirty="0">
                <a:ea typeface="微软雅黑 Light" panose="020B0502040204020203" pitchFamily="34" charset="-122"/>
              </a:rPr>
              <a:t>V</a:t>
            </a:r>
            <a:r>
              <a:rPr lang="en-US" altLang="zh-CN" b="1" dirty="0">
                <a:ea typeface="微软雅黑 Light" panose="020B0502040204020203" pitchFamily="34" charset="-122"/>
              </a:rPr>
              <a:t>oronoi</a:t>
            </a:r>
            <a:r>
              <a:rPr lang="zh-CN" altLang="en-US" b="1" dirty="0">
                <a:ea typeface="微软雅黑 Light" panose="020B0502040204020203" pitchFamily="34" charset="-122"/>
              </a:rPr>
              <a:t>图</a:t>
            </a:r>
            <a:r>
              <a:rPr lang="zh-CN" altLang="en-US" dirty="0">
                <a:ea typeface="微软雅黑 Light" panose="020B0502040204020203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9038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6A719C5-C8F9-4779-902D-68B2EAB5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Voronoi</a:t>
            </a:r>
            <a:r>
              <a:rPr lang="zh-CN" altLang="en-US" dirty="0">
                <a:latin typeface="+mn-lt"/>
              </a:rPr>
              <a:t>图计算</a:t>
            </a:r>
            <a:endParaRPr lang="en-US" altLang="zh-CN" dirty="0">
              <a:latin typeface="+mn-lt"/>
            </a:endParaRPr>
          </a:p>
          <a:p>
            <a:pPr lvl="1"/>
            <a:r>
              <a:rPr lang="en-US" altLang="zh-CN" sz="2000" dirty="0">
                <a:latin typeface="+mn-lt"/>
              </a:rPr>
              <a:t>1.</a:t>
            </a:r>
            <a:r>
              <a:rPr lang="zh-CN" altLang="en-US" sz="2000" dirty="0">
                <a:latin typeface="+mn-lt"/>
              </a:rPr>
              <a:t> 以基站为顶点，作出三角剖分图</a:t>
            </a:r>
            <a:r>
              <a:rPr lang="en-US" altLang="zh-CN" sz="2000" dirty="0">
                <a:latin typeface="+mn-lt"/>
              </a:rPr>
              <a:t>——Delaunay</a:t>
            </a:r>
            <a:r>
              <a:rPr lang="zh-CN" altLang="en-US" sz="2000" dirty="0">
                <a:latin typeface="+mn-lt"/>
              </a:rPr>
              <a:t>三角网；</a:t>
            </a:r>
          </a:p>
          <a:p>
            <a:pPr lvl="1"/>
            <a:r>
              <a:rPr lang="en-US" altLang="zh-CN" sz="2000" dirty="0">
                <a:latin typeface="+mn-lt"/>
              </a:rPr>
              <a:t>2. </a:t>
            </a:r>
            <a:r>
              <a:rPr lang="zh-CN" altLang="en-US" sz="2000" dirty="0">
                <a:latin typeface="+mn-lt"/>
              </a:rPr>
              <a:t>计算各个三角形的垂心</a:t>
            </a:r>
          </a:p>
          <a:p>
            <a:pPr lvl="1"/>
            <a:r>
              <a:rPr lang="en-US" altLang="zh-CN" sz="2000" dirty="0">
                <a:latin typeface="+mn-lt"/>
              </a:rPr>
              <a:t>3. </a:t>
            </a:r>
            <a:r>
              <a:rPr lang="zh-CN" altLang="en-US" sz="2000" dirty="0">
                <a:latin typeface="+mn-lt"/>
              </a:rPr>
              <a:t>按空间逆序连接各个垂心，得到以各个垂心为母点的</a:t>
            </a:r>
            <a:r>
              <a:rPr lang="en-US" altLang="zh-CN" sz="2000" dirty="0">
                <a:latin typeface="+mn-lt"/>
              </a:rPr>
              <a:t>Voronoi</a:t>
            </a:r>
            <a:r>
              <a:rPr lang="zh-CN" altLang="en-US" sz="2000" dirty="0">
                <a:latin typeface="+mn-lt"/>
              </a:rPr>
              <a:t>图</a:t>
            </a:r>
            <a:r>
              <a:rPr lang="en-US" altLang="zh-CN" sz="2000" dirty="0">
                <a:latin typeface="+mn-lt"/>
              </a:rPr>
              <a:t>——</a:t>
            </a:r>
            <a:r>
              <a:rPr lang="zh-CN" altLang="en-US" sz="2000" dirty="0">
                <a:latin typeface="+mn-lt"/>
              </a:rPr>
              <a:t>三角剖分图的对偶图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E5FF92-EF4F-4BE3-A813-40A62348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DECB06-EC8C-4B7C-B436-B6F74485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2EA50D-30B2-4E9F-8C2E-A3CAA96D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54B34F3-E465-487E-87A0-0469A47B2F0A}"/>
              </a:ext>
            </a:extLst>
          </p:cNvPr>
          <p:cNvSpPr txBox="1">
            <a:spLocks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96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7" name="Picture 5" descr="三角剖分">
            <a:extLst>
              <a:ext uri="{FF2B5EF4-FFF2-40B4-BE49-F238E27FC236}">
                <a16:creationId xmlns:a16="http://schemas.microsoft.com/office/drawing/2014/main" id="{B0C240A5-9445-4F26-AFD8-3A326CAF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6000"/>
          </a:blip>
          <a:stretch>
            <a:fillRect/>
          </a:stretch>
        </p:blipFill>
        <p:spPr>
          <a:xfrm>
            <a:off x="507204" y="2220964"/>
            <a:ext cx="3333750" cy="2066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6" descr="Voronoi单人照">
            <a:extLst>
              <a:ext uri="{FF2B5EF4-FFF2-40B4-BE49-F238E27FC236}">
                <a16:creationId xmlns:a16="http://schemas.microsoft.com/office/drawing/2014/main" id="{F60EBA23-60B7-47EC-A8DC-E4D31D6F09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6000"/>
          </a:blip>
          <a:stretch>
            <a:fillRect/>
          </a:stretch>
        </p:blipFill>
        <p:spPr>
          <a:xfrm>
            <a:off x="5219700" y="4522788"/>
            <a:ext cx="3765550" cy="2335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7" descr="三者合影">
            <a:extLst>
              <a:ext uri="{FF2B5EF4-FFF2-40B4-BE49-F238E27FC236}">
                <a16:creationId xmlns:a16="http://schemas.microsoft.com/office/drawing/2014/main" id="{0DB38D26-648B-4253-9221-17634F8A7C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6000"/>
          </a:blip>
          <a:stretch>
            <a:fillRect/>
          </a:stretch>
        </p:blipFill>
        <p:spPr>
          <a:xfrm>
            <a:off x="541637" y="4612115"/>
            <a:ext cx="3333750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>
            <a:extLst>
              <a:ext uri="{FF2B5EF4-FFF2-40B4-BE49-F238E27FC236}">
                <a16:creationId xmlns:a16="http://schemas.microsoft.com/office/drawing/2014/main" id="{3040DA7B-C5C2-4A65-BEFB-D886FCF8910A}"/>
              </a:ext>
            </a:extLst>
          </p:cNvPr>
          <p:cNvSpPr txBox="1"/>
          <p:nvPr/>
        </p:nvSpPr>
        <p:spPr>
          <a:xfrm>
            <a:off x="1568749" y="4245402"/>
            <a:ext cx="5397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99AB25CB-E291-4C5B-A09C-2B27FF7769AC}"/>
              </a:ext>
            </a:extLst>
          </p:cNvPr>
          <p:cNvSpPr txBox="1"/>
          <p:nvPr/>
        </p:nvSpPr>
        <p:spPr>
          <a:xfrm>
            <a:off x="1668762" y="6601191"/>
            <a:ext cx="539750" cy="366712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887C12C-B7C4-4A36-AAA6-47011A60AE72}"/>
              </a:ext>
            </a:extLst>
          </p:cNvPr>
          <p:cNvSpPr txBox="1"/>
          <p:nvPr/>
        </p:nvSpPr>
        <p:spPr>
          <a:xfrm>
            <a:off x="6927850" y="5483225"/>
            <a:ext cx="5397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DFC6CC64-57C4-4ABF-A06D-34AA547BF2AF}"/>
              </a:ext>
            </a:extLst>
          </p:cNvPr>
          <p:cNvSpPr/>
          <p:nvPr/>
        </p:nvSpPr>
        <p:spPr>
          <a:xfrm>
            <a:off x="3853162" y="3658027"/>
            <a:ext cx="361950" cy="2376488"/>
          </a:xfrm>
          <a:prstGeom prst="rightBrace">
            <a:avLst>
              <a:gd name="adj1" fmla="val 54714"/>
              <a:gd name="adj2" fmla="val 50000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8C04EB59-1A74-4D0E-82DE-16D70DB77F13}"/>
              </a:ext>
            </a:extLst>
          </p:cNvPr>
          <p:cNvSpPr/>
          <p:nvPr/>
        </p:nvSpPr>
        <p:spPr>
          <a:xfrm>
            <a:off x="4286549" y="4656463"/>
            <a:ext cx="863600" cy="360363"/>
          </a:xfrm>
          <a:prstGeom prst="rightArrow">
            <a:avLst>
              <a:gd name="adj1" fmla="val 50000"/>
              <a:gd name="adj2" fmla="val 59911"/>
            </a:avLst>
          </a:prstGeom>
          <a:solidFill>
            <a:schemeClr val="accent1"/>
          </a:solidFill>
          <a:ln w="63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/>
          <a:p>
            <a:pPr lvl="0" eaLnBrk="1" hangingPunct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8D425FFB-4C46-443F-90E5-A1E6C854B59A}"/>
              </a:ext>
            </a:extLst>
          </p:cNvPr>
          <p:cNvSpPr/>
          <p:nvPr/>
        </p:nvSpPr>
        <p:spPr>
          <a:xfrm>
            <a:off x="2773662" y="5477302"/>
            <a:ext cx="360363" cy="0"/>
          </a:xfrm>
          <a:prstGeom prst="line">
            <a:avLst/>
          </a:prstGeom>
          <a:ln w="19050" cap="flat" cmpd="sng">
            <a:solidFill>
              <a:srgbClr val="00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7E34354D-0B8F-4757-8A07-0AC697966378}"/>
              </a:ext>
            </a:extLst>
          </p:cNvPr>
          <p:cNvSpPr/>
          <p:nvPr/>
        </p:nvSpPr>
        <p:spPr>
          <a:xfrm>
            <a:off x="2773662" y="5477302"/>
            <a:ext cx="144463" cy="503238"/>
          </a:xfrm>
          <a:prstGeom prst="line">
            <a:avLst/>
          </a:prstGeom>
          <a:ln w="19050" cap="flat" cmpd="sng">
            <a:solidFill>
              <a:srgbClr val="00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46BEDF28-420E-4948-AF27-2488F7CC238C}"/>
              </a:ext>
            </a:extLst>
          </p:cNvPr>
          <p:cNvSpPr/>
          <p:nvPr/>
        </p:nvSpPr>
        <p:spPr>
          <a:xfrm flipV="1">
            <a:off x="2918125" y="5477302"/>
            <a:ext cx="215900" cy="503238"/>
          </a:xfrm>
          <a:prstGeom prst="line">
            <a:avLst/>
          </a:prstGeom>
          <a:ln w="19050" cap="flat" cmpd="sng">
            <a:solidFill>
              <a:srgbClr val="00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72048587-8CAF-4B5A-A779-54872394E37D}"/>
              </a:ext>
            </a:extLst>
          </p:cNvPr>
          <p:cNvSpPr/>
          <p:nvPr/>
        </p:nvSpPr>
        <p:spPr>
          <a:xfrm>
            <a:off x="4030663" y="6283325"/>
            <a:ext cx="1081087" cy="574675"/>
          </a:xfrm>
          <a:prstGeom prst="wedgeRoundRectCallout">
            <a:avLst>
              <a:gd name="adj1" fmla="val -152671"/>
              <a:gd name="adj2" fmla="val -162594"/>
              <a:gd name="adj3" fmla="val 16667"/>
            </a:avLst>
          </a:prstGeom>
          <a:noFill/>
          <a:ln w="6350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/>
            <a:r>
              <a:rPr lang="zh-CN" altLang="en-US" sz="1600" dirty="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三角形及其垂心</a:t>
            </a:r>
          </a:p>
        </p:txBody>
      </p:sp>
      <p:pic>
        <p:nvPicPr>
          <p:cNvPr id="19" name="Picture 19" descr="th">
            <a:extLst>
              <a:ext uri="{FF2B5EF4-FFF2-40B4-BE49-F238E27FC236}">
                <a16:creationId xmlns:a16="http://schemas.microsoft.com/office/drawing/2014/main" id="{10FFC8D0-472F-4CE1-9175-63BFA5F70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60" y="1801918"/>
            <a:ext cx="3149758" cy="1291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0" descr="8CAX51FNZCAXUPNILCA9E3EGCCA8RV2ZRCAN7CTVJCA0FC879CA2I13B7CA1HMTXJCAT0XSHVCADO7U2OCAYA2X79CA5JDTAYCAIJL995CAVAFRSACAEZ1ZJKCAC3AF7XCA2KOIBICA0FW174CAC5E3WG">
            <a:extLst>
              <a:ext uri="{FF2B5EF4-FFF2-40B4-BE49-F238E27FC236}">
                <a16:creationId xmlns:a16="http://schemas.microsoft.com/office/drawing/2014/main" id="{EC41F5FE-4752-42D9-998E-BB758F7D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340" y="3227313"/>
            <a:ext cx="1534160" cy="12372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22266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C67A4F-A12A-4E50-B36D-E3BF1EE1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某地</a:t>
            </a:r>
            <a:r>
              <a:rPr lang="en-US" altLang="zh-CN" sz="2400" dirty="0">
                <a:latin typeface="+mn-lt"/>
              </a:rPr>
              <a:t>TD-LTE</a:t>
            </a:r>
            <a:r>
              <a:rPr lang="zh-CN" altLang="en-US" sz="2400" dirty="0">
                <a:latin typeface="+mn-lt"/>
              </a:rPr>
              <a:t>网络，</a:t>
            </a:r>
            <a:r>
              <a:rPr lang="en-US" altLang="zh-CN" sz="2400" dirty="0">
                <a:latin typeface="+mn-lt"/>
              </a:rPr>
              <a:t>n</a:t>
            </a:r>
            <a:r>
              <a:rPr lang="zh-CN" altLang="en-US" sz="2400" dirty="0">
                <a:latin typeface="+mn-lt"/>
              </a:rPr>
              <a:t>：基站数目，超过</a:t>
            </a:r>
            <a:r>
              <a:rPr lang="en-US" altLang="zh-CN" sz="2400" dirty="0">
                <a:latin typeface="+mn-lt"/>
              </a:rPr>
              <a:t>10,000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DB78A3-22CD-4B76-AE49-92D96A3F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6F0E9-642F-4A5E-8B27-1F63EC20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B8CE04-4F6D-4658-AAB7-EE257FA5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13452A6E-B146-4FA2-B940-935EEBD3AF20}"/>
              </a:ext>
            </a:extLst>
          </p:cNvPr>
          <p:cNvSpPr txBox="1">
            <a:spLocks/>
          </p:cNvSpPr>
          <p:nvPr/>
        </p:nvSpPr>
        <p:spPr bwMode="auto">
          <a:xfrm>
            <a:off x="6743700" y="6028226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0DB2DC-4C9A-4742-B13C-FB6460FD3503}" type="slidenum">
              <a:rPr lang="en-US" altLang="zh-CN" sz="1200" smtClean="0">
                <a:latin typeface="Garamond" panose="02020404030301010803" pitchFamily="18" charset="0"/>
              </a:rPr>
              <a:pPr algn="r"/>
              <a:t>97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6147A9D-59F0-4B58-8148-126E09B2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6" y="725569"/>
            <a:ext cx="5545138" cy="354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52C540B-8284-4827-B5C9-544CFB64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74" y="2415540"/>
            <a:ext cx="3283919" cy="424296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Line 6">
            <a:extLst>
              <a:ext uri="{FF2B5EF4-FFF2-40B4-BE49-F238E27FC236}">
                <a16:creationId xmlns:a16="http://schemas.microsoft.com/office/drawing/2014/main" id="{9326B5E6-4378-41A0-8D22-EAB254854E8A}"/>
              </a:ext>
            </a:extLst>
          </p:cNvPr>
          <p:cNvSpPr/>
          <p:nvPr/>
        </p:nvSpPr>
        <p:spPr>
          <a:xfrm flipV="1">
            <a:off x="4863932" y="3855719"/>
            <a:ext cx="2658703" cy="147890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9C22C1D-B44B-4C92-B3C1-3D608E8A2CFC}"/>
              </a:ext>
            </a:extLst>
          </p:cNvPr>
          <p:cNvSpPr txBox="1"/>
          <p:nvPr/>
        </p:nvSpPr>
        <p:spPr>
          <a:xfrm>
            <a:off x="4036695" y="5261595"/>
            <a:ext cx="1420662" cy="64633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特定小区及其四层邻区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CB208F7-E1BE-4A30-A765-636ED71D52B5}"/>
              </a:ext>
            </a:extLst>
          </p:cNvPr>
          <p:cNvSpPr txBox="1"/>
          <p:nvPr/>
        </p:nvSpPr>
        <p:spPr>
          <a:xfrm>
            <a:off x="1296265" y="4353666"/>
            <a:ext cx="2393950" cy="3667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dirty="0">
                <a:ea typeface="微软雅黑 Light" panose="020B0502040204020203" pitchFamily="34" charset="-122"/>
              </a:rPr>
              <a:t>全网基站</a:t>
            </a:r>
            <a:r>
              <a:rPr lang="en-US" altLang="zh-CN" dirty="0">
                <a:ea typeface="微软雅黑 Light" panose="020B0502040204020203" pitchFamily="34" charset="-122"/>
              </a:rPr>
              <a:t>V</a:t>
            </a:r>
            <a:r>
              <a:rPr lang="zh-CN" altLang="en-US" dirty="0">
                <a:ea typeface="微软雅黑 Light" panose="020B0502040204020203" pitchFamily="34" charset="-122"/>
              </a:rPr>
              <a:t>图（部分）</a:t>
            </a:r>
          </a:p>
        </p:txBody>
      </p:sp>
    </p:spTree>
    <p:extLst>
      <p:ext uri="{BB962C8B-B14F-4D97-AF65-F5344CB8AC3E}">
        <p14:creationId xmlns:p14="http://schemas.microsoft.com/office/powerpoint/2010/main" val="3632759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E9660-45F0-4924-B874-85E2140D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D9A6D-BBF0-41C3-9304-0CFE21F2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8"/>
          </a:xfrm>
        </p:spPr>
        <p:txBody>
          <a:bodyPr/>
          <a:lstStyle/>
          <a:p>
            <a:r>
              <a:rPr lang="zh-CN" altLang="en-US" dirty="0"/>
              <a:t>三角剖分算法时间复杂性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</a:p>
          <a:p>
            <a:r>
              <a:rPr lang="zh-CN" altLang="en-US" sz="2400" dirty="0"/>
              <a:t>实际应用中，当问题规模很大时，</a:t>
            </a:r>
            <a:r>
              <a:rPr lang="en-US" altLang="zh-CN" sz="2400" dirty="0"/>
              <a:t>e.g. </a:t>
            </a:r>
            <a:r>
              <a:rPr lang="en-US" altLang="zh-CN" sz="2400" i="1" dirty="0"/>
              <a:t>n</a:t>
            </a:r>
            <a:r>
              <a:rPr lang="en-US" altLang="zh-CN" sz="2400" dirty="0"/>
              <a:t>&gt;10,000</a:t>
            </a:r>
            <a:r>
              <a:rPr lang="zh-CN" altLang="en-US" sz="2400" dirty="0"/>
              <a:t>，采用复杂性阶次较高的动态规划算法求解，运行时间过长，不具有实用性！</a:t>
            </a:r>
            <a:endParaRPr lang="en-US" altLang="zh-CN" sz="2400" dirty="0"/>
          </a:p>
          <a:p>
            <a:endParaRPr lang="en-US" altLang="zh-CN" dirty="0"/>
          </a:p>
          <a:p>
            <a:pPr eaLnBrk="1" hangingPunct="1"/>
            <a:r>
              <a:rPr lang="zh-CN" altLang="en-US" sz="2400" dirty="0"/>
              <a:t>算法改进</a:t>
            </a:r>
            <a:endParaRPr lang="en-US" altLang="zh-CN" sz="2400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：启发式三角剖分算法 </a:t>
            </a:r>
            <a:endParaRPr lang="en-US" altLang="zh-CN" dirty="0"/>
          </a:p>
          <a:p>
            <a:pPr lvl="2"/>
            <a:r>
              <a:rPr lang="zh-CN" altLang="en-US" dirty="0"/>
              <a:t>三层循环降为二层循环，由</a:t>
            </a:r>
            <a:r>
              <a:rPr lang="en-US" altLang="zh-CN" i="1" dirty="0">
                <a:latin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降为</a:t>
            </a:r>
            <a:r>
              <a:rPr lang="en-US" altLang="zh-CN" i="1" dirty="0">
                <a:latin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sz="2400" dirty="0"/>
              <a:t>方法</a:t>
            </a:r>
            <a:r>
              <a:rPr lang="en-US" altLang="zh-CN" sz="2400" dirty="0"/>
              <a:t>2</a:t>
            </a:r>
            <a:r>
              <a:rPr lang="zh-CN" altLang="en-US" sz="2400" dirty="0"/>
              <a:t>：并行三角剖分算法</a:t>
            </a:r>
            <a:endParaRPr lang="en-US" altLang="zh-CN" dirty="0"/>
          </a:p>
          <a:p>
            <a:pPr lvl="2"/>
            <a:r>
              <a:rPr lang="zh-CN" altLang="en-US" dirty="0"/>
              <a:t>多核、多</a:t>
            </a:r>
            <a:r>
              <a:rPr lang="en-US" altLang="zh-CN" dirty="0"/>
              <a:t>CPU</a:t>
            </a:r>
            <a:r>
              <a:rPr lang="zh-CN" altLang="en-US" dirty="0"/>
              <a:t>上的并行计算</a:t>
            </a:r>
            <a:r>
              <a:rPr lang="en-US" altLang="zh-CN" dirty="0"/>
              <a:t>——for</a:t>
            </a:r>
            <a:r>
              <a:rPr lang="zh-CN" altLang="en-US" dirty="0"/>
              <a:t>循环（</a:t>
            </a:r>
            <a:r>
              <a:rPr lang="zh-CN" altLang="en-US" b="1" dirty="0">
                <a:solidFill>
                  <a:srgbClr val="FF0000"/>
                </a:solidFill>
              </a:rPr>
              <a:t>尽可能</a:t>
            </a:r>
            <a:r>
              <a:rPr lang="zh-CN" altLang="en-US" dirty="0"/>
              <a:t>）并行执行三层循环，保证解质量</a:t>
            </a:r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000D03-C1F5-40E9-AC45-640D4E2D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9AFD7-EBB3-46BC-BBC8-53E5FFBD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0BB31A-D2F8-482C-A123-DB8CE87D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83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652EA-A095-4129-967B-A60F30C6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三角剖分计算时间估计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F7264-B5DE-49A7-A8FA-116E985EF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6"/>
          </a:xfrm>
        </p:spPr>
        <p:txBody>
          <a:bodyPr>
            <a:normAutofit/>
          </a:bodyPr>
          <a:lstStyle/>
          <a:p>
            <a:pPr lvl="0" eaLnBrk="1" hangingPunct="1">
              <a:lnSpc>
                <a:spcPct val="100000"/>
              </a:lnSpc>
            </a:pPr>
            <a:r>
              <a:rPr lang="zh-CN" altLang="en-US" sz="2400" dirty="0"/>
              <a:t>假设单核</a:t>
            </a:r>
            <a:r>
              <a:rPr lang="en-US" altLang="zh-CN" sz="2400" dirty="0"/>
              <a:t>CPU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1.  </a:t>
            </a:r>
            <a:r>
              <a:rPr lang="zh-CN" altLang="en-US" dirty="0"/>
              <a:t>主频为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en-US" altLang="zh-CN" sz="2400" dirty="0"/>
              <a:t>              F=3GHz=3 ×10</a:t>
            </a:r>
            <a:r>
              <a:rPr lang="en-US" altLang="zh-CN" sz="2400" baseline="30000" dirty="0"/>
              <a:t>9</a:t>
            </a:r>
            <a:r>
              <a:rPr lang="zh-CN" altLang="en-US" sz="2400" dirty="0"/>
              <a:t>次</a:t>
            </a:r>
            <a:r>
              <a:rPr lang="en-US" altLang="zh-CN" sz="2400" dirty="0"/>
              <a:t>/</a:t>
            </a:r>
            <a:r>
              <a:rPr lang="zh-CN" altLang="en-US" sz="2400" dirty="0"/>
              <a:t>每秒 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 </a:t>
            </a:r>
            <a:r>
              <a:rPr lang="en-US" altLang="zh-CN" dirty="0"/>
              <a:t>2. 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个机器指令周期时长            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     </a:t>
            </a:r>
            <a:r>
              <a:rPr lang="en-US" altLang="zh-CN" sz="2400" i="1" dirty="0">
                <a:sym typeface="Wingdings" panose="05000000000000000000" pitchFamily="2" charset="2"/>
              </a:rPr>
              <a:t>t</a:t>
            </a:r>
            <a:r>
              <a:rPr lang="en-US" altLang="zh-CN" sz="2400" dirty="0">
                <a:sym typeface="Wingdings" panose="05000000000000000000" pitchFamily="2" charset="2"/>
              </a:rPr>
              <a:t>=1/F = (1/3) * 10</a:t>
            </a:r>
            <a:r>
              <a:rPr lang="en-US" altLang="zh-CN" sz="2400" baseline="30000" dirty="0">
                <a:sym typeface="Wingdings" panose="05000000000000000000" pitchFamily="2" charset="2"/>
              </a:rPr>
              <a:t>-9</a:t>
            </a:r>
            <a:r>
              <a:rPr lang="en-US" altLang="zh-CN" sz="2400" dirty="0"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ym typeface="Wingdings" panose="05000000000000000000" pitchFamily="2" charset="2"/>
              </a:rPr>
              <a:t>秒 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3.  1</a:t>
            </a:r>
            <a:r>
              <a:rPr lang="zh-CN" altLang="en-US" dirty="0">
                <a:sym typeface="Wingdings" panose="05000000000000000000" pitchFamily="2" charset="2"/>
              </a:rPr>
              <a:t>条指令平均需要</a:t>
            </a:r>
            <a:r>
              <a:rPr lang="en-US" altLang="zh-CN" dirty="0">
                <a:sym typeface="Wingdings" panose="05000000000000000000" pitchFamily="2" charset="2"/>
              </a:rPr>
              <a:t>3</a:t>
            </a:r>
            <a:r>
              <a:rPr lang="zh-CN" altLang="en-US" dirty="0">
                <a:sym typeface="Wingdings" panose="05000000000000000000" pitchFamily="2" charset="2"/>
              </a:rPr>
              <a:t>个周期</a:t>
            </a:r>
            <a:r>
              <a:rPr lang="zh-CN" altLang="en-US" sz="2400" dirty="0">
                <a:sym typeface="Wingdings" panose="05000000000000000000" pitchFamily="2" charset="2"/>
              </a:rPr>
              <a:t>，则</a:t>
            </a:r>
            <a:r>
              <a:rPr lang="en-US" altLang="zh-CN" sz="2400" dirty="0"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sym typeface="Wingdings" panose="05000000000000000000" pitchFamily="2" charset="2"/>
              </a:rPr>
              <a:t>条指令平均执行时间为 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     (3/3) * 10</a:t>
            </a:r>
            <a:r>
              <a:rPr lang="en-US" altLang="zh-CN" sz="2400" baseline="30000" dirty="0">
                <a:sym typeface="Wingdings" panose="05000000000000000000" pitchFamily="2" charset="2"/>
              </a:rPr>
              <a:t>-9</a:t>
            </a:r>
            <a:r>
              <a:rPr lang="en-US" altLang="zh-CN" sz="2400" dirty="0"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ym typeface="Wingdings" panose="05000000000000000000" pitchFamily="2" charset="2"/>
              </a:rPr>
              <a:t>秒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lvl="0" eaLnBrk="1" hangingPunct="1">
              <a:lnSpc>
                <a:spcPct val="100000"/>
              </a:lnSpc>
            </a:pPr>
            <a:r>
              <a:rPr lang="en-US" altLang="zh-CN" sz="2400" dirty="0">
                <a:sym typeface="Wingdings" panose="05000000000000000000" pitchFamily="2" charset="2"/>
              </a:rPr>
              <a:t>CPU</a:t>
            </a:r>
            <a:r>
              <a:rPr lang="zh-CN" altLang="en-US" sz="2400" dirty="0">
                <a:sym typeface="Wingdings" panose="05000000000000000000" pitchFamily="2" charset="2"/>
              </a:rPr>
              <a:t>运算速度：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          每秒执行的指令数目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= 1 / 1</a:t>
            </a:r>
            <a:r>
              <a:rPr lang="zh-CN" altLang="en-US" sz="2400" dirty="0">
                <a:sym typeface="Wingdings" panose="05000000000000000000" pitchFamily="2" charset="2"/>
              </a:rPr>
              <a:t>条指令平均执行时间 </a:t>
            </a:r>
          </a:p>
          <a:p>
            <a:pPr lvl="0" eaLnBrk="1" hangingPunct="1">
              <a:lnSpc>
                <a:spcPct val="100000"/>
              </a:lnSpc>
              <a:buNone/>
            </a:pPr>
            <a:r>
              <a:rPr lang="en-US" altLang="zh-CN" sz="2400" dirty="0">
                <a:sym typeface="Wingdings" panose="05000000000000000000" pitchFamily="2" charset="2"/>
              </a:rPr>
              <a:t>      =   (3/3) * 10</a:t>
            </a:r>
            <a:r>
              <a:rPr lang="en-US" altLang="zh-CN" sz="2400" baseline="30000" dirty="0">
                <a:sym typeface="Wingdings" panose="05000000000000000000" pitchFamily="2" charset="2"/>
              </a:rPr>
              <a:t>9</a:t>
            </a:r>
            <a:r>
              <a:rPr lang="en-US" altLang="zh-CN" sz="2400" dirty="0"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ym typeface="Wingdings" panose="05000000000000000000" pitchFamily="2" charset="2"/>
              </a:rPr>
              <a:t>条</a:t>
            </a:r>
            <a:r>
              <a:rPr lang="en-US" altLang="zh-CN" sz="2400" dirty="0">
                <a:sym typeface="Wingdings" panose="05000000000000000000" pitchFamily="2" charset="2"/>
              </a:rPr>
              <a:t>/</a:t>
            </a:r>
            <a:r>
              <a:rPr lang="zh-CN" altLang="en-US" sz="2400" dirty="0">
                <a:sym typeface="Wingdings" panose="05000000000000000000" pitchFamily="2" charset="2"/>
              </a:rPr>
              <a:t>秒 </a:t>
            </a:r>
            <a:r>
              <a:rPr lang="en-US" altLang="zh-CN" sz="2400" dirty="0">
                <a:sym typeface="Wingdings" panose="05000000000000000000" pitchFamily="2" charset="2"/>
              </a:rPr>
              <a:t>= 10</a:t>
            </a:r>
            <a:r>
              <a:rPr lang="zh-CN" altLang="en-US" sz="2400" dirty="0">
                <a:sym typeface="Wingdings" panose="05000000000000000000" pitchFamily="2" charset="2"/>
              </a:rPr>
              <a:t>亿条指令</a:t>
            </a:r>
            <a:r>
              <a:rPr lang="en-US" altLang="zh-CN" sz="2400" dirty="0">
                <a:sym typeface="Wingdings" panose="05000000000000000000" pitchFamily="2" charset="2"/>
              </a:rPr>
              <a:t>/</a:t>
            </a:r>
            <a:r>
              <a:rPr lang="zh-CN" altLang="en-US" sz="2400" dirty="0">
                <a:sym typeface="Wingdings" panose="05000000000000000000" pitchFamily="2" charset="2"/>
              </a:rPr>
              <a:t>秒</a:t>
            </a:r>
          </a:p>
          <a:p>
            <a:r>
              <a:rPr lang="zh-CN" altLang="en-US" dirty="0"/>
              <a:t>如果基于上述</a:t>
            </a:r>
            <a:r>
              <a:rPr lang="en-US" altLang="zh-CN" dirty="0"/>
              <a:t>CPU</a:t>
            </a:r>
            <a:r>
              <a:rPr lang="zh-CN" altLang="en-US" dirty="0"/>
              <a:t>，采用动态规划三角剖分方法，计算基站</a:t>
            </a:r>
            <a:r>
              <a:rPr lang="en-US" altLang="zh-CN" dirty="0"/>
              <a:t>Voronoi</a:t>
            </a:r>
            <a:r>
              <a:rPr lang="zh-CN" altLang="en-US" dirty="0"/>
              <a:t>图，当基站数目</a:t>
            </a:r>
            <a:r>
              <a:rPr lang="en-US" altLang="zh-CN" dirty="0"/>
              <a:t>n≈10,000</a:t>
            </a:r>
            <a:r>
              <a:rPr lang="zh-CN" altLang="en-US" dirty="0"/>
              <a:t>时，运行时间</a:t>
            </a:r>
            <a:r>
              <a:rPr lang="en-US" altLang="zh-CN" dirty="0">
                <a:solidFill>
                  <a:srgbClr val="CC0000"/>
                </a:solidFill>
              </a:rPr>
              <a:t>2-3</a:t>
            </a:r>
            <a:r>
              <a:rPr lang="zh-CN" altLang="en-US" dirty="0">
                <a:solidFill>
                  <a:srgbClr val="CC0000"/>
                </a:solidFill>
              </a:rPr>
              <a:t>天，不可接受</a:t>
            </a:r>
            <a:r>
              <a:rPr lang="en-US" altLang="zh-CN" dirty="0">
                <a:solidFill>
                  <a:srgbClr val="CC0000"/>
                </a:solidFill>
              </a:rPr>
              <a:t>!!!!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CD0869-20F2-410E-88ED-631288A4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3E1AE-75DA-4F76-9089-DDD56807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8B982-4644-46C5-9F3E-609424C4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7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4599</TotalTime>
  <Words>14571</Words>
  <Application>Microsoft Office PowerPoint</Application>
  <PresentationFormat>全屏显示(4:3)</PresentationFormat>
  <Paragraphs>1902</Paragraphs>
  <Slides>112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112</vt:i4>
      </vt:variant>
    </vt:vector>
  </HeadingPairs>
  <TitlesOfParts>
    <vt:vector size="132" baseType="lpstr">
      <vt:lpstr>等线</vt:lpstr>
      <vt:lpstr>等线 Light</vt:lpstr>
      <vt:lpstr>楷体_GB2312</vt:lpstr>
      <vt:lpstr>Microsoft YaHei</vt:lpstr>
      <vt:lpstr>Microsoft YaHei</vt:lpstr>
      <vt:lpstr>微软雅黑 Light</vt:lpstr>
      <vt:lpstr>新宋体</vt:lpstr>
      <vt:lpstr>Arial</vt:lpstr>
      <vt:lpstr>Arial Rounded MT Bold</vt:lpstr>
      <vt:lpstr>Calibri</vt:lpstr>
      <vt:lpstr>Calibri Light</vt:lpstr>
      <vt:lpstr>Cambria Math</vt:lpstr>
      <vt:lpstr>Garamond</vt:lpstr>
      <vt:lpstr>Times New Roman</vt:lpstr>
      <vt:lpstr>Verdana</vt:lpstr>
      <vt:lpstr>Wingdings</vt:lpstr>
      <vt:lpstr>Office 主题​​</vt:lpstr>
      <vt:lpstr>Equation.DSMT4</vt:lpstr>
      <vt:lpstr>Equation.3</vt:lpstr>
      <vt:lpstr>Equation</vt:lpstr>
      <vt:lpstr>PowerPoint 演示文稿</vt:lpstr>
      <vt:lpstr>内容</vt:lpstr>
      <vt:lpstr>3.0 动态规划原理</vt:lpstr>
      <vt:lpstr>动态规划原理</vt:lpstr>
      <vt:lpstr>动态规划原理</vt:lpstr>
      <vt:lpstr>示例：分治法 vs 动态规划</vt:lpstr>
      <vt:lpstr>PowerPoint 演示文稿</vt:lpstr>
      <vt:lpstr>示例：分治法 vs 动态规划</vt:lpstr>
      <vt:lpstr>示例：分治法 vs 动态规划</vt:lpstr>
      <vt:lpstr>动态规划算法设计步骤</vt:lpstr>
      <vt:lpstr>动态规划特点</vt:lpstr>
      <vt:lpstr>3.1 矩阵连乘</vt:lpstr>
      <vt:lpstr>示例</vt:lpstr>
      <vt:lpstr>矩阵加括号连乘积</vt:lpstr>
      <vt:lpstr>矩阵加括号连乘积</vt:lpstr>
      <vt:lpstr>方法1：穷举法</vt:lpstr>
      <vt:lpstr>方法2：动态规划</vt:lpstr>
      <vt:lpstr>最优解结构分析</vt:lpstr>
      <vt:lpstr>PowerPoint 演示文稿</vt:lpstr>
      <vt:lpstr>PowerPoint 演示文稿</vt:lpstr>
      <vt:lpstr>计算最优值</vt:lpstr>
      <vt:lpstr>PowerPoint 演示文稿</vt:lpstr>
      <vt:lpstr>PowerPoint 演示文稿</vt:lpstr>
      <vt:lpstr>PowerPoint 演示文稿</vt:lpstr>
      <vt:lpstr>算法复杂性分析</vt:lpstr>
      <vt:lpstr>矩阵连乘问题求解要素</vt:lpstr>
      <vt:lpstr>矩阵连乘问题求解要素</vt:lpstr>
      <vt:lpstr>状态及状态方程</vt:lpstr>
      <vt:lpstr>状态及状态方程</vt:lpstr>
      <vt:lpstr>状态及状态方程</vt:lpstr>
      <vt:lpstr>3.2 动态规划算法基本要素</vt:lpstr>
      <vt:lpstr>最优子结构</vt:lpstr>
      <vt:lpstr>PowerPoint 演示文稿</vt:lpstr>
      <vt:lpstr>最优子结构</vt:lpstr>
      <vt:lpstr>重叠子问题</vt:lpstr>
      <vt:lpstr>重叠子问题</vt:lpstr>
      <vt:lpstr>递归分治 vs 动态规划</vt:lpstr>
      <vt:lpstr>递归分治 vs 动态规划</vt:lpstr>
      <vt:lpstr>递归分治 vs 动态规划</vt:lpstr>
      <vt:lpstr>备忘录方法 【略】</vt:lpstr>
      <vt:lpstr>PowerPoint 演示文稿</vt:lpstr>
      <vt:lpstr>备忘录 vs 动态规划</vt:lpstr>
      <vt:lpstr>3.3 最长公共子序列</vt:lpstr>
      <vt:lpstr>最长公共子序列</vt:lpstr>
      <vt:lpstr>设计步骤1：判断最优子结构性质</vt:lpstr>
      <vt:lpstr>设计步骤1：判断最优子结构性质</vt:lpstr>
      <vt:lpstr>设计步骤1：判断最优子结构性质</vt:lpstr>
      <vt:lpstr>设计步骤1：判断最优子结构性质</vt:lpstr>
      <vt:lpstr>最优子结构性质</vt:lpstr>
      <vt:lpstr>设计步骤2：问题递归结构/状态方程</vt:lpstr>
      <vt:lpstr>算法设计：计算最优值-最长公共子序列长度</vt:lpstr>
      <vt:lpstr>PowerPoint 演示文稿</vt:lpstr>
      <vt:lpstr>算法设计：构造最长公共子序列</vt:lpstr>
      <vt:lpstr>算法设计：构造最长公共子序列</vt:lpstr>
      <vt:lpstr>算法改进</vt:lpstr>
      <vt:lpstr>3.4 最大子段和</vt:lpstr>
      <vt:lpstr>简单算法：双重循环</vt:lpstr>
      <vt:lpstr>PowerPoint 演示文稿</vt:lpstr>
      <vt:lpstr>分治算法：自下而上</vt:lpstr>
      <vt:lpstr>PowerPoint 演示文稿</vt:lpstr>
      <vt:lpstr>PowerPoint 演示文稿</vt:lpstr>
      <vt:lpstr>PowerPoint 演示文稿</vt:lpstr>
      <vt:lpstr>分治算法：自下而上</vt:lpstr>
      <vt:lpstr>动态规划：自下而上</vt:lpstr>
      <vt:lpstr>动态规划：自下而上</vt:lpstr>
      <vt:lpstr>动态规划：自下而上</vt:lpstr>
      <vt:lpstr>PowerPoint 演示文稿</vt:lpstr>
      <vt:lpstr>PowerPoint 演示文稿</vt:lpstr>
      <vt:lpstr>PowerPoint 演示文稿</vt:lpstr>
      <vt:lpstr>PowerPoint 演示文稿</vt:lpstr>
      <vt:lpstr>3.5 凸多边形最优三角剖分</vt:lpstr>
      <vt:lpstr>凸多边形最优三角剖分</vt:lpstr>
      <vt:lpstr>凸多边形最优三角剖分</vt:lpstr>
      <vt:lpstr>凸多边形最优三角剖分</vt:lpstr>
      <vt:lpstr>三角剖分与矩阵连乘</vt:lpstr>
      <vt:lpstr>PowerPoint 演示文稿</vt:lpstr>
      <vt:lpstr>三角剖分与矩阵连乘</vt:lpstr>
      <vt:lpstr>最优子结构性质   </vt:lpstr>
      <vt:lpstr>PowerPoint 演示文稿</vt:lpstr>
      <vt:lpstr>问题递归结构与状态方程</vt:lpstr>
      <vt:lpstr>PowerPoint 演示文稿</vt:lpstr>
      <vt:lpstr>问题递归结构与状态方程</vt:lpstr>
      <vt:lpstr>问题递归结构与状态方程</vt:lpstr>
      <vt:lpstr>三角剖分算法及复杂性</vt:lpstr>
      <vt:lpstr>PowerPoint 演示文稿</vt:lpstr>
      <vt:lpstr>PowerPoint 演示文稿</vt:lpstr>
      <vt:lpstr>示例：自下而上，逐步生成、求解(子)问题</vt:lpstr>
      <vt:lpstr>示例：自下而上，逐步生成、求解(子)问题</vt:lpstr>
      <vt:lpstr>应用示例</vt:lpstr>
      <vt:lpstr>PowerPoint 演示文稿</vt:lpstr>
      <vt:lpstr>PowerPoint 演示文稿</vt:lpstr>
      <vt:lpstr>PowerPoint 演示文稿</vt:lpstr>
      <vt:lpstr>应用示例：维诺图</vt:lpstr>
      <vt:lpstr>PowerPoint 演示文稿</vt:lpstr>
      <vt:lpstr>计算几何中的Voronoi图</vt:lpstr>
      <vt:lpstr>PowerPoint 演示文稿</vt:lpstr>
      <vt:lpstr>PowerPoint 演示文稿</vt:lpstr>
      <vt:lpstr>算法改进</vt:lpstr>
      <vt:lpstr> 三角剖分计算时间估计</vt:lpstr>
      <vt:lpstr>算法改进</vt:lpstr>
      <vt:lpstr>启发式三角剖分算法</vt:lpstr>
      <vt:lpstr>PowerPoint 演示文稿</vt:lpstr>
      <vt:lpstr>PowerPoint 演示文稿</vt:lpstr>
      <vt:lpstr>PowerPoint 演示文稿</vt:lpstr>
      <vt:lpstr>PowerPoint 演示文稿</vt:lpstr>
      <vt:lpstr>启发式三角剖分算法</vt:lpstr>
      <vt:lpstr>并行（Parallel）三角剖分算法</vt:lpstr>
      <vt:lpstr>并行剖分算法的复杂性</vt:lpstr>
      <vt:lpstr>PowerPoint 演示文稿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352</cp:revision>
  <dcterms:created xsi:type="dcterms:W3CDTF">2021-09-19T10:24:59Z</dcterms:created>
  <dcterms:modified xsi:type="dcterms:W3CDTF">2021-10-27T06:26:56Z</dcterms:modified>
</cp:coreProperties>
</file>